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30"/>
  </p:notesMasterIdLst>
  <p:handoutMasterIdLst>
    <p:handoutMasterId r:id="rId31"/>
  </p:handoutMasterIdLst>
  <p:sldIdLst>
    <p:sldId id="265" r:id="rId6"/>
    <p:sldId id="287" r:id="rId7"/>
    <p:sldId id="286" r:id="rId8"/>
    <p:sldId id="290" r:id="rId9"/>
    <p:sldId id="269" r:id="rId10"/>
    <p:sldId id="291" r:id="rId11"/>
    <p:sldId id="271" r:id="rId12"/>
    <p:sldId id="260" r:id="rId13"/>
    <p:sldId id="259" r:id="rId14"/>
    <p:sldId id="272" r:id="rId15"/>
    <p:sldId id="289" r:id="rId16"/>
    <p:sldId id="277" r:id="rId17"/>
    <p:sldId id="300" r:id="rId18"/>
    <p:sldId id="298" r:id="rId19"/>
    <p:sldId id="262" r:id="rId20"/>
    <p:sldId id="299" r:id="rId21"/>
    <p:sldId id="263" r:id="rId22"/>
    <p:sldId id="292" r:id="rId23"/>
    <p:sldId id="276" r:id="rId24"/>
    <p:sldId id="296" r:id="rId25"/>
    <p:sldId id="284" r:id="rId26"/>
    <p:sldId id="295" r:id="rId27"/>
    <p:sldId id="280" r:id="rId28"/>
    <p:sldId id="294" r:id="rId29"/>
  </p:sldIdLst>
  <p:sldSz cx="12192000" cy="6858000"/>
  <p:notesSz cx="6858000" cy="9144000"/>
  <p:custDataLst>
    <p:tags r:id="rId32"/>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e Stridsman" initials="CS" lastIdx="1" clrIdx="0">
    <p:extLst>
      <p:ext uri="{19B8F6BF-5375-455C-9EA6-DF929625EA0E}">
        <p15:presenceInfo xmlns:p15="http://schemas.microsoft.com/office/powerpoint/2012/main" userId="S-1-5-21-3767723875-3641016550-3046868103-207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B4B2"/>
    <a:srgbClr val="75C3BF"/>
    <a:srgbClr val="18A7B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33" autoAdjust="0"/>
    <p:restoredTop sz="91934" autoAdjust="0"/>
  </p:normalViewPr>
  <p:slideViewPr>
    <p:cSldViewPr snapToGrid="0">
      <p:cViewPr varScale="1">
        <p:scale>
          <a:sx n="61" d="100"/>
          <a:sy n="61" d="100"/>
        </p:scale>
        <p:origin x="1072" y="5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B07A9FF-CF56-F15F-E559-05B51DE084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Namn på vårdförlopp</a:t>
            </a:r>
          </a:p>
        </p:txBody>
      </p:sp>
      <p:sp>
        <p:nvSpPr>
          <p:cNvPr id="3" name="Platshållare för datum 2">
            <a:extLst>
              <a:ext uri="{FF2B5EF4-FFF2-40B4-BE49-F238E27FC236}">
                <a16:creationId xmlns:a16="http://schemas.microsoft.com/office/drawing/2014/main" id="{381F50C6-9A16-ACF8-C2E1-13265A453C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7FA528-2949-4F7D-B695-57BE9B687B89}" type="datetimeFigureOut">
              <a:rPr lang="sv-SE" smtClean="0"/>
              <a:t>2023-05-05</a:t>
            </a:fld>
            <a:endParaRPr lang="sv-SE"/>
          </a:p>
        </p:txBody>
      </p:sp>
      <p:sp>
        <p:nvSpPr>
          <p:cNvPr id="4" name="Platshållare för sidfot 3">
            <a:extLst>
              <a:ext uri="{FF2B5EF4-FFF2-40B4-BE49-F238E27FC236}">
                <a16:creationId xmlns:a16="http://schemas.microsoft.com/office/drawing/2014/main" id="{47A9BAEE-7866-B4C0-9FAA-E0E724C63F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6DD52FA0-8260-A466-08E8-56F4B211D7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28137D-B57E-4896-A616-A7974328D0D0}" type="slidenum">
              <a:rPr lang="sv-SE" smtClean="0"/>
              <a:t>‹#›</a:t>
            </a:fld>
            <a:endParaRPr lang="sv-SE"/>
          </a:p>
        </p:txBody>
      </p:sp>
    </p:spTree>
    <p:extLst>
      <p:ext uri="{BB962C8B-B14F-4D97-AF65-F5344CB8AC3E}">
        <p14:creationId xmlns:p14="http://schemas.microsoft.com/office/powerpoint/2010/main" val="1683112385"/>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Namn på vårdförlopp</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D319F4-F609-4E94-A8B3-2F8431747CB9}" type="datetimeFigureOut">
              <a:rPr lang="sv-SE" smtClean="0"/>
              <a:t>2023-05-05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647FB9-2FCB-4FC1-82E1-203119A9FF1E}" type="slidenum">
              <a:rPr lang="sv-SE" smtClean="0"/>
              <a:t>‹#›</a:t>
            </a:fld>
            <a:endParaRPr lang="sv-SE"/>
          </a:p>
        </p:txBody>
      </p:sp>
    </p:spTree>
    <p:extLst>
      <p:ext uri="{BB962C8B-B14F-4D97-AF65-F5344CB8AC3E}">
        <p14:creationId xmlns:p14="http://schemas.microsoft.com/office/powerpoint/2010/main" val="1568760860"/>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SE" dirty="0"/>
          </a:p>
        </p:txBody>
      </p:sp>
      <p:sp>
        <p:nvSpPr>
          <p:cNvPr id="5" name="Platshållare för sidhuvud 4">
            <a:extLst>
              <a:ext uri="{FF2B5EF4-FFF2-40B4-BE49-F238E27FC236}">
                <a16:creationId xmlns:a16="http://schemas.microsoft.com/office/drawing/2014/main" id="{97C0B713-C358-95C5-407C-8B2397B37939}"/>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331483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5" name="Platshållare för sidhuvud 4">
            <a:extLst>
              <a:ext uri="{FF2B5EF4-FFF2-40B4-BE49-F238E27FC236}">
                <a16:creationId xmlns:a16="http://schemas.microsoft.com/office/drawing/2014/main" id="{9349BF29-705E-C305-1203-BF0EE91E8727}"/>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2007577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5" name="Platshållare för sidhuvud 4">
            <a:extLst>
              <a:ext uri="{FF2B5EF4-FFF2-40B4-BE49-F238E27FC236}">
                <a16:creationId xmlns:a16="http://schemas.microsoft.com/office/drawing/2014/main" id="{FF60DA54-D3D3-76C6-0E76-D1FD3A953B2B}"/>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590825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5" name="Platshållare för sidhuvud 4">
            <a:extLst>
              <a:ext uri="{FF2B5EF4-FFF2-40B4-BE49-F238E27FC236}">
                <a16:creationId xmlns:a16="http://schemas.microsoft.com/office/drawing/2014/main" id="{A8A0B725-8BD0-7DEC-16FD-897E2C9C1F0F}"/>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090909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Utmaning 1: Rädsla, skam och okunskap leder till försenad kontakt med vården </a:t>
            </a:r>
            <a:endParaRPr lang="sv-SE" sz="1000" dirty="0"/>
          </a:p>
          <a:p>
            <a:pPr marL="171450" indent="-171450">
              <a:buFont typeface="Arial" panose="020B0604020202020204" pitchFamily="34" charset="0"/>
              <a:buChar char="•"/>
            </a:pPr>
            <a:r>
              <a:rPr lang="sv-SE" sz="1200" dirty="0"/>
              <a:t>Patienter tenderar att underskatta sina luftvägsbesvär och tolkar dem som "dålig kondition”</a:t>
            </a:r>
          </a:p>
          <a:p>
            <a:pPr marL="171450" indent="-171450">
              <a:buFont typeface="Arial" panose="020B0604020202020204" pitchFamily="34" charset="0"/>
              <a:buChar char="•"/>
            </a:pPr>
            <a:r>
              <a:rPr lang="sv-SE" sz="1200" dirty="0"/>
              <a:t>Många känner oro inför framtiden och eventuell KOL-diagnos</a:t>
            </a:r>
          </a:p>
          <a:p>
            <a:pPr marL="171450" indent="-171450">
              <a:buFont typeface="Arial" panose="020B0604020202020204" pitchFamily="34" charset="0"/>
              <a:buChar char="•"/>
            </a:pPr>
            <a:r>
              <a:rPr lang="sv-SE" sz="1200" dirty="0"/>
              <a:t>Vissa har skamkänslor inför att sjukdomen kan vara självförvållad</a:t>
            </a:r>
          </a:p>
          <a:p>
            <a:pPr marL="171450" indent="-171450">
              <a:buFont typeface="Arial" panose="020B0604020202020204" pitchFamily="34" charset="0"/>
              <a:buChar char="•"/>
            </a:pPr>
            <a:endParaRPr lang="sv-SE" sz="1200" dirty="0"/>
          </a:p>
          <a:p>
            <a:r>
              <a:rPr lang="sv-SE" sz="1200" b="1" dirty="0"/>
              <a:t>Utmaning 2: Ojämlik tillgång till utredning och behandling</a:t>
            </a:r>
          </a:p>
          <a:p>
            <a:pPr marL="171450" indent="-171450">
              <a:buFont typeface="Arial" panose="020B0604020202020204" pitchFamily="34" charset="0"/>
              <a:buChar char="•"/>
            </a:pPr>
            <a:r>
              <a:rPr lang="sv-SE" sz="1200" dirty="0"/>
              <a:t>Dynamisk spirometri genomförs inte alltid eller inom rimlig tid</a:t>
            </a:r>
          </a:p>
          <a:p>
            <a:pPr marL="171450" indent="-171450">
              <a:buFont typeface="Arial" panose="020B0604020202020204" pitchFamily="34" charset="0"/>
              <a:buChar char="•"/>
            </a:pPr>
            <a:r>
              <a:rPr lang="sv-SE" sz="1200" dirty="0"/>
              <a:t>Rökavvänjning erbjuds ofta sent i vårdförloppet</a:t>
            </a:r>
          </a:p>
          <a:p>
            <a:pPr marL="171450" indent="-171450">
              <a:buFont typeface="Arial" panose="020B0604020202020204" pitchFamily="34" charset="0"/>
              <a:buChar char="•"/>
            </a:pPr>
            <a:r>
              <a:rPr lang="sv-SE" sz="1200" dirty="0"/>
              <a:t>För få patienter erhåller en skriftlig behandlingsplan</a:t>
            </a:r>
          </a:p>
          <a:p>
            <a:pPr marL="171450" indent="-171450">
              <a:buFont typeface="Arial" panose="020B0604020202020204" pitchFamily="34" charset="0"/>
              <a:buChar char="•"/>
            </a:pPr>
            <a:r>
              <a:rPr lang="sv-SE" sz="1200" dirty="0"/>
              <a:t>Många patienter som har haft exacerbationer följs inte upp</a:t>
            </a:r>
          </a:p>
          <a:p>
            <a:pPr marL="171450" indent="-171450">
              <a:buFont typeface="Arial" panose="020B0604020202020204" pitchFamily="34" charset="0"/>
              <a:buChar char="•"/>
            </a:pPr>
            <a:r>
              <a:rPr lang="sv-SE" sz="1200" dirty="0"/>
              <a:t>Få patienter har tillgång till astma-, allergi- och KOL-mottagning</a:t>
            </a:r>
          </a:p>
          <a:p>
            <a:pPr marL="171450" indent="-171450">
              <a:buFont typeface="Arial" panose="020B0604020202020204" pitchFamily="34" charset="0"/>
              <a:buChar char="•"/>
            </a:pPr>
            <a:r>
              <a:rPr lang="sv-SE" sz="1200" dirty="0">
                <a:ea typeface="Calibri" panose="020F0502020204030204" pitchFamily="34" charset="0"/>
                <a:cs typeface="Times New Roman" panose="02020603050405020304" pitchFamily="18" charset="0"/>
              </a:rPr>
              <a:t>Vid försämring får patienter inte alltid träffa rätt vårdgivare på rätt vårdnivå</a:t>
            </a:r>
          </a:p>
          <a:p>
            <a:pPr marL="171450" indent="-171450">
              <a:buFont typeface="Arial" panose="020B0604020202020204" pitchFamily="34" charset="0"/>
              <a:buChar char="•"/>
            </a:pPr>
            <a:r>
              <a:rPr lang="sv-SE" sz="1200" dirty="0">
                <a:ea typeface="Calibri" panose="020F0502020204030204" pitchFamily="34" charset="0"/>
                <a:cs typeface="Times New Roman" panose="02020603050405020304" pitchFamily="18" charset="0"/>
              </a:rPr>
              <a:t>Bedömning om avancerade behandlingsinsatser erbjuds inte alltid</a:t>
            </a:r>
          </a:p>
          <a:p>
            <a:endParaRPr lang="sv-SE" sz="1200" b="1" dirty="0"/>
          </a:p>
          <a:p>
            <a:r>
              <a:rPr lang="sv-SE" sz="1200" b="1" dirty="0"/>
              <a:t>Utmaning 3: Patientens behov av samordning blir inte tillgodosett </a:t>
            </a:r>
          </a:p>
          <a:p>
            <a:pPr marL="171450" indent="-171450">
              <a:buFont typeface="Arial" panose="020B0604020202020204" pitchFamily="34" charset="0"/>
              <a:buChar char="•"/>
            </a:pPr>
            <a:r>
              <a:rPr lang="sv-SE" sz="1200" dirty="0"/>
              <a:t>Otillräcklig interprofessionell samverkan leder till bristande samordning av patientens vårdkontakter</a:t>
            </a:r>
          </a:p>
          <a:p>
            <a:pPr marL="171450" indent="-171450">
              <a:buFont typeface="Arial" panose="020B0604020202020204" pitchFamily="34" charset="0"/>
              <a:buChar char="•"/>
            </a:pPr>
            <a:r>
              <a:rPr lang="sv-SE" sz="1200" dirty="0"/>
              <a:t>Många saknar fast vårdkontakt</a:t>
            </a:r>
          </a:p>
          <a:p>
            <a:pPr marL="171450" indent="-171450">
              <a:buFont typeface="Arial" panose="020B0604020202020204" pitchFamily="34" charset="0"/>
              <a:buChar char="•"/>
            </a:pPr>
            <a:r>
              <a:rPr lang="sv-SE" sz="1200" dirty="0"/>
              <a:t>Otillräcklig utredning av samsjuklighet</a:t>
            </a:r>
          </a:p>
          <a:p>
            <a:endParaRPr lang="sv-SE" sz="1200" dirty="0"/>
          </a:p>
          <a:p>
            <a:r>
              <a:rPr lang="sv-SE" sz="1200" b="1" dirty="0"/>
              <a:t>Utmaning 4: För få patienter erhåller patientutbildning och rehabilitering på ett strukturerat sätt</a:t>
            </a:r>
            <a:endParaRPr lang="sv-SE" sz="1000" dirty="0"/>
          </a:p>
          <a:p>
            <a:pPr marL="171450" indent="-171450">
              <a:buFont typeface="Arial" panose="020B0604020202020204" pitchFamily="34" charset="0"/>
              <a:buChar char="•"/>
            </a:pPr>
            <a:r>
              <a:rPr lang="sv-SE" sz="1200" dirty="0"/>
              <a:t>Patienter behöver stöd för att delta aktivt i behandling och egenvård, som ofta inkluderar svåra livsstilsförändringar</a:t>
            </a:r>
          </a:p>
          <a:p>
            <a:pPr marL="171450" indent="-171450">
              <a:buFont typeface="Arial" panose="020B0604020202020204" pitchFamily="34" charset="0"/>
              <a:buChar char="•"/>
            </a:pPr>
            <a:r>
              <a:rPr lang="sv-SE" sz="1200" dirty="0"/>
              <a:t>Även vid inneliggande vård på sjukhus får få patienter tillgång till interprofessionell vård.  </a:t>
            </a:r>
          </a:p>
          <a:p>
            <a:endParaRPr lang="sv-SE" sz="1200" dirty="0">
              <a:ea typeface="Calibri" panose="020F0502020204030204" pitchFamily="34" charset="0"/>
              <a:cs typeface="Times New Roman" panose="02020603050405020304" pitchFamily="18" charset="0"/>
            </a:endParaRPr>
          </a:p>
          <a:p>
            <a:r>
              <a:rPr lang="sv-SE" sz="1200" b="1" dirty="0">
                <a:ea typeface="Calibri" panose="020F0502020204030204" pitchFamily="34" charset="0"/>
                <a:cs typeface="Times New Roman" panose="02020603050405020304" pitchFamily="18" charset="0"/>
              </a:rPr>
              <a:t>Utmaning 5: Patienter får inte alltid det stöd i hemmet som de behöver</a:t>
            </a:r>
            <a:endParaRPr lang="sv-SE" sz="1200" dirty="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sv-SE" sz="1200" dirty="0">
                <a:ea typeface="Calibri" panose="020F0502020204030204" pitchFamily="34" charset="0"/>
                <a:cs typeface="Times New Roman" panose="02020603050405020304" pitchFamily="18" charset="0"/>
              </a:rPr>
              <a:t>Patienter i behov av kommunala insatser eller palliativ vård får inte alltid detta</a:t>
            </a:r>
          </a:p>
          <a:p>
            <a:pPr marL="171450" indent="-171450">
              <a:buFont typeface="Arial" panose="020B0604020202020204" pitchFamily="34" charset="0"/>
              <a:buChar char="•"/>
            </a:pPr>
            <a:r>
              <a:rPr lang="sv-SE" sz="1200" dirty="0">
                <a:ea typeface="Calibri" panose="020F0502020204030204" pitchFamily="34" charset="0"/>
                <a:cs typeface="Times New Roman" panose="02020603050405020304" pitchFamily="18" charset="0"/>
              </a:rPr>
              <a:t>Behoven bedöms inte alltid fortlöpande</a:t>
            </a:r>
          </a:p>
          <a:p>
            <a:endParaRPr lang="sv-SE" dirty="0"/>
          </a:p>
        </p:txBody>
      </p:sp>
      <p:sp>
        <p:nvSpPr>
          <p:cNvPr id="4" name="Platshållare för sidhuvud 3"/>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788525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5" name="Platshållare för sidhuvud 4">
            <a:extLst>
              <a:ext uri="{FF2B5EF4-FFF2-40B4-BE49-F238E27FC236}">
                <a16:creationId xmlns:a16="http://schemas.microsoft.com/office/drawing/2014/main" id="{70F318C3-F1B2-E781-EBF2-14BFE9F48347}"/>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540081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en-US"/>
              <a:t>Click to edit Master title style</a:t>
            </a:r>
            <a:endParaRPr lang="sv-SE" dirty="0"/>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1927528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innehåll 2"/>
          <p:cNvSpPr>
            <a:spLocks noGrp="1"/>
          </p:cNvSpPr>
          <p:nvPr>
            <p:ph idx="1"/>
          </p:nvPr>
        </p:nvSpPr>
        <p:spPr>
          <a:xfrm>
            <a:off x="838200" y="1825625"/>
            <a:ext cx="10515600" cy="40380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D80BF-074B-4E55-B5AC-841B5F35CA8C}"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764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endParaRPr lang="sv-SE" dirty="0"/>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566754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sv-SE"/>
              <a:t>Klicka här för att ändra mall för rubrikformat</a:t>
            </a:r>
            <a:endParaRPr lang="sv-SE" dirty="0"/>
          </a:p>
        </p:txBody>
      </p:sp>
    </p:spTree>
    <p:extLst>
      <p:ext uri="{BB962C8B-B14F-4D97-AF65-F5344CB8AC3E}">
        <p14:creationId xmlns:p14="http://schemas.microsoft.com/office/powerpoint/2010/main" val="1360542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endParaRPr lang="sv-SE" dirty="0"/>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sv-SE"/>
              <a:t>Klicka på ikonen för att lägga till ett diagram</a:t>
            </a:r>
          </a:p>
        </p:txBody>
      </p:sp>
    </p:spTree>
    <p:extLst>
      <p:ext uri="{BB962C8B-B14F-4D97-AF65-F5344CB8AC3E}">
        <p14:creationId xmlns:p14="http://schemas.microsoft.com/office/powerpoint/2010/main" val="898379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sv-SE"/>
              <a:t>Klicka på ikonen för att lägga till en bild</a:t>
            </a:r>
            <a:endParaRPr lang="sv-SE" dirty="0"/>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8346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sv-SE"/>
              <a:t>Klicka här för att ändra format på bakgrundstexten</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5468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sv-SE"/>
              <a:t>Klicka här för att ändra mall för rubrikformat</a:t>
            </a:r>
            <a:endParaRPr lang="sv-SE" dirty="0"/>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sv-SE"/>
              <a:t>Klicka här för att ändra format på bakgrundstexten</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sv-SE"/>
              <a:t>Klicka på ikonen för att lägga till en bild</a:t>
            </a:r>
          </a:p>
        </p:txBody>
      </p:sp>
    </p:spTree>
    <p:extLst>
      <p:ext uri="{BB962C8B-B14F-4D97-AF65-F5344CB8AC3E}">
        <p14:creationId xmlns:p14="http://schemas.microsoft.com/office/powerpoint/2010/main" val="2621607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en-US"/>
              <a:t>Click to edit Master title style</a:t>
            </a:r>
            <a:endParaRPr lang="sv-SE" dirty="0"/>
          </a:p>
        </p:txBody>
      </p:sp>
    </p:spTree>
    <p:extLst>
      <p:ext uri="{BB962C8B-B14F-4D97-AF65-F5344CB8AC3E}">
        <p14:creationId xmlns:p14="http://schemas.microsoft.com/office/powerpoint/2010/main" val="2530568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en-US"/>
              <a:t>Click to edit Master title style</a:t>
            </a:r>
            <a:endParaRPr lang="sv-SE" dirty="0"/>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en-US"/>
              <a:t>Click icon to add chart</a:t>
            </a:r>
            <a:endParaRPr lang="sv-SE"/>
          </a:p>
        </p:txBody>
      </p:sp>
    </p:spTree>
    <p:extLst>
      <p:ext uri="{BB962C8B-B14F-4D97-AF65-F5344CB8AC3E}">
        <p14:creationId xmlns:p14="http://schemas.microsoft.com/office/powerpoint/2010/main" val="2813121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en-US"/>
              <a:t>Click icon to add picture</a:t>
            </a:r>
            <a:endParaRPr lang="sv-SE" dirty="0"/>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2609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en-US"/>
              <a:t>Click to edit Master text styles</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579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en-US"/>
              <a:t>Click to edit Master title style</a:t>
            </a:r>
            <a:endParaRPr lang="sv-SE" dirty="0"/>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en-US"/>
              <a:t>Click to edit Master text styles</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en-US"/>
              <a:t>Click icon to add picture</a:t>
            </a:r>
            <a:endParaRPr lang="sv-SE"/>
          </a:p>
        </p:txBody>
      </p:sp>
    </p:spTree>
    <p:extLst>
      <p:ext uri="{BB962C8B-B14F-4D97-AF65-F5344CB8AC3E}">
        <p14:creationId xmlns:p14="http://schemas.microsoft.com/office/powerpoint/2010/main" val="2701924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1102C-5B75-4CD8-B136-BDAFEA31816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CF61102C-5B75-4CD8-B136-BDAFEA31816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619DA64-CD2E-4347-BFEC-01DE0B3E8501}"/>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6000" b="0" i="0" u="none" strike="noStrike" kern="1200" cap="none" spc="0" normalizeH="0" baseline="0" noProof="0">
              <a:ln>
                <a:noFill/>
              </a:ln>
              <a:solidFill>
                <a:srgbClr val="FFFFFF"/>
              </a:solidFill>
              <a:effectLst/>
              <a:uLnTx/>
              <a:uFillTx/>
              <a:latin typeface="Calibri Light" panose="020F0302020204030204" pitchFamily="34" charset="0"/>
              <a:ea typeface="+mn-ea"/>
              <a:cs typeface="+mn-cs"/>
              <a:sym typeface="Calibri Light" panose="020F0302020204030204" pitchFamily="34" charset="0"/>
            </a:endParaRPr>
          </a:p>
        </p:txBody>
      </p:sp>
      <p:sp>
        <p:nvSpPr>
          <p:cNvPr id="2" name="Rubrik 1"/>
          <p:cNvSpPr>
            <a:spLocks noGrp="1"/>
          </p:cNvSpPr>
          <p:nvPr>
            <p:ph type="ctrTitle" hasCustomPrompt="1"/>
          </p:nvPr>
        </p:nvSpPr>
        <p:spPr>
          <a:xfrm>
            <a:off x="1524000" y="1122363"/>
            <a:ext cx="9144000" cy="2387600"/>
          </a:xfrm>
          <a:noFill/>
        </p:spPr>
        <p:txBody>
          <a:bodyPr anchor="b"/>
          <a:lstStyle>
            <a:lvl1pPr algn="ctr">
              <a:defRPr sz="6000">
                <a:solidFill>
                  <a:schemeClr val="tx1">
                    <a:lumMod val="65000"/>
                    <a:lumOff val="35000"/>
                  </a:schemeClr>
                </a:solidFill>
              </a:defRPr>
            </a:lvl1pPr>
          </a:lstStyle>
          <a:p>
            <a:r>
              <a:rPr lang="sv-SE"/>
              <a:t>Klicka här för att ändra format</a:t>
            </a:r>
          </a:p>
        </p:txBody>
      </p:sp>
      <p:sp>
        <p:nvSpPr>
          <p:cNvPr id="3" name="Underrubrik 2"/>
          <p:cNvSpPr>
            <a:spLocks noGrp="1"/>
          </p:cNvSpPr>
          <p:nvPr>
            <p:ph type="subTitle" idx="1" hasCustomPrompt="1"/>
          </p:nvPr>
        </p:nvSpPr>
        <p:spPr>
          <a:xfrm>
            <a:off x="1524000" y="3602038"/>
            <a:ext cx="9144000" cy="1655762"/>
          </a:xfrm>
        </p:spPr>
        <p:txBody>
          <a:bodyPr/>
          <a:lstStyle>
            <a:lvl1pPr marL="0" indent="0" algn="ctr">
              <a:buNone/>
              <a:defRPr sz="2400">
                <a:solidFill>
                  <a:srgbClr val="377D7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Tree>
    <p:extLst>
      <p:ext uri="{BB962C8B-B14F-4D97-AF65-F5344CB8AC3E}">
        <p14:creationId xmlns:p14="http://schemas.microsoft.com/office/powerpoint/2010/main" val="105733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Platshållare för bild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0D80BF-074B-4E55-B5AC-841B5F35CA8C}" type="slidenum">
              <a:rPr kumimoji="0" lang="sv-SE"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63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2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a:noFill/>
        </p:spPr>
        <p:txBody>
          <a:bodyPr anchor="b"/>
          <a:lstStyle>
            <a:lvl1pPr algn="ctr">
              <a:defRPr sz="6000">
                <a:solidFill>
                  <a:schemeClr val="tx1">
                    <a:lumMod val="65000"/>
                    <a:lumOff val="35000"/>
                  </a:schemeClr>
                </a:solidFill>
              </a:defRPr>
            </a:lvl1pPr>
          </a:lstStyle>
          <a:p>
            <a:r>
              <a:rPr lang="en-US"/>
              <a:t>Click to edit Master title style</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solidFill>
                  <a:srgbClr val="377D7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Tree>
    <p:extLst>
      <p:ext uri="{BB962C8B-B14F-4D97-AF65-F5344CB8AC3E}">
        <p14:creationId xmlns:p14="http://schemas.microsoft.com/office/powerpoint/2010/main" val="277256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18D3DB2-9356-4838-A1B2-D065D5906CE6}"/>
              </a:ext>
            </a:extLst>
          </p:cNvPr>
          <p:cNvGraphicFramePr>
            <a:graphicFrameLocks noChangeAspect="1"/>
          </p:cNvGraphicFramePr>
          <p:nvPr userDrawn="1">
            <p:custDataLst>
              <p:tags r:id="rId1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4" progId="TCLayout.ActiveDocument.1">
                  <p:embed/>
                </p:oleObj>
              </mc:Choice>
              <mc:Fallback>
                <p:oleObj name="think-cell Slide" r:id="rId13" imgW="395" imgH="394" progId="TCLayout.ActiveDocument.1">
                  <p:embed/>
                  <p:pic>
                    <p:nvPicPr>
                      <p:cNvPr id="2" name="Object 1" hidden="1">
                        <a:extLst>
                          <a:ext uri="{FF2B5EF4-FFF2-40B4-BE49-F238E27FC236}">
                            <a16:creationId xmlns:a16="http://schemas.microsoft.com/office/drawing/2014/main" id="{A18D3DB2-9356-4838-A1B2-D065D5906CE6}"/>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dirty="0"/>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dirty="0"/>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14" name="Rektangel 13">
            <a:extLst>
              <a:ext uri="{FF2B5EF4-FFF2-40B4-BE49-F238E27FC236}">
                <a16:creationId xmlns:a16="http://schemas.microsoft.com/office/drawing/2014/main" id="{3C22E89D-5F8D-6846-BCFB-531E94A40F82}"/>
              </a:ext>
            </a:extLst>
          </p:cNvPr>
          <p:cNvSpPr/>
          <p:nvPr userDrawn="1"/>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9284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7" r:id="rId10"/>
  </p:sldLayoutIdLst>
  <p:hf sldNum="0"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dirty="0"/>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dirty="0"/>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5010825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hf sldNum="0"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s://kunskapsstyrningvard.se/kunskapsstyrningvard/kunskapsstod/publiceradekunskapsstod/hjartochkarlsjukdomar/vardforlopphjartsviktnydebuterad.56306.html" TargetMode="External"/><Relationship Id="rId3" Type="http://schemas.openxmlformats.org/officeDocument/2006/relationships/slideLayout" Target="../slideLayouts/slideLayout3.xml"/><Relationship Id="rId7" Type="http://schemas.openxmlformats.org/officeDocument/2006/relationships/hyperlink" Target="https://www.cancercentrum.se/samverkan/cancerdiagnoser/lunga-och-lungsack/vardforlopp-lunga/" TargetMode="Externa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hyperlink" Target="https://www.lakemedelsverket.se/sv/behandling-och-forskrivning/behandlingsrekommendationer/sok-behandlingsrekommendationer/lakemedel-vid-astma---behandlingsrekommendation" TargetMode="External"/><Relationship Id="rId5" Type="http://schemas.openxmlformats.org/officeDocument/2006/relationships/image" Target="../media/image1.emf"/><Relationship Id="rId10" Type="http://schemas.openxmlformats.org/officeDocument/2006/relationships/image" Target="../media/image11.png"/><Relationship Id="rId4" Type="http://schemas.openxmlformats.org/officeDocument/2006/relationships/oleObject" Target="../embeddings/oleObject6.bin"/><Relationship Id="rId9" Type="http://schemas.openxmlformats.org/officeDocument/2006/relationships/hyperlink" Target="https://slmf.se/vardprogram/" TargetMode="Externa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1.emf"/><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2.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kunskapsstyrningvard.se/kunskapsstyrningvard/kunskapsstod/publiceradekunskapsstod/lungochallergisjukdomar/vardforloppkol.56321.html" TargetMode="External"/><Relationship Id="rId2" Type="http://schemas.openxmlformats.org/officeDocument/2006/relationships/hyperlink" Target="https://nationelltklinisktkunskapsstod.se/" TargetMode="Externa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6.jp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jp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objekt 20">
            <a:extLst>
              <a:ext uri="{FF2B5EF4-FFF2-40B4-BE49-F238E27FC236}">
                <a16:creationId xmlns:a16="http://schemas.microsoft.com/office/drawing/2014/main" id="{0F4DA1E4-84C6-BB4F-9A8A-83B8AC1981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484" y="4236"/>
            <a:ext cx="12207484" cy="6858000"/>
          </a:xfrm>
          <a:prstGeom prst="rect">
            <a:avLst/>
          </a:prstGeom>
        </p:spPr>
      </p:pic>
      <p:sp>
        <p:nvSpPr>
          <p:cNvPr id="8" name="Rubrik 1">
            <a:extLst>
              <a:ext uri="{FF2B5EF4-FFF2-40B4-BE49-F238E27FC236}">
                <a16:creationId xmlns:a16="http://schemas.microsoft.com/office/drawing/2014/main" id="{52DF527A-BBCE-4E48-AB04-B293D1FAEFAC}"/>
              </a:ext>
            </a:extLst>
          </p:cNvPr>
          <p:cNvSpPr txBox="1">
            <a:spLocks/>
          </p:cNvSpPr>
          <p:nvPr/>
        </p:nvSpPr>
        <p:spPr>
          <a:xfrm>
            <a:off x="1519707" y="2209800"/>
            <a:ext cx="9465972" cy="1219200"/>
          </a:xfrm>
          <a:prstGeom prst="rect">
            <a:avLst/>
          </a:prstGeom>
        </p:spPr>
        <p:txBody>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5400" b="1" i="0" u="none" strike="noStrike" kern="1200" cap="none" spc="0" normalizeH="0" baseline="0" noProof="0" dirty="0">
                <a:ln>
                  <a:noFill/>
                </a:ln>
                <a:solidFill>
                  <a:srgbClr val="FFFFFF"/>
                </a:solidFill>
                <a:effectLst/>
                <a:uLnTx/>
                <a:uFillTx/>
                <a:latin typeface="Calibri" panose="020F0502020204030204"/>
                <a:ea typeface="+mj-ea"/>
                <a:cs typeface="+mj-cs"/>
              </a:rPr>
              <a:t>Personcentrerat och sammanhållet vårdförlopp</a:t>
            </a:r>
          </a:p>
          <a:p>
            <a:pPr algn="ctr">
              <a:defRPr/>
            </a:pPr>
            <a:r>
              <a:rPr kumimoji="0" lang="sv-SE" sz="5400" b="1" i="0" u="none" strike="noStrike" kern="1200" cap="none" spc="0" normalizeH="0" baseline="0" noProof="0" dirty="0">
                <a:ln>
                  <a:noFill/>
                </a:ln>
                <a:solidFill>
                  <a:srgbClr val="FFFFFF"/>
                </a:solidFill>
                <a:effectLst/>
                <a:uLnTx/>
                <a:uFillTx/>
                <a:latin typeface="Calibri" panose="020F0502020204030204"/>
                <a:ea typeface="+mj-ea"/>
                <a:cs typeface="+mj-cs"/>
              </a:rPr>
              <a:t>Kroniskt obstruktiv lungsjukdom (</a:t>
            </a:r>
            <a:r>
              <a:rPr lang="sv-SE" sz="5400" dirty="0">
                <a:solidFill>
                  <a:srgbClr val="FFFFFF"/>
                </a:solidFill>
                <a:latin typeface="Calibri" panose="020F0502020204030204"/>
              </a:rPr>
              <a:t>KOL)</a:t>
            </a:r>
            <a:endParaRPr kumimoji="0" lang="sv-SE" sz="5400" b="1" i="0" u="none" strike="noStrike" kern="1200" cap="none" spc="0" normalizeH="0" baseline="0" noProof="0" dirty="0">
              <a:ln>
                <a:noFill/>
              </a:ln>
              <a:solidFill>
                <a:srgbClr val="FFFFFF"/>
              </a:solidFill>
              <a:effectLst/>
              <a:uLnTx/>
              <a:uFillTx/>
              <a:latin typeface="Calibri" panose="020F0502020204030204"/>
              <a:ea typeface="+mj-ea"/>
              <a:cs typeface="+mj-cs"/>
            </a:endParaRPr>
          </a:p>
        </p:txBody>
      </p:sp>
      <p:grpSp>
        <p:nvGrpSpPr>
          <p:cNvPr id="17" name="Grupp 16">
            <a:extLst>
              <a:ext uri="{FF2B5EF4-FFF2-40B4-BE49-F238E27FC236}">
                <a16:creationId xmlns:a16="http://schemas.microsoft.com/office/drawing/2014/main" id="{57C90ED4-D5C4-234F-A00E-374ECEE0597F}"/>
              </a:ext>
            </a:extLst>
          </p:cNvPr>
          <p:cNvGrpSpPr/>
          <p:nvPr/>
        </p:nvGrpSpPr>
        <p:grpSpPr>
          <a:xfrm>
            <a:off x="10438642" y="5732687"/>
            <a:ext cx="2222205" cy="884879"/>
            <a:chOff x="10242697" y="5607996"/>
            <a:chExt cx="2222205" cy="884879"/>
          </a:xfrm>
        </p:grpSpPr>
        <p:sp>
          <p:nvSpPr>
            <p:cNvPr id="18" name="textruta 17">
              <a:extLst>
                <a:ext uri="{FF2B5EF4-FFF2-40B4-BE49-F238E27FC236}">
                  <a16:creationId xmlns:a16="http://schemas.microsoft.com/office/drawing/2014/main" id="{93D8C51B-0104-ED43-8722-DFCB965DA4EF}"/>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textruta 18">
              <a:extLst>
                <a:ext uri="{FF2B5EF4-FFF2-40B4-BE49-F238E27FC236}">
                  <a16:creationId xmlns:a16="http://schemas.microsoft.com/office/drawing/2014/main" id="{6BA88F0E-3AB2-814E-9770-4BA099AF6C2D}"/>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20" name="Rak 19">
              <a:extLst>
                <a:ext uri="{FF2B5EF4-FFF2-40B4-BE49-F238E27FC236}">
                  <a16:creationId xmlns:a16="http://schemas.microsoft.com/office/drawing/2014/main" id="{EE502CA7-5669-DB42-9596-BA86F13D725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1807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988742" y="531022"/>
            <a:ext cx="9144000" cy="609793"/>
          </a:xfrm>
        </p:spPr>
        <p:txBody>
          <a:bodyPr>
            <a:normAutofit/>
          </a:bodyPr>
          <a:lstStyle/>
          <a:p>
            <a:r>
              <a:rPr lang="sv-SE" dirty="0"/>
              <a:t>Nulägesbeskrivning ur ett patientperspektiv</a:t>
            </a:r>
          </a:p>
        </p:txBody>
      </p:sp>
      <p:sp>
        <p:nvSpPr>
          <p:cNvPr id="8" name="Platshållare för text 4"/>
          <p:cNvSpPr txBox="1">
            <a:spLocks/>
          </p:cNvSpPr>
          <p:nvPr/>
        </p:nvSpPr>
        <p:spPr>
          <a:xfrm>
            <a:off x="4603003" y="2685207"/>
            <a:ext cx="5808963" cy="792000"/>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indent="-268288">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2) Ojämlik tillgång till utredning och behandling</a:t>
            </a:r>
          </a:p>
        </p:txBody>
      </p:sp>
      <p:sp>
        <p:nvSpPr>
          <p:cNvPr id="9" name="Platshållare för text 4"/>
          <p:cNvSpPr txBox="1">
            <a:spLocks/>
          </p:cNvSpPr>
          <p:nvPr/>
        </p:nvSpPr>
        <p:spPr>
          <a:xfrm>
            <a:off x="4603004" y="3582256"/>
            <a:ext cx="5808963" cy="792000"/>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indent="-268288">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3) Patientens behov av samordning blir inte tillgodosett </a:t>
            </a:r>
          </a:p>
          <a:p>
            <a:pPr>
              <a:lnSpc>
                <a:spcPct val="100000"/>
              </a:lnSpc>
              <a:spcBef>
                <a:spcPts val="600"/>
              </a:spcBef>
              <a:defRPr/>
            </a:pPr>
            <a:endParaRPr lang="sv-SE" dirty="0"/>
          </a:p>
        </p:txBody>
      </p:sp>
      <p:sp>
        <p:nvSpPr>
          <p:cNvPr id="10" name="Platshållare för text 4"/>
          <p:cNvSpPr txBox="1">
            <a:spLocks/>
          </p:cNvSpPr>
          <p:nvPr/>
        </p:nvSpPr>
        <p:spPr>
          <a:xfrm>
            <a:off x="4603004" y="4479305"/>
            <a:ext cx="5808964" cy="792000"/>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indent="-268288">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4) För få patienter erhåller patientutbildning och rehabilitering på ett strukturerat sätt</a:t>
            </a:r>
            <a:endParaRPr lang="sv-SE" dirty="0"/>
          </a:p>
        </p:txBody>
      </p:sp>
      <p:sp>
        <p:nvSpPr>
          <p:cNvPr id="11" name="Platshållare för text 4"/>
          <p:cNvSpPr txBox="1">
            <a:spLocks/>
          </p:cNvSpPr>
          <p:nvPr/>
        </p:nvSpPr>
        <p:spPr>
          <a:xfrm>
            <a:off x="4603004" y="5376355"/>
            <a:ext cx="5808964" cy="792000"/>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indent="-268288">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5) Patienter får inte alltid det stöd i hemmet som de behöver</a:t>
            </a:r>
            <a:endParaRPr lang="sv-SE" dirty="0"/>
          </a:p>
        </p:txBody>
      </p:sp>
      <p:sp>
        <p:nvSpPr>
          <p:cNvPr id="2" name="Högerpil 1"/>
          <p:cNvSpPr/>
          <p:nvPr/>
        </p:nvSpPr>
        <p:spPr>
          <a:xfrm>
            <a:off x="4296885" y="2022237"/>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Högerpil 11"/>
          <p:cNvSpPr/>
          <p:nvPr/>
        </p:nvSpPr>
        <p:spPr>
          <a:xfrm>
            <a:off x="4296885" y="2692632"/>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Högerpil 13"/>
          <p:cNvSpPr/>
          <p:nvPr/>
        </p:nvSpPr>
        <p:spPr>
          <a:xfrm>
            <a:off x="4296885" y="3655158"/>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Högerpil 14"/>
          <p:cNvSpPr/>
          <p:nvPr/>
        </p:nvSpPr>
        <p:spPr>
          <a:xfrm>
            <a:off x="4296885" y="4617684"/>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Högerpil 15"/>
          <p:cNvSpPr/>
          <p:nvPr/>
        </p:nvSpPr>
        <p:spPr>
          <a:xfrm>
            <a:off x="4296885" y="5580211"/>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text 4"/>
          <p:cNvSpPr>
            <a:spLocks noGrp="1"/>
          </p:cNvSpPr>
          <p:nvPr>
            <p:ph type="body" sz="quarter" idx="10"/>
          </p:nvPr>
        </p:nvSpPr>
        <p:spPr>
          <a:xfrm>
            <a:off x="4603006" y="1788158"/>
            <a:ext cx="5808959" cy="792000"/>
          </a:xfrm>
          <a:solidFill>
            <a:schemeClr val="tx2">
              <a:lumMod val="20000"/>
              <a:lumOff val="80000"/>
            </a:schemeClr>
          </a:solidFill>
          <a:effectLst>
            <a:outerShdw blurRad="50800" dist="38100" dir="2700000" algn="tl" rotWithShape="0">
              <a:prstClr val="black">
                <a:alpha val="40000"/>
              </a:prstClr>
            </a:outerShdw>
          </a:effectLst>
        </p:spPr>
        <p:txBody>
          <a:bodyPr>
            <a:noAutofit/>
          </a:bodyPr>
          <a:lstStyle/>
          <a:p>
            <a:pPr marL="268288" indent="-268288">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1) </a:t>
            </a:r>
            <a:r>
              <a:rPr lang="sv-SE" sz="2400" dirty="0"/>
              <a:t>Rädsla, skam och okunskap leder till försenad kontakt med vården</a:t>
            </a:r>
            <a:endParaRPr lang="sv-SE" sz="1600" dirty="0"/>
          </a:p>
        </p:txBody>
      </p:sp>
      <p:sp>
        <p:nvSpPr>
          <p:cNvPr id="18" name="textruta 17"/>
          <p:cNvSpPr txBox="1"/>
          <p:nvPr/>
        </p:nvSpPr>
        <p:spPr>
          <a:xfrm>
            <a:off x="4539375" y="1221513"/>
            <a:ext cx="1956241" cy="523220"/>
          </a:xfrm>
          <a:prstGeom prst="rect">
            <a:avLst/>
          </a:prstGeom>
          <a:noFill/>
        </p:spPr>
        <p:txBody>
          <a:bodyPr wrap="none" rtlCol="0">
            <a:spAutoFit/>
          </a:bodyPr>
          <a:lstStyle/>
          <a:p>
            <a:r>
              <a:rPr lang="sv-SE" sz="2800" b="1" dirty="0">
                <a:solidFill>
                  <a:schemeClr val="accent1">
                    <a:lumMod val="75000"/>
                  </a:schemeClr>
                </a:solidFill>
              </a:rPr>
              <a:t>Utmaningar</a:t>
            </a:r>
          </a:p>
        </p:txBody>
      </p:sp>
      <p:pic>
        <p:nvPicPr>
          <p:cNvPr id="102" name="Bildobjekt 101">
            <a:extLst>
              <a:ext uri="{FF2B5EF4-FFF2-40B4-BE49-F238E27FC236}">
                <a16:creationId xmlns:a16="http://schemas.microsoft.com/office/drawing/2014/main" id="{9989671D-9305-335C-594B-BF8A889025B0}"/>
              </a:ext>
            </a:extLst>
          </p:cNvPr>
          <p:cNvPicPr>
            <a:picLocks noChangeAspect="1"/>
          </p:cNvPicPr>
          <p:nvPr/>
        </p:nvPicPr>
        <p:blipFill>
          <a:blip r:embed="rId3"/>
          <a:stretch>
            <a:fillRect/>
          </a:stretch>
        </p:blipFill>
        <p:spPr>
          <a:xfrm>
            <a:off x="892601" y="1215737"/>
            <a:ext cx="3525529" cy="5113267"/>
          </a:xfrm>
          <a:prstGeom prst="rect">
            <a:avLst/>
          </a:prstGeom>
        </p:spPr>
      </p:pic>
      <p:sp>
        <p:nvSpPr>
          <p:cNvPr id="7" name="textruta 6">
            <a:extLst>
              <a:ext uri="{FF2B5EF4-FFF2-40B4-BE49-F238E27FC236}">
                <a16:creationId xmlns:a16="http://schemas.microsoft.com/office/drawing/2014/main" id="{FA4268F1-598E-B4B0-0B3D-67295C5C3393}"/>
              </a:ext>
            </a:extLst>
          </p:cNvPr>
          <p:cNvSpPr txBox="1"/>
          <p:nvPr/>
        </p:nvSpPr>
        <p:spPr>
          <a:xfrm>
            <a:off x="9301018" y="136244"/>
            <a:ext cx="2552625" cy="276999"/>
          </a:xfrm>
          <a:prstGeom prst="rect">
            <a:avLst/>
          </a:prstGeom>
          <a:noFill/>
        </p:spPr>
        <p:txBody>
          <a:bodyPr wrap="square" rtlCol="0">
            <a:spAutoFit/>
          </a:bodyPr>
          <a:lstStyle/>
          <a:p>
            <a:r>
              <a:rPr lang="sv-SE" sz="1200" dirty="0">
                <a:solidFill>
                  <a:schemeClr val="bg1">
                    <a:lumMod val="65000"/>
                  </a:schemeClr>
                </a:solidFill>
              </a:rPr>
              <a:t>Kroniskt obstruktiv lungsjukdom (KOL)</a:t>
            </a:r>
          </a:p>
        </p:txBody>
      </p:sp>
    </p:spTree>
    <p:extLst>
      <p:ext uri="{BB962C8B-B14F-4D97-AF65-F5344CB8AC3E}">
        <p14:creationId xmlns:p14="http://schemas.microsoft.com/office/powerpoint/2010/main" val="3348951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5476291" y="616841"/>
            <a:ext cx="3440383" cy="609793"/>
          </a:xfrm>
        </p:spPr>
        <p:txBody>
          <a:bodyPr/>
          <a:lstStyle/>
          <a:p>
            <a:r>
              <a:rPr lang="sv-SE" dirty="0"/>
              <a:t>Patientkontrakt</a:t>
            </a:r>
          </a:p>
        </p:txBody>
      </p:sp>
      <p:sp>
        <p:nvSpPr>
          <p:cNvPr id="5" name="Platshållare för text 4"/>
          <p:cNvSpPr>
            <a:spLocks noGrp="1"/>
          </p:cNvSpPr>
          <p:nvPr>
            <p:ph type="body" sz="quarter" idx="10"/>
          </p:nvPr>
        </p:nvSpPr>
        <p:spPr>
          <a:xfrm>
            <a:off x="5047666" y="1226634"/>
            <a:ext cx="7144334" cy="4186238"/>
          </a:xfrm>
        </p:spPr>
        <p:txBody>
          <a:bodyPr>
            <a:normAutofit fontScale="92500"/>
          </a:bodyPr>
          <a:lstStyle/>
          <a:p>
            <a:pPr marL="342900" indent="-342900">
              <a:lnSpc>
                <a:spcPct val="100000"/>
              </a:lnSpc>
              <a:spcBef>
                <a:spcPts val="600"/>
              </a:spcBef>
              <a:buFont typeface="Arial" panose="020B0604020202020204" pitchFamily="34" charset="0"/>
              <a:buChar char="•"/>
            </a:pPr>
            <a:r>
              <a:rPr lang="sv-SE" dirty="0"/>
              <a:t>Egenvård har central roll i patientens omhändertagande</a:t>
            </a:r>
          </a:p>
          <a:p>
            <a:pPr marL="342900" indent="-342900">
              <a:lnSpc>
                <a:spcPct val="100000"/>
              </a:lnSpc>
              <a:spcBef>
                <a:spcPts val="600"/>
              </a:spcBef>
              <a:buFont typeface="Arial" panose="020B0604020202020204" pitchFamily="34" charset="0"/>
              <a:buChar char="•"/>
            </a:pPr>
            <a:r>
              <a:rPr lang="sv-SE" dirty="0"/>
              <a:t>Behandlingsinsatser erbjuds utifrån patientens individuella behov</a:t>
            </a:r>
          </a:p>
          <a:p>
            <a:pPr marL="342900" indent="-342900">
              <a:lnSpc>
                <a:spcPct val="100000"/>
              </a:lnSpc>
              <a:spcBef>
                <a:spcPts val="600"/>
              </a:spcBef>
              <a:buFont typeface="Arial" panose="020B0604020202020204" pitchFamily="34" charset="0"/>
              <a:buChar char="•"/>
            </a:pPr>
            <a:r>
              <a:rPr lang="sv-SE" dirty="0"/>
              <a:t>De överenskomna åtgärderna, inklusive de som patienten själv ska utföra, lyfts fram och dokumenteras i en personcentrerad skriftlig behandlingsplan. Denna plan utformas interprofessionellt tillsammans med patienten. I behandlingsplanen ingår åtgärder, men även strategier för att tidigt upptäcka en akut försämring av KOL samt vägledning om när och till vilken vårdnivå patienten kan vända sig vid en sådan försämring.</a:t>
            </a:r>
          </a:p>
          <a:p>
            <a:endParaRPr lang="sv-SE" dirty="0"/>
          </a:p>
        </p:txBody>
      </p:sp>
      <p:sp>
        <p:nvSpPr>
          <p:cNvPr id="7" name="Rektangel 6"/>
          <p:cNvSpPr/>
          <p:nvPr/>
        </p:nvSpPr>
        <p:spPr>
          <a:xfrm>
            <a:off x="5047666" y="5652507"/>
            <a:ext cx="7010985" cy="910218"/>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marR="0" lvl="0" indent="0" algn="l" defTabSz="914400" rtl="0" eaLnBrk="1" fontAlgn="auto" latinLnBrk="0" hangingPunct="1">
              <a:lnSpc>
                <a:spcPct val="100000"/>
              </a:lnSpc>
              <a:spcBef>
                <a:spcPts val="0"/>
              </a:spcBef>
              <a:spcAft>
                <a:spcPts val="0"/>
              </a:spcAft>
              <a:buClrTx/>
              <a:buSzTx/>
              <a:buFontTx/>
              <a:buNone/>
              <a:tabLst/>
              <a:defRPr/>
            </a:pPr>
            <a:r>
              <a:rPr kumimoji="0" lang="sv-SE" sz="1600" b="0" i="1" u="none" strike="noStrike" kern="1200" cap="none" spc="0" normalizeH="0" baseline="0" noProof="0" dirty="0">
                <a:ln>
                  <a:noFill/>
                </a:ln>
                <a:solidFill>
                  <a:schemeClr val="bg1"/>
                </a:solidFill>
                <a:effectLst/>
                <a:uLnTx/>
                <a:uFillTx/>
                <a:latin typeface="Calibri" panose="020F0502020204030204"/>
                <a:ea typeface="+mn-ea"/>
                <a:cs typeface="+mn-cs"/>
              </a:rPr>
              <a:t>Syftet med </a:t>
            </a:r>
            <a:r>
              <a:rPr kumimoji="0" lang="sv-SE" sz="1600" b="0" i="1" u="none" strike="noStrike" kern="1200" cap="none" spc="0" normalizeH="0" baseline="0" noProof="0" dirty="0" err="1">
                <a:ln>
                  <a:noFill/>
                </a:ln>
                <a:solidFill>
                  <a:schemeClr val="bg1"/>
                </a:solidFill>
                <a:effectLst/>
                <a:uLnTx/>
                <a:uFillTx/>
                <a:latin typeface="Calibri" panose="020F0502020204030204"/>
                <a:ea typeface="+mn-ea"/>
                <a:cs typeface="+mn-cs"/>
              </a:rPr>
              <a:t>patientkontrakt</a:t>
            </a:r>
            <a:r>
              <a:rPr kumimoji="0" lang="sv-SE" sz="1600" b="0" i="1" u="none" strike="noStrike" kern="1200" cap="none" spc="0" normalizeH="0" baseline="0" noProof="0" dirty="0">
                <a:ln>
                  <a:noFill/>
                </a:ln>
                <a:solidFill>
                  <a:schemeClr val="bg1"/>
                </a:solidFill>
                <a:effectLst/>
                <a:uLnTx/>
                <a:uFillTx/>
                <a:latin typeface="Calibri" panose="020F0502020204030204"/>
                <a:ea typeface="+mn-ea"/>
                <a:cs typeface="+mn-cs"/>
              </a:rPr>
              <a:t> är att genom en gemensam överenskommelse mellan patient och vårdgivare säkerställa delaktighet, samordning och tillgänglighet med patientens perspektiv som utgångspunkt.</a:t>
            </a:r>
          </a:p>
        </p:txBody>
      </p:sp>
      <p:pic>
        <p:nvPicPr>
          <p:cNvPr id="3" name="Bildobjekt 2" descr="En bild som visar person, inomhus, vägg, stående&#10;&#10;Automatiskt genererad beskrivning">
            <a:extLst>
              <a:ext uri="{FF2B5EF4-FFF2-40B4-BE49-F238E27FC236}">
                <a16:creationId xmlns:a16="http://schemas.microsoft.com/office/drawing/2014/main" id="{56EB995C-8C98-E96C-F6A7-938864599E8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629" r="31087"/>
          <a:stretch/>
        </p:blipFill>
        <p:spPr>
          <a:xfrm>
            <a:off x="1" y="0"/>
            <a:ext cx="4914900" cy="6648450"/>
          </a:xfrm>
          <a:prstGeom prst="rect">
            <a:avLst/>
          </a:prstGeom>
        </p:spPr>
      </p:pic>
      <p:sp>
        <p:nvSpPr>
          <p:cNvPr id="6" name="textruta 5">
            <a:extLst>
              <a:ext uri="{FF2B5EF4-FFF2-40B4-BE49-F238E27FC236}">
                <a16:creationId xmlns:a16="http://schemas.microsoft.com/office/drawing/2014/main" id="{64B3E5B1-F288-8805-8AD6-B27A35AE04BB}"/>
              </a:ext>
            </a:extLst>
          </p:cNvPr>
          <p:cNvSpPr txBox="1"/>
          <p:nvPr/>
        </p:nvSpPr>
        <p:spPr>
          <a:xfrm>
            <a:off x="9301018" y="136244"/>
            <a:ext cx="2552625" cy="276999"/>
          </a:xfrm>
          <a:prstGeom prst="rect">
            <a:avLst/>
          </a:prstGeom>
          <a:noFill/>
        </p:spPr>
        <p:txBody>
          <a:bodyPr wrap="square" rtlCol="0">
            <a:spAutoFit/>
          </a:bodyPr>
          <a:lstStyle/>
          <a:p>
            <a:r>
              <a:rPr lang="sv-SE" sz="1200" dirty="0">
                <a:solidFill>
                  <a:schemeClr val="bg1">
                    <a:lumMod val="65000"/>
                  </a:schemeClr>
                </a:solidFill>
              </a:rPr>
              <a:t>Kroniskt obstruktiv lungsjukdom (KOL)</a:t>
            </a:r>
          </a:p>
        </p:txBody>
      </p:sp>
    </p:spTree>
    <p:extLst>
      <p:ext uri="{BB962C8B-B14F-4D97-AF65-F5344CB8AC3E}">
        <p14:creationId xmlns:p14="http://schemas.microsoft.com/office/powerpoint/2010/main" val="1570241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a:xfrm>
            <a:off x="4418988" y="1152525"/>
            <a:ext cx="7103434" cy="609793"/>
          </a:xfrm>
        </p:spPr>
        <p:txBody>
          <a:bodyPr>
            <a:noAutofit/>
          </a:bodyPr>
          <a:lstStyle/>
          <a:p>
            <a:r>
              <a:rPr lang="sv-SE" sz="2800" dirty="0"/>
              <a:t>Vårdförloppet utgår från tillförlitliga och aktuella kunskapsstöd och baseras på bästa tillgängliga kunskap</a:t>
            </a:r>
          </a:p>
        </p:txBody>
      </p:sp>
      <p:sp>
        <p:nvSpPr>
          <p:cNvPr id="6" name="Platshållare för text 4"/>
          <p:cNvSpPr>
            <a:spLocks noGrp="1"/>
          </p:cNvSpPr>
          <p:nvPr>
            <p:ph type="body" sz="quarter" idx="10"/>
          </p:nvPr>
        </p:nvSpPr>
        <p:spPr>
          <a:xfrm>
            <a:off x="4514821" y="1898650"/>
            <a:ext cx="7338822" cy="3806825"/>
          </a:xfrm>
          <a:solidFill>
            <a:schemeClr val="bg1"/>
          </a:solidFill>
          <a:ln>
            <a:noFill/>
          </a:ln>
          <a:effectLst/>
        </p:spPr>
        <p:txBody>
          <a:bodyPr tIns="90000"/>
          <a:lstStyle/>
          <a:p>
            <a:pPr marL="342900" lvl="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Socialstyrelsen. Nationella riktlinjer för vård vid astma och KOL - Stöd för styrning och ledning 2020</a:t>
            </a:r>
          </a:p>
          <a:p>
            <a:pPr marL="342900" lvl="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Läkemedelsverket. Behandlingsrekommendation: Kroniskt obstruktiv lungsjukdom (KOL). 2023</a:t>
            </a:r>
          </a:p>
          <a:p>
            <a:pPr marL="342900" lvl="0" indent="-342900">
              <a:lnSpc>
                <a:spcPct val="100000"/>
              </a:lnSpc>
              <a:spcBef>
                <a:spcPts val="600"/>
              </a:spcBef>
              <a:buFont typeface="Arial" panose="020B0604020202020204" pitchFamily="34" charset="0"/>
              <a:buChar char="•"/>
              <a:defRPr/>
            </a:pPr>
            <a:r>
              <a:rPr lang="en-US" dirty="0">
                <a:solidFill>
                  <a:srgbClr val="000000"/>
                </a:solidFill>
                <a:ea typeface="Calibri" panose="020F0502020204030204" pitchFamily="34" charset="0"/>
                <a:cs typeface="Arial" panose="020B0604020202020204" pitchFamily="34" charset="0"/>
              </a:rPr>
              <a:t>Global Initiative for Chronic Obstructive Lung Disease (GOLD). Global strategy for the diagnosis, management, and prevention of chronic obstructive pulmonary disease. 2023 Report</a:t>
            </a:r>
            <a:endParaRPr lang="sv-SE" dirty="0">
              <a:solidFill>
                <a:srgbClr val="000000"/>
              </a:solidFill>
              <a:ea typeface="Calibri" panose="020F0502020204030204" pitchFamily="34" charset="0"/>
              <a:cs typeface="Arial" panose="020B0604020202020204" pitchFamily="34" charset="0"/>
            </a:endParaRPr>
          </a:p>
          <a:p>
            <a:endParaRPr lang="sv-SE" dirty="0"/>
          </a:p>
        </p:txBody>
      </p:sp>
      <p:pic>
        <p:nvPicPr>
          <p:cNvPr id="4" name="Bildobjekt 3"/>
          <p:cNvPicPr>
            <a:picLocks noChangeAspect="1"/>
          </p:cNvPicPr>
          <p:nvPr/>
        </p:nvPicPr>
        <p:blipFill rotWithShape="1">
          <a:blip r:embed="rId2">
            <a:extLst>
              <a:ext uri="{28A0092B-C50C-407E-A947-70E740481C1C}">
                <a14:useLocalDpi xmlns:a14="http://schemas.microsoft.com/office/drawing/2010/main" val="0"/>
              </a:ext>
            </a:extLst>
          </a:blip>
          <a:srcRect l="27683" t="24509" r="26098" b="17496"/>
          <a:stretch/>
        </p:blipFill>
        <p:spPr>
          <a:xfrm>
            <a:off x="0" y="0"/>
            <a:ext cx="3560712" cy="6697014"/>
          </a:xfrm>
          <a:prstGeom prst="rect">
            <a:avLst/>
          </a:prstGeom>
        </p:spPr>
      </p:pic>
      <p:sp>
        <p:nvSpPr>
          <p:cNvPr id="7" name="textruta 6">
            <a:extLst>
              <a:ext uri="{FF2B5EF4-FFF2-40B4-BE49-F238E27FC236}">
                <a16:creationId xmlns:a16="http://schemas.microsoft.com/office/drawing/2014/main" id="{9160CF69-C812-3F46-6DBA-EF225D0D065B}"/>
              </a:ext>
            </a:extLst>
          </p:cNvPr>
          <p:cNvSpPr txBox="1"/>
          <p:nvPr/>
        </p:nvSpPr>
        <p:spPr>
          <a:xfrm>
            <a:off x="9301018" y="136244"/>
            <a:ext cx="2552625" cy="276999"/>
          </a:xfrm>
          <a:prstGeom prst="rect">
            <a:avLst/>
          </a:prstGeom>
          <a:noFill/>
        </p:spPr>
        <p:txBody>
          <a:bodyPr wrap="square" rtlCol="0">
            <a:spAutoFit/>
          </a:bodyPr>
          <a:lstStyle/>
          <a:p>
            <a:r>
              <a:rPr lang="sv-SE" sz="1200" dirty="0">
                <a:solidFill>
                  <a:schemeClr val="bg1">
                    <a:lumMod val="65000"/>
                  </a:schemeClr>
                </a:solidFill>
              </a:rPr>
              <a:t>Kroniskt obstruktiv lungsjukdom (KOL)</a:t>
            </a:r>
          </a:p>
        </p:txBody>
      </p:sp>
    </p:spTree>
    <p:extLst>
      <p:ext uri="{BB962C8B-B14F-4D97-AF65-F5344CB8AC3E}">
        <p14:creationId xmlns:p14="http://schemas.microsoft.com/office/powerpoint/2010/main" val="4056409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upp 64">
            <a:extLst>
              <a:ext uri="{FF2B5EF4-FFF2-40B4-BE49-F238E27FC236}">
                <a16:creationId xmlns:a16="http://schemas.microsoft.com/office/drawing/2014/main" id="{86520738-8977-63C8-4ABC-94468E04FF65}"/>
              </a:ext>
            </a:extLst>
          </p:cNvPr>
          <p:cNvGrpSpPr/>
          <p:nvPr/>
        </p:nvGrpSpPr>
        <p:grpSpPr>
          <a:xfrm>
            <a:off x="-4936" y="1493828"/>
            <a:ext cx="6256730" cy="4133867"/>
            <a:chOff x="3172614" y="40193"/>
            <a:chExt cx="6256730" cy="4133867"/>
          </a:xfrm>
        </p:grpSpPr>
        <p:sp>
          <p:nvSpPr>
            <p:cNvPr id="4" name="Rectangle 2">
              <a:extLst>
                <a:ext uri="{FF2B5EF4-FFF2-40B4-BE49-F238E27FC236}">
                  <a16:creationId xmlns:a16="http://schemas.microsoft.com/office/drawing/2014/main" id="{2D063DC8-FF14-1D20-EB2D-92EB36D49FE6}"/>
                </a:ext>
              </a:extLst>
            </p:cNvPr>
            <p:cNvSpPr/>
            <p:nvPr/>
          </p:nvSpPr>
          <p:spPr>
            <a:xfrm>
              <a:off x="3237344" y="1160860"/>
              <a:ext cx="6192000" cy="3013200"/>
            </a:xfrm>
            <a:custGeom>
              <a:avLst/>
              <a:gdLst>
                <a:gd name="connsiteX0" fmla="*/ 0 w 5922567"/>
                <a:gd name="connsiteY0" fmla="*/ 0 h 2770625"/>
                <a:gd name="connsiteX1" fmla="*/ 5922567 w 5922567"/>
                <a:gd name="connsiteY1" fmla="*/ 0 h 2770625"/>
                <a:gd name="connsiteX2" fmla="*/ 5922567 w 5922567"/>
                <a:gd name="connsiteY2" fmla="*/ 2770625 h 2770625"/>
                <a:gd name="connsiteX3" fmla="*/ 0 w 5922567"/>
                <a:gd name="connsiteY3" fmla="*/ 2770625 h 2770625"/>
                <a:gd name="connsiteX4" fmla="*/ 0 w 5922567"/>
                <a:gd name="connsiteY4" fmla="*/ 0 h 2770625"/>
                <a:gd name="connsiteX0" fmla="*/ 0 w 5922567"/>
                <a:gd name="connsiteY0" fmla="*/ 0 h 2770625"/>
                <a:gd name="connsiteX1" fmla="*/ 5922567 w 5922567"/>
                <a:gd name="connsiteY1" fmla="*/ 0 h 2770625"/>
                <a:gd name="connsiteX2" fmla="*/ 5918584 w 5922567"/>
                <a:gd name="connsiteY2" fmla="*/ 740138 h 2770625"/>
                <a:gd name="connsiteX3" fmla="*/ 5922567 w 5922567"/>
                <a:gd name="connsiteY3" fmla="*/ 2770625 h 2770625"/>
                <a:gd name="connsiteX4" fmla="*/ 0 w 5922567"/>
                <a:gd name="connsiteY4" fmla="*/ 2770625 h 2770625"/>
                <a:gd name="connsiteX5" fmla="*/ 0 w 5922567"/>
                <a:gd name="connsiteY5" fmla="*/ 0 h 2770625"/>
                <a:gd name="connsiteX0" fmla="*/ 0 w 5922567"/>
                <a:gd name="connsiteY0" fmla="*/ 0 h 2770625"/>
                <a:gd name="connsiteX1" fmla="*/ 5922567 w 5922567"/>
                <a:gd name="connsiteY1" fmla="*/ 0 h 2770625"/>
                <a:gd name="connsiteX2" fmla="*/ 5918584 w 5922567"/>
                <a:gd name="connsiteY2" fmla="*/ 740138 h 2770625"/>
                <a:gd name="connsiteX3" fmla="*/ 5922567 w 5922567"/>
                <a:gd name="connsiteY3" fmla="*/ 2770625 h 2770625"/>
                <a:gd name="connsiteX4" fmla="*/ 0 w 5922567"/>
                <a:gd name="connsiteY4" fmla="*/ 2770625 h 2770625"/>
                <a:gd name="connsiteX5" fmla="*/ 0 w 5922567"/>
                <a:gd name="connsiteY5" fmla="*/ 0 h 2770625"/>
                <a:gd name="connsiteX0" fmla="*/ 0 w 5922567"/>
                <a:gd name="connsiteY0" fmla="*/ 0 h 2770625"/>
                <a:gd name="connsiteX1" fmla="*/ 5922567 w 5922567"/>
                <a:gd name="connsiteY1" fmla="*/ 0 h 2770625"/>
                <a:gd name="connsiteX2" fmla="*/ 5918584 w 5922567"/>
                <a:gd name="connsiteY2" fmla="*/ 740138 h 2770625"/>
                <a:gd name="connsiteX3" fmla="*/ 5922567 w 5922567"/>
                <a:gd name="connsiteY3" fmla="*/ 2770625 h 2770625"/>
                <a:gd name="connsiteX4" fmla="*/ 0 w 5922567"/>
                <a:gd name="connsiteY4" fmla="*/ 2770625 h 2770625"/>
                <a:gd name="connsiteX5" fmla="*/ 0 w 5922567"/>
                <a:gd name="connsiteY5" fmla="*/ 0 h 2770625"/>
                <a:gd name="connsiteX0" fmla="*/ 0 w 5922567"/>
                <a:gd name="connsiteY0" fmla="*/ 0 h 2770625"/>
                <a:gd name="connsiteX1" fmla="*/ 3759812 w 5922567"/>
                <a:gd name="connsiteY1" fmla="*/ 0 h 2770625"/>
                <a:gd name="connsiteX2" fmla="*/ 5918584 w 5922567"/>
                <a:gd name="connsiteY2" fmla="*/ 740138 h 2770625"/>
                <a:gd name="connsiteX3" fmla="*/ 5922567 w 5922567"/>
                <a:gd name="connsiteY3" fmla="*/ 2770625 h 2770625"/>
                <a:gd name="connsiteX4" fmla="*/ 0 w 5922567"/>
                <a:gd name="connsiteY4" fmla="*/ 2770625 h 2770625"/>
                <a:gd name="connsiteX5" fmla="*/ 0 w 5922567"/>
                <a:gd name="connsiteY5" fmla="*/ 0 h 2770625"/>
                <a:gd name="connsiteX0" fmla="*/ 0 w 5922567"/>
                <a:gd name="connsiteY0" fmla="*/ 0 h 2770625"/>
                <a:gd name="connsiteX1" fmla="*/ 3759812 w 5922567"/>
                <a:gd name="connsiteY1" fmla="*/ 0 h 2770625"/>
                <a:gd name="connsiteX2" fmla="*/ 4582764 w 5922567"/>
                <a:gd name="connsiteY2" fmla="*/ 541355 h 2770625"/>
                <a:gd name="connsiteX3" fmla="*/ 5918584 w 5922567"/>
                <a:gd name="connsiteY3" fmla="*/ 740138 h 2770625"/>
                <a:gd name="connsiteX4" fmla="*/ 5922567 w 5922567"/>
                <a:gd name="connsiteY4" fmla="*/ 2770625 h 2770625"/>
                <a:gd name="connsiteX5" fmla="*/ 0 w 5922567"/>
                <a:gd name="connsiteY5" fmla="*/ 2770625 h 2770625"/>
                <a:gd name="connsiteX6" fmla="*/ 0 w 5922567"/>
                <a:gd name="connsiteY6" fmla="*/ 0 h 2770625"/>
                <a:gd name="connsiteX0" fmla="*/ 0 w 5922567"/>
                <a:gd name="connsiteY0" fmla="*/ 0 h 2770625"/>
                <a:gd name="connsiteX1" fmla="*/ 3759812 w 5922567"/>
                <a:gd name="connsiteY1" fmla="*/ 0 h 2770625"/>
                <a:gd name="connsiteX2" fmla="*/ 4582764 w 5922567"/>
                <a:gd name="connsiteY2" fmla="*/ 541355 h 2770625"/>
                <a:gd name="connsiteX3" fmla="*/ 5918584 w 5922567"/>
                <a:gd name="connsiteY3" fmla="*/ 740138 h 2770625"/>
                <a:gd name="connsiteX4" fmla="*/ 5922567 w 5922567"/>
                <a:gd name="connsiteY4" fmla="*/ 2770625 h 2770625"/>
                <a:gd name="connsiteX5" fmla="*/ 0 w 5922567"/>
                <a:gd name="connsiteY5" fmla="*/ 2770625 h 2770625"/>
                <a:gd name="connsiteX6" fmla="*/ 0 w 5922567"/>
                <a:gd name="connsiteY6" fmla="*/ 0 h 2770625"/>
                <a:gd name="connsiteX0" fmla="*/ 0 w 5922567"/>
                <a:gd name="connsiteY0" fmla="*/ 0 h 2770625"/>
                <a:gd name="connsiteX1" fmla="*/ 3759812 w 5922567"/>
                <a:gd name="connsiteY1" fmla="*/ 0 h 2770625"/>
                <a:gd name="connsiteX2" fmla="*/ 3851244 w 5922567"/>
                <a:gd name="connsiteY2" fmla="*/ 732186 h 2770625"/>
                <a:gd name="connsiteX3" fmla="*/ 5918584 w 5922567"/>
                <a:gd name="connsiteY3" fmla="*/ 740138 h 2770625"/>
                <a:gd name="connsiteX4" fmla="*/ 5922567 w 5922567"/>
                <a:gd name="connsiteY4" fmla="*/ 2770625 h 2770625"/>
                <a:gd name="connsiteX5" fmla="*/ 0 w 5922567"/>
                <a:gd name="connsiteY5" fmla="*/ 2770625 h 2770625"/>
                <a:gd name="connsiteX6" fmla="*/ 0 w 5922567"/>
                <a:gd name="connsiteY6" fmla="*/ 0 h 2770625"/>
                <a:gd name="connsiteX0" fmla="*/ 0 w 5922567"/>
                <a:gd name="connsiteY0" fmla="*/ 0 h 2770625"/>
                <a:gd name="connsiteX1" fmla="*/ 3759812 w 5922567"/>
                <a:gd name="connsiteY1" fmla="*/ 0 h 2770625"/>
                <a:gd name="connsiteX2" fmla="*/ 3755828 w 5922567"/>
                <a:gd name="connsiteY2" fmla="*/ 724235 h 2770625"/>
                <a:gd name="connsiteX3" fmla="*/ 5918584 w 5922567"/>
                <a:gd name="connsiteY3" fmla="*/ 740138 h 2770625"/>
                <a:gd name="connsiteX4" fmla="*/ 5922567 w 5922567"/>
                <a:gd name="connsiteY4" fmla="*/ 2770625 h 2770625"/>
                <a:gd name="connsiteX5" fmla="*/ 0 w 5922567"/>
                <a:gd name="connsiteY5" fmla="*/ 2770625 h 2770625"/>
                <a:gd name="connsiteX6" fmla="*/ 0 w 5922567"/>
                <a:gd name="connsiteY6" fmla="*/ 0 h 2770625"/>
                <a:gd name="connsiteX0" fmla="*/ 0 w 5922567"/>
                <a:gd name="connsiteY0" fmla="*/ 0 h 2770625"/>
                <a:gd name="connsiteX1" fmla="*/ 3759812 w 5922567"/>
                <a:gd name="connsiteY1" fmla="*/ 0 h 2770625"/>
                <a:gd name="connsiteX2" fmla="*/ 3755828 w 5922567"/>
                <a:gd name="connsiteY2" fmla="*/ 724235 h 2770625"/>
                <a:gd name="connsiteX3" fmla="*/ 5918584 w 5922567"/>
                <a:gd name="connsiteY3" fmla="*/ 740138 h 2770625"/>
                <a:gd name="connsiteX4" fmla="*/ 5922567 w 5922567"/>
                <a:gd name="connsiteY4" fmla="*/ 2770625 h 2770625"/>
                <a:gd name="connsiteX5" fmla="*/ 0 w 5922567"/>
                <a:gd name="connsiteY5" fmla="*/ 2770625 h 2770625"/>
                <a:gd name="connsiteX6" fmla="*/ 0 w 5922567"/>
                <a:gd name="connsiteY6" fmla="*/ 0 h 2770625"/>
                <a:gd name="connsiteX0" fmla="*/ 0 w 5922567"/>
                <a:gd name="connsiteY0" fmla="*/ 0 h 2770625"/>
                <a:gd name="connsiteX1" fmla="*/ 3759812 w 5922567"/>
                <a:gd name="connsiteY1" fmla="*/ 0 h 2770625"/>
                <a:gd name="connsiteX2" fmla="*/ 3755828 w 5922567"/>
                <a:gd name="connsiteY2" fmla="*/ 724235 h 2770625"/>
                <a:gd name="connsiteX3" fmla="*/ 5918584 w 5922567"/>
                <a:gd name="connsiteY3" fmla="*/ 740138 h 2770625"/>
                <a:gd name="connsiteX4" fmla="*/ 5922567 w 5922567"/>
                <a:gd name="connsiteY4" fmla="*/ 2770625 h 2770625"/>
                <a:gd name="connsiteX5" fmla="*/ 0 w 5922567"/>
                <a:gd name="connsiteY5" fmla="*/ 2770625 h 2770625"/>
                <a:gd name="connsiteX6" fmla="*/ 0 w 5922567"/>
                <a:gd name="connsiteY6" fmla="*/ 0 h 2770625"/>
                <a:gd name="connsiteX0" fmla="*/ 0 w 5922567"/>
                <a:gd name="connsiteY0" fmla="*/ 0 h 2770625"/>
                <a:gd name="connsiteX1" fmla="*/ 3759812 w 5922567"/>
                <a:gd name="connsiteY1" fmla="*/ 0 h 2770625"/>
                <a:gd name="connsiteX2" fmla="*/ 3755828 w 5922567"/>
                <a:gd name="connsiteY2" fmla="*/ 724235 h 2770625"/>
                <a:gd name="connsiteX3" fmla="*/ 5918584 w 5922567"/>
                <a:gd name="connsiteY3" fmla="*/ 740138 h 2770625"/>
                <a:gd name="connsiteX4" fmla="*/ 5922567 w 5922567"/>
                <a:gd name="connsiteY4" fmla="*/ 2770625 h 2770625"/>
                <a:gd name="connsiteX5" fmla="*/ 0 w 5922567"/>
                <a:gd name="connsiteY5" fmla="*/ 2770625 h 2770625"/>
                <a:gd name="connsiteX6" fmla="*/ 0 w 5922567"/>
                <a:gd name="connsiteY6" fmla="*/ 0 h 2770625"/>
                <a:gd name="connsiteX0" fmla="*/ 0 w 5922567"/>
                <a:gd name="connsiteY0" fmla="*/ 0 h 2770625"/>
                <a:gd name="connsiteX1" fmla="*/ 3759812 w 5922567"/>
                <a:gd name="connsiteY1" fmla="*/ 0 h 2770625"/>
                <a:gd name="connsiteX2" fmla="*/ 3755828 w 5922567"/>
                <a:gd name="connsiteY2" fmla="*/ 724235 h 2770625"/>
                <a:gd name="connsiteX3" fmla="*/ 5918584 w 5922567"/>
                <a:gd name="connsiteY3" fmla="*/ 740138 h 2770625"/>
                <a:gd name="connsiteX4" fmla="*/ 5922567 w 5922567"/>
                <a:gd name="connsiteY4" fmla="*/ 2770625 h 2770625"/>
                <a:gd name="connsiteX5" fmla="*/ 0 w 5922567"/>
                <a:gd name="connsiteY5" fmla="*/ 2770625 h 2770625"/>
                <a:gd name="connsiteX6" fmla="*/ 0 w 5922567"/>
                <a:gd name="connsiteY6" fmla="*/ 0 h 2770625"/>
                <a:gd name="connsiteX0" fmla="*/ 0 w 5922567"/>
                <a:gd name="connsiteY0" fmla="*/ 0 h 2770625"/>
                <a:gd name="connsiteX1" fmla="*/ 3759812 w 5922567"/>
                <a:gd name="connsiteY1" fmla="*/ 0 h 2770625"/>
                <a:gd name="connsiteX2" fmla="*/ 3755828 w 5922567"/>
                <a:gd name="connsiteY2" fmla="*/ 748089 h 2770625"/>
                <a:gd name="connsiteX3" fmla="*/ 5918584 w 5922567"/>
                <a:gd name="connsiteY3" fmla="*/ 740138 h 2770625"/>
                <a:gd name="connsiteX4" fmla="*/ 5922567 w 5922567"/>
                <a:gd name="connsiteY4" fmla="*/ 2770625 h 2770625"/>
                <a:gd name="connsiteX5" fmla="*/ 0 w 5922567"/>
                <a:gd name="connsiteY5" fmla="*/ 2770625 h 2770625"/>
                <a:gd name="connsiteX6" fmla="*/ 0 w 5922567"/>
                <a:gd name="connsiteY6" fmla="*/ 0 h 2770625"/>
                <a:gd name="connsiteX0" fmla="*/ 0 w 5922567"/>
                <a:gd name="connsiteY0" fmla="*/ 0 h 2770625"/>
                <a:gd name="connsiteX1" fmla="*/ 3759812 w 5922567"/>
                <a:gd name="connsiteY1" fmla="*/ 0 h 2770625"/>
                <a:gd name="connsiteX2" fmla="*/ 3755828 w 5922567"/>
                <a:gd name="connsiteY2" fmla="*/ 748089 h 2770625"/>
                <a:gd name="connsiteX3" fmla="*/ 5918584 w 5922567"/>
                <a:gd name="connsiteY3" fmla="*/ 740138 h 2770625"/>
                <a:gd name="connsiteX4" fmla="*/ 5922567 w 5922567"/>
                <a:gd name="connsiteY4" fmla="*/ 2770625 h 2770625"/>
                <a:gd name="connsiteX5" fmla="*/ 0 w 5922567"/>
                <a:gd name="connsiteY5" fmla="*/ 2770625 h 2770625"/>
                <a:gd name="connsiteX6" fmla="*/ 0 w 5922567"/>
                <a:gd name="connsiteY6" fmla="*/ 0 h 2770625"/>
                <a:gd name="connsiteX0" fmla="*/ 0 w 5922567"/>
                <a:gd name="connsiteY0" fmla="*/ 0 h 2770625"/>
                <a:gd name="connsiteX1" fmla="*/ 3759812 w 5922567"/>
                <a:gd name="connsiteY1" fmla="*/ 0 h 2770625"/>
                <a:gd name="connsiteX2" fmla="*/ 3755828 w 5922567"/>
                <a:gd name="connsiteY2" fmla="*/ 748089 h 2770625"/>
                <a:gd name="connsiteX3" fmla="*/ 5918584 w 5922567"/>
                <a:gd name="connsiteY3" fmla="*/ 740138 h 2770625"/>
                <a:gd name="connsiteX4" fmla="*/ 5922567 w 5922567"/>
                <a:gd name="connsiteY4" fmla="*/ 2770625 h 2770625"/>
                <a:gd name="connsiteX5" fmla="*/ 0 w 5922567"/>
                <a:gd name="connsiteY5" fmla="*/ 2770625 h 2770625"/>
                <a:gd name="connsiteX6" fmla="*/ 0 w 5922567"/>
                <a:gd name="connsiteY6" fmla="*/ 0 h 2770625"/>
                <a:gd name="connsiteX0" fmla="*/ 0 w 5922567"/>
                <a:gd name="connsiteY0" fmla="*/ 0 h 2770625"/>
                <a:gd name="connsiteX1" fmla="*/ 3759812 w 5922567"/>
                <a:gd name="connsiteY1" fmla="*/ 0 h 2770625"/>
                <a:gd name="connsiteX2" fmla="*/ 3779682 w 5922567"/>
                <a:gd name="connsiteY2" fmla="*/ 756040 h 2770625"/>
                <a:gd name="connsiteX3" fmla="*/ 5918584 w 5922567"/>
                <a:gd name="connsiteY3" fmla="*/ 740138 h 2770625"/>
                <a:gd name="connsiteX4" fmla="*/ 5922567 w 5922567"/>
                <a:gd name="connsiteY4" fmla="*/ 2770625 h 2770625"/>
                <a:gd name="connsiteX5" fmla="*/ 0 w 5922567"/>
                <a:gd name="connsiteY5" fmla="*/ 2770625 h 2770625"/>
                <a:gd name="connsiteX6" fmla="*/ 0 w 5922567"/>
                <a:gd name="connsiteY6" fmla="*/ 0 h 2770625"/>
                <a:gd name="connsiteX0" fmla="*/ 0 w 5922567"/>
                <a:gd name="connsiteY0" fmla="*/ 0 h 2770625"/>
                <a:gd name="connsiteX1" fmla="*/ 3759812 w 5922567"/>
                <a:gd name="connsiteY1" fmla="*/ 0 h 2770625"/>
                <a:gd name="connsiteX2" fmla="*/ 3779682 w 5922567"/>
                <a:gd name="connsiteY2" fmla="*/ 756040 h 2770625"/>
                <a:gd name="connsiteX3" fmla="*/ 5918584 w 5922567"/>
                <a:gd name="connsiteY3" fmla="*/ 740138 h 2770625"/>
                <a:gd name="connsiteX4" fmla="*/ 5922567 w 5922567"/>
                <a:gd name="connsiteY4" fmla="*/ 2770625 h 2770625"/>
                <a:gd name="connsiteX5" fmla="*/ 0 w 5922567"/>
                <a:gd name="connsiteY5" fmla="*/ 2770625 h 2770625"/>
                <a:gd name="connsiteX6" fmla="*/ 0 w 5922567"/>
                <a:gd name="connsiteY6" fmla="*/ 0 h 2770625"/>
                <a:gd name="connsiteX0" fmla="*/ 0 w 5922567"/>
                <a:gd name="connsiteY0" fmla="*/ 0 h 2770625"/>
                <a:gd name="connsiteX1" fmla="*/ 3759812 w 5922567"/>
                <a:gd name="connsiteY1" fmla="*/ 0 h 2770625"/>
                <a:gd name="connsiteX2" fmla="*/ 3755828 w 5922567"/>
                <a:gd name="connsiteY2" fmla="*/ 748088 h 2770625"/>
                <a:gd name="connsiteX3" fmla="*/ 5918584 w 5922567"/>
                <a:gd name="connsiteY3" fmla="*/ 740138 h 2770625"/>
                <a:gd name="connsiteX4" fmla="*/ 5922567 w 5922567"/>
                <a:gd name="connsiteY4" fmla="*/ 2770625 h 2770625"/>
                <a:gd name="connsiteX5" fmla="*/ 0 w 5922567"/>
                <a:gd name="connsiteY5" fmla="*/ 2770625 h 2770625"/>
                <a:gd name="connsiteX6" fmla="*/ 0 w 5922567"/>
                <a:gd name="connsiteY6" fmla="*/ 0 h 2770625"/>
                <a:gd name="connsiteX0" fmla="*/ 0 w 5922567"/>
                <a:gd name="connsiteY0" fmla="*/ 0 h 2770625"/>
                <a:gd name="connsiteX1" fmla="*/ 3871130 w 5922567"/>
                <a:gd name="connsiteY1" fmla="*/ 0 h 2770625"/>
                <a:gd name="connsiteX2" fmla="*/ 3755828 w 5922567"/>
                <a:gd name="connsiteY2" fmla="*/ 748088 h 2770625"/>
                <a:gd name="connsiteX3" fmla="*/ 5918584 w 5922567"/>
                <a:gd name="connsiteY3" fmla="*/ 740138 h 2770625"/>
                <a:gd name="connsiteX4" fmla="*/ 5922567 w 5922567"/>
                <a:gd name="connsiteY4" fmla="*/ 2770625 h 2770625"/>
                <a:gd name="connsiteX5" fmla="*/ 0 w 5922567"/>
                <a:gd name="connsiteY5" fmla="*/ 2770625 h 2770625"/>
                <a:gd name="connsiteX6" fmla="*/ 0 w 5922567"/>
                <a:gd name="connsiteY6" fmla="*/ 0 h 2770625"/>
                <a:gd name="connsiteX0" fmla="*/ 0 w 5922567"/>
                <a:gd name="connsiteY0" fmla="*/ 0 h 2770625"/>
                <a:gd name="connsiteX1" fmla="*/ 3871130 w 5922567"/>
                <a:gd name="connsiteY1" fmla="*/ 0 h 2770625"/>
                <a:gd name="connsiteX2" fmla="*/ 3867146 w 5922567"/>
                <a:gd name="connsiteY2" fmla="*/ 748088 h 2770625"/>
                <a:gd name="connsiteX3" fmla="*/ 5918584 w 5922567"/>
                <a:gd name="connsiteY3" fmla="*/ 740138 h 2770625"/>
                <a:gd name="connsiteX4" fmla="*/ 5922567 w 5922567"/>
                <a:gd name="connsiteY4" fmla="*/ 2770625 h 2770625"/>
                <a:gd name="connsiteX5" fmla="*/ 0 w 5922567"/>
                <a:gd name="connsiteY5" fmla="*/ 2770625 h 2770625"/>
                <a:gd name="connsiteX6" fmla="*/ 0 w 5922567"/>
                <a:gd name="connsiteY6" fmla="*/ 0 h 2770625"/>
                <a:gd name="connsiteX0" fmla="*/ 0 w 5922567"/>
                <a:gd name="connsiteY0" fmla="*/ 0 h 2770625"/>
                <a:gd name="connsiteX1" fmla="*/ 3871130 w 5922567"/>
                <a:gd name="connsiteY1" fmla="*/ 0 h 2770625"/>
                <a:gd name="connsiteX2" fmla="*/ 3867146 w 5922567"/>
                <a:gd name="connsiteY2" fmla="*/ 748088 h 2770625"/>
                <a:gd name="connsiteX3" fmla="*/ 5918584 w 5922567"/>
                <a:gd name="connsiteY3" fmla="*/ 740138 h 2770625"/>
                <a:gd name="connsiteX4" fmla="*/ 5922567 w 5922567"/>
                <a:gd name="connsiteY4" fmla="*/ 2770625 h 2770625"/>
                <a:gd name="connsiteX5" fmla="*/ 0 w 5922567"/>
                <a:gd name="connsiteY5" fmla="*/ 2770625 h 2770625"/>
                <a:gd name="connsiteX6" fmla="*/ 0 w 5922567"/>
                <a:gd name="connsiteY6" fmla="*/ 0 h 2770625"/>
                <a:gd name="connsiteX0" fmla="*/ 0 w 5922567"/>
                <a:gd name="connsiteY0" fmla="*/ 0 h 2770625"/>
                <a:gd name="connsiteX1" fmla="*/ 3871130 w 5922567"/>
                <a:gd name="connsiteY1" fmla="*/ 0 h 2770625"/>
                <a:gd name="connsiteX2" fmla="*/ 3867146 w 5922567"/>
                <a:gd name="connsiteY2" fmla="*/ 740137 h 2770625"/>
                <a:gd name="connsiteX3" fmla="*/ 5918584 w 5922567"/>
                <a:gd name="connsiteY3" fmla="*/ 740138 h 2770625"/>
                <a:gd name="connsiteX4" fmla="*/ 5922567 w 5922567"/>
                <a:gd name="connsiteY4" fmla="*/ 2770625 h 2770625"/>
                <a:gd name="connsiteX5" fmla="*/ 0 w 5922567"/>
                <a:gd name="connsiteY5" fmla="*/ 2770625 h 2770625"/>
                <a:gd name="connsiteX6" fmla="*/ 0 w 5922567"/>
                <a:gd name="connsiteY6" fmla="*/ 0 h 2770625"/>
                <a:gd name="connsiteX0" fmla="*/ 0 w 5922567"/>
                <a:gd name="connsiteY0" fmla="*/ 0 h 2770625"/>
                <a:gd name="connsiteX1" fmla="*/ 3871130 w 5922567"/>
                <a:gd name="connsiteY1" fmla="*/ 0 h 2770625"/>
                <a:gd name="connsiteX2" fmla="*/ 3891000 w 5922567"/>
                <a:gd name="connsiteY2" fmla="*/ 740137 h 2770625"/>
                <a:gd name="connsiteX3" fmla="*/ 5918584 w 5922567"/>
                <a:gd name="connsiteY3" fmla="*/ 740138 h 2770625"/>
                <a:gd name="connsiteX4" fmla="*/ 5922567 w 5922567"/>
                <a:gd name="connsiteY4" fmla="*/ 2770625 h 2770625"/>
                <a:gd name="connsiteX5" fmla="*/ 0 w 5922567"/>
                <a:gd name="connsiteY5" fmla="*/ 2770625 h 2770625"/>
                <a:gd name="connsiteX6" fmla="*/ 0 w 5922567"/>
                <a:gd name="connsiteY6" fmla="*/ 0 h 2770625"/>
                <a:gd name="connsiteX0" fmla="*/ 0 w 5922567"/>
                <a:gd name="connsiteY0" fmla="*/ 0 h 2770625"/>
                <a:gd name="connsiteX1" fmla="*/ 3871130 w 5922567"/>
                <a:gd name="connsiteY1" fmla="*/ 0 h 2770625"/>
                <a:gd name="connsiteX2" fmla="*/ 3875097 w 5922567"/>
                <a:gd name="connsiteY2" fmla="*/ 740137 h 2770625"/>
                <a:gd name="connsiteX3" fmla="*/ 5918584 w 5922567"/>
                <a:gd name="connsiteY3" fmla="*/ 740138 h 2770625"/>
                <a:gd name="connsiteX4" fmla="*/ 5922567 w 5922567"/>
                <a:gd name="connsiteY4" fmla="*/ 2770625 h 2770625"/>
                <a:gd name="connsiteX5" fmla="*/ 0 w 5922567"/>
                <a:gd name="connsiteY5" fmla="*/ 2770625 h 2770625"/>
                <a:gd name="connsiteX6" fmla="*/ 0 w 5922567"/>
                <a:gd name="connsiteY6" fmla="*/ 0 h 2770625"/>
                <a:gd name="connsiteX0" fmla="*/ 0 w 5922567"/>
                <a:gd name="connsiteY0" fmla="*/ 0 h 2770625"/>
                <a:gd name="connsiteX1" fmla="*/ 3871130 w 5922567"/>
                <a:gd name="connsiteY1" fmla="*/ 0 h 2770625"/>
                <a:gd name="connsiteX2" fmla="*/ 3875097 w 5922567"/>
                <a:gd name="connsiteY2" fmla="*/ 740137 h 2770625"/>
                <a:gd name="connsiteX3" fmla="*/ 5918584 w 5922567"/>
                <a:gd name="connsiteY3" fmla="*/ 740138 h 2770625"/>
                <a:gd name="connsiteX4" fmla="*/ 5922567 w 5922567"/>
                <a:gd name="connsiteY4" fmla="*/ 2770625 h 2770625"/>
                <a:gd name="connsiteX5" fmla="*/ 0 w 5922567"/>
                <a:gd name="connsiteY5" fmla="*/ 2770625 h 2770625"/>
                <a:gd name="connsiteX6" fmla="*/ 0 w 5922567"/>
                <a:gd name="connsiteY6" fmla="*/ 0 h 2770625"/>
                <a:gd name="connsiteX0" fmla="*/ 0 w 5922567"/>
                <a:gd name="connsiteY0" fmla="*/ 119859 h 2890484"/>
                <a:gd name="connsiteX1" fmla="*/ 3871130 w 5922567"/>
                <a:gd name="connsiteY1" fmla="*/ 119859 h 2890484"/>
                <a:gd name="connsiteX2" fmla="*/ 3875097 w 5922567"/>
                <a:gd name="connsiteY2" fmla="*/ 287502 h 2890484"/>
                <a:gd name="connsiteX3" fmla="*/ 5918584 w 5922567"/>
                <a:gd name="connsiteY3" fmla="*/ 859997 h 2890484"/>
                <a:gd name="connsiteX4" fmla="*/ 5922567 w 5922567"/>
                <a:gd name="connsiteY4" fmla="*/ 2890484 h 2890484"/>
                <a:gd name="connsiteX5" fmla="*/ 0 w 5922567"/>
                <a:gd name="connsiteY5" fmla="*/ 2890484 h 2890484"/>
                <a:gd name="connsiteX6" fmla="*/ 0 w 5922567"/>
                <a:gd name="connsiteY6" fmla="*/ 119859 h 2890484"/>
                <a:gd name="connsiteX0" fmla="*/ 0 w 5922567"/>
                <a:gd name="connsiteY0" fmla="*/ 119859 h 2890484"/>
                <a:gd name="connsiteX1" fmla="*/ 3871130 w 5922567"/>
                <a:gd name="connsiteY1" fmla="*/ 119859 h 2890484"/>
                <a:gd name="connsiteX2" fmla="*/ 3875097 w 5922567"/>
                <a:gd name="connsiteY2" fmla="*/ 287502 h 2890484"/>
                <a:gd name="connsiteX3" fmla="*/ 5918584 w 5922567"/>
                <a:gd name="connsiteY3" fmla="*/ 295454 h 2890484"/>
                <a:gd name="connsiteX4" fmla="*/ 5922567 w 5922567"/>
                <a:gd name="connsiteY4" fmla="*/ 2890484 h 2890484"/>
                <a:gd name="connsiteX5" fmla="*/ 0 w 5922567"/>
                <a:gd name="connsiteY5" fmla="*/ 2890484 h 2890484"/>
                <a:gd name="connsiteX6" fmla="*/ 0 w 5922567"/>
                <a:gd name="connsiteY6" fmla="*/ 119859 h 2890484"/>
                <a:gd name="connsiteX0" fmla="*/ 0 w 5922567"/>
                <a:gd name="connsiteY0" fmla="*/ 390134 h 3160759"/>
                <a:gd name="connsiteX1" fmla="*/ 3871130 w 5922567"/>
                <a:gd name="connsiteY1" fmla="*/ 390134 h 3160759"/>
                <a:gd name="connsiteX2" fmla="*/ 3875097 w 5922567"/>
                <a:gd name="connsiteY2" fmla="*/ 557777 h 3160759"/>
                <a:gd name="connsiteX3" fmla="*/ 5918584 w 5922567"/>
                <a:gd name="connsiteY3" fmla="*/ 565729 h 3160759"/>
                <a:gd name="connsiteX4" fmla="*/ 5922567 w 5922567"/>
                <a:gd name="connsiteY4" fmla="*/ 3160759 h 3160759"/>
                <a:gd name="connsiteX5" fmla="*/ 0 w 5922567"/>
                <a:gd name="connsiteY5" fmla="*/ 3160759 h 3160759"/>
                <a:gd name="connsiteX6" fmla="*/ 0 w 5922567"/>
                <a:gd name="connsiteY6" fmla="*/ 390134 h 3160759"/>
                <a:gd name="connsiteX0" fmla="*/ 0 w 5922567"/>
                <a:gd name="connsiteY0" fmla="*/ 204220 h 2974845"/>
                <a:gd name="connsiteX1" fmla="*/ 3871130 w 5922567"/>
                <a:gd name="connsiteY1" fmla="*/ 204220 h 2974845"/>
                <a:gd name="connsiteX2" fmla="*/ 3875097 w 5922567"/>
                <a:gd name="connsiteY2" fmla="*/ 371863 h 2974845"/>
                <a:gd name="connsiteX3" fmla="*/ 5918584 w 5922567"/>
                <a:gd name="connsiteY3" fmla="*/ 379815 h 2974845"/>
                <a:gd name="connsiteX4" fmla="*/ 5922567 w 5922567"/>
                <a:gd name="connsiteY4" fmla="*/ 2974845 h 2974845"/>
                <a:gd name="connsiteX5" fmla="*/ 0 w 5922567"/>
                <a:gd name="connsiteY5" fmla="*/ 2974845 h 2974845"/>
                <a:gd name="connsiteX6" fmla="*/ 0 w 5922567"/>
                <a:gd name="connsiteY6" fmla="*/ 204220 h 2974845"/>
                <a:gd name="connsiteX0" fmla="*/ 0 w 5922567"/>
                <a:gd name="connsiteY0" fmla="*/ 199712 h 2970337"/>
                <a:gd name="connsiteX1" fmla="*/ 3871130 w 5922567"/>
                <a:gd name="connsiteY1" fmla="*/ 199712 h 2970337"/>
                <a:gd name="connsiteX2" fmla="*/ 3875097 w 5922567"/>
                <a:gd name="connsiteY2" fmla="*/ 367355 h 2970337"/>
                <a:gd name="connsiteX3" fmla="*/ 5918584 w 5922567"/>
                <a:gd name="connsiteY3" fmla="*/ 375307 h 2970337"/>
                <a:gd name="connsiteX4" fmla="*/ 5922567 w 5922567"/>
                <a:gd name="connsiteY4" fmla="*/ 2970337 h 2970337"/>
                <a:gd name="connsiteX5" fmla="*/ 0 w 5922567"/>
                <a:gd name="connsiteY5" fmla="*/ 2970337 h 2970337"/>
                <a:gd name="connsiteX6" fmla="*/ 0 w 5922567"/>
                <a:gd name="connsiteY6" fmla="*/ 199712 h 2970337"/>
                <a:gd name="connsiteX0" fmla="*/ 0 w 5922567"/>
                <a:gd name="connsiteY0" fmla="*/ 0 h 2770625"/>
                <a:gd name="connsiteX1" fmla="*/ 3871130 w 5922567"/>
                <a:gd name="connsiteY1" fmla="*/ 0 h 2770625"/>
                <a:gd name="connsiteX2" fmla="*/ 3875097 w 5922567"/>
                <a:gd name="connsiteY2" fmla="*/ 167643 h 2770625"/>
                <a:gd name="connsiteX3" fmla="*/ 5918584 w 5922567"/>
                <a:gd name="connsiteY3" fmla="*/ 175595 h 2770625"/>
                <a:gd name="connsiteX4" fmla="*/ 5922567 w 5922567"/>
                <a:gd name="connsiteY4" fmla="*/ 2770625 h 2770625"/>
                <a:gd name="connsiteX5" fmla="*/ 0 w 5922567"/>
                <a:gd name="connsiteY5" fmla="*/ 2770625 h 2770625"/>
                <a:gd name="connsiteX6" fmla="*/ 0 w 5922567"/>
                <a:gd name="connsiteY6" fmla="*/ 0 h 2770625"/>
                <a:gd name="connsiteX0" fmla="*/ 0 w 5922567"/>
                <a:gd name="connsiteY0" fmla="*/ 0 h 2770625"/>
                <a:gd name="connsiteX1" fmla="*/ 3871130 w 5922567"/>
                <a:gd name="connsiteY1" fmla="*/ 0 h 2770625"/>
                <a:gd name="connsiteX2" fmla="*/ 3862397 w 5922567"/>
                <a:gd name="connsiteY2" fmla="*/ 167643 h 2770625"/>
                <a:gd name="connsiteX3" fmla="*/ 5918584 w 5922567"/>
                <a:gd name="connsiteY3" fmla="*/ 175595 h 2770625"/>
                <a:gd name="connsiteX4" fmla="*/ 5922567 w 5922567"/>
                <a:gd name="connsiteY4" fmla="*/ 2770625 h 2770625"/>
                <a:gd name="connsiteX5" fmla="*/ 0 w 5922567"/>
                <a:gd name="connsiteY5" fmla="*/ 2770625 h 2770625"/>
                <a:gd name="connsiteX6" fmla="*/ 0 w 5922567"/>
                <a:gd name="connsiteY6" fmla="*/ 0 h 2770625"/>
                <a:gd name="connsiteX0" fmla="*/ 0 w 5922567"/>
                <a:gd name="connsiteY0" fmla="*/ 0 h 2770625"/>
                <a:gd name="connsiteX1" fmla="*/ 3871130 w 5922567"/>
                <a:gd name="connsiteY1" fmla="*/ 0 h 2770625"/>
                <a:gd name="connsiteX2" fmla="*/ 3871922 w 5922567"/>
                <a:gd name="connsiteY2" fmla="*/ 170818 h 2770625"/>
                <a:gd name="connsiteX3" fmla="*/ 5918584 w 5922567"/>
                <a:gd name="connsiteY3" fmla="*/ 175595 h 2770625"/>
                <a:gd name="connsiteX4" fmla="*/ 5922567 w 5922567"/>
                <a:gd name="connsiteY4" fmla="*/ 2770625 h 2770625"/>
                <a:gd name="connsiteX5" fmla="*/ 0 w 5922567"/>
                <a:gd name="connsiteY5" fmla="*/ 2770625 h 2770625"/>
                <a:gd name="connsiteX6" fmla="*/ 0 w 5922567"/>
                <a:gd name="connsiteY6" fmla="*/ 0 h 2770625"/>
                <a:gd name="connsiteX0" fmla="*/ 0 w 5922567"/>
                <a:gd name="connsiteY0" fmla="*/ 0 h 2770625"/>
                <a:gd name="connsiteX1" fmla="*/ 3871130 w 5922567"/>
                <a:gd name="connsiteY1" fmla="*/ 0 h 2770625"/>
                <a:gd name="connsiteX2" fmla="*/ 3871922 w 5922567"/>
                <a:gd name="connsiteY2" fmla="*/ 170818 h 2770625"/>
                <a:gd name="connsiteX3" fmla="*/ 5918584 w 5922567"/>
                <a:gd name="connsiteY3" fmla="*/ 175595 h 2770625"/>
                <a:gd name="connsiteX4" fmla="*/ 5922567 w 5922567"/>
                <a:gd name="connsiteY4" fmla="*/ 2770625 h 2770625"/>
                <a:gd name="connsiteX5" fmla="*/ 0 w 5922567"/>
                <a:gd name="connsiteY5" fmla="*/ 2770625 h 2770625"/>
                <a:gd name="connsiteX6" fmla="*/ 0 w 5922567"/>
                <a:gd name="connsiteY6" fmla="*/ 0 h 2770625"/>
                <a:gd name="connsiteX0" fmla="*/ 0 w 5922567"/>
                <a:gd name="connsiteY0" fmla="*/ 0 h 2770625"/>
                <a:gd name="connsiteX1" fmla="*/ 3871130 w 5922567"/>
                <a:gd name="connsiteY1" fmla="*/ 0 h 2770625"/>
                <a:gd name="connsiteX2" fmla="*/ 3871922 w 5922567"/>
                <a:gd name="connsiteY2" fmla="*/ 196622 h 2770625"/>
                <a:gd name="connsiteX3" fmla="*/ 5918584 w 5922567"/>
                <a:gd name="connsiteY3" fmla="*/ 175595 h 2770625"/>
                <a:gd name="connsiteX4" fmla="*/ 5922567 w 5922567"/>
                <a:gd name="connsiteY4" fmla="*/ 2770625 h 2770625"/>
                <a:gd name="connsiteX5" fmla="*/ 0 w 5922567"/>
                <a:gd name="connsiteY5" fmla="*/ 2770625 h 2770625"/>
                <a:gd name="connsiteX6" fmla="*/ 0 w 5922567"/>
                <a:gd name="connsiteY6" fmla="*/ 0 h 2770625"/>
                <a:gd name="connsiteX0" fmla="*/ 0 w 5922567"/>
                <a:gd name="connsiteY0" fmla="*/ 0 h 2770625"/>
                <a:gd name="connsiteX1" fmla="*/ 3871130 w 5922567"/>
                <a:gd name="connsiteY1" fmla="*/ 0 h 2770625"/>
                <a:gd name="connsiteX2" fmla="*/ 3871922 w 5922567"/>
                <a:gd name="connsiteY2" fmla="*/ 196622 h 2770625"/>
                <a:gd name="connsiteX3" fmla="*/ 5918584 w 5922567"/>
                <a:gd name="connsiteY3" fmla="*/ 197712 h 2770625"/>
                <a:gd name="connsiteX4" fmla="*/ 5922567 w 5922567"/>
                <a:gd name="connsiteY4" fmla="*/ 2770625 h 2770625"/>
                <a:gd name="connsiteX5" fmla="*/ 0 w 5922567"/>
                <a:gd name="connsiteY5" fmla="*/ 2770625 h 2770625"/>
                <a:gd name="connsiteX6" fmla="*/ 0 w 5922567"/>
                <a:gd name="connsiteY6" fmla="*/ 0 h 2770625"/>
                <a:gd name="connsiteX0" fmla="*/ 0 w 5922567"/>
                <a:gd name="connsiteY0" fmla="*/ 0 h 2770625"/>
                <a:gd name="connsiteX1" fmla="*/ 3871130 w 5922567"/>
                <a:gd name="connsiteY1" fmla="*/ 0 h 2770625"/>
                <a:gd name="connsiteX2" fmla="*/ 3874564 w 5922567"/>
                <a:gd name="connsiteY2" fmla="*/ 182189 h 2770625"/>
                <a:gd name="connsiteX3" fmla="*/ 5918584 w 5922567"/>
                <a:gd name="connsiteY3" fmla="*/ 197712 h 2770625"/>
                <a:gd name="connsiteX4" fmla="*/ 5922567 w 5922567"/>
                <a:gd name="connsiteY4" fmla="*/ 2770625 h 2770625"/>
                <a:gd name="connsiteX5" fmla="*/ 0 w 5922567"/>
                <a:gd name="connsiteY5" fmla="*/ 2770625 h 2770625"/>
                <a:gd name="connsiteX6" fmla="*/ 0 w 5922567"/>
                <a:gd name="connsiteY6" fmla="*/ 0 h 2770625"/>
                <a:gd name="connsiteX0" fmla="*/ 0 w 5922567"/>
                <a:gd name="connsiteY0" fmla="*/ 0 h 2770625"/>
                <a:gd name="connsiteX1" fmla="*/ 3871130 w 5922567"/>
                <a:gd name="connsiteY1" fmla="*/ 0 h 2770625"/>
                <a:gd name="connsiteX2" fmla="*/ 3866638 w 5922567"/>
                <a:gd name="connsiteY2" fmla="*/ 182189 h 2770625"/>
                <a:gd name="connsiteX3" fmla="*/ 5918584 w 5922567"/>
                <a:gd name="connsiteY3" fmla="*/ 197712 h 2770625"/>
                <a:gd name="connsiteX4" fmla="*/ 5922567 w 5922567"/>
                <a:gd name="connsiteY4" fmla="*/ 2770625 h 2770625"/>
                <a:gd name="connsiteX5" fmla="*/ 0 w 5922567"/>
                <a:gd name="connsiteY5" fmla="*/ 2770625 h 2770625"/>
                <a:gd name="connsiteX6" fmla="*/ 0 w 5922567"/>
                <a:gd name="connsiteY6" fmla="*/ 0 h 2770625"/>
                <a:gd name="connsiteX0" fmla="*/ 0 w 5922567"/>
                <a:gd name="connsiteY0" fmla="*/ 0 h 2770625"/>
                <a:gd name="connsiteX1" fmla="*/ 3871130 w 5922567"/>
                <a:gd name="connsiteY1" fmla="*/ 0 h 2770625"/>
                <a:gd name="connsiteX2" fmla="*/ 3871923 w 5922567"/>
                <a:gd name="connsiteY2" fmla="*/ 184595 h 2770625"/>
                <a:gd name="connsiteX3" fmla="*/ 5918584 w 5922567"/>
                <a:gd name="connsiteY3" fmla="*/ 197712 h 2770625"/>
                <a:gd name="connsiteX4" fmla="*/ 5922567 w 5922567"/>
                <a:gd name="connsiteY4" fmla="*/ 2770625 h 2770625"/>
                <a:gd name="connsiteX5" fmla="*/ 0 w 5922567"/>
                <a:gd name="connsiteY5" fmla="*/ 2770625 h 2770625"/>
                <a:gd name="connsiteX6" fmla="*/ 0 w 5922567"/>
                <a:gd name="connsiteY6" fmla="*/ 0 h 2770625"/>
                <a:gd name="connsiteX0" fmla="*/ 0 w 5922567"/>
                <a:gd name="connsiteY0" fmla="*/ 0 h 2770625"/>
                <a:gd name="connsiteX1" fmla="*/ 3871130 w 5922567"/>
                <a:gd name="connsiteY1" fmla="*/ 0 h 2770625"/>
                <a:gd name="connsiteX2" fmla="*/ 3874565 w 5922567"/>
                <a:gd name="connsiteY2" fmla="*/ 179784 h 2770625"/>
                <a:gd name="connsiteX3" fmla="*/ 5918584 w 5922567"/>
                <a:gd name="connsiteY3" fmla="*/ 197712 h 2770625"/>
                <a:gd name="connsiteX4" fmla="*/ 5922567 w 5922567"/>
                <a:gd name="connsiteY4" fmla="*/ 2770625 h 2770625"/>
                <a:gd name="connsiteX5" fmla="*/ 0 w 5922567"/>
                <a:gd name="connsiteY5" fmla="*/ 2770625 h 2770625"/>
                <a:gd name="connsiteX6" fmla="*/ 0 w 5922567"/>
                <a:gd name="connsiteY6" fmla="*/ 0 h 2770625"/>
                <a:gd name="connsiteX0" fmla="*/ 0 w 5922567"/>
                <a:gd name="connsiteY0" fmla="*/ 0 h 2770625"/>
                <a:gd name="connsiteX1" fmla="*/ 3871130 w 5922567"/>
                <a:gd name="connsiteY1" fmla="*/ 0 h 2770625"/>
                <a:gd name="connsiteX2" fmla="*/ 3866639 w 5922567"/>
                <a:gd name="connsiteY2" fmla="*/ 179784 h 2770625"/>
                <a:gd name="connsiteX3" fmla="*/ 5918584 w 5922567"/>
                <a:gd name="connsiteY3" fmla="*/ 197712 h 2770625"/>
                <a:gd name="connsiteX4" fmla="*/ 5922567 w 5922567"/>
                <a:gd name="connsiteY4" fmla="*/ 2770625 h 2770625"/>
                <a:gd name="connsiteX5" fmla="*/ 0 w 5922567"/>
                <a:gd name="connsiteY5" fmla="*/ 2770625 h 2770625"/>
                <a:gd name="connsiteX6" fmla="*/ 0 w 5922567"/>
                <a:gd name="connsiteY6" fmla="*/ 0 h 2770625"/>
                <a:gd name="connsiteX0" fmla="*/ 0 w 5922567"/>
                <a:gd name="connsiteY0" fmla="*/ 0 h 2770625"/>
                <a:gd name="connsiteX1" fmla="*/ 3871130 w 5922567"/>
                <a:gd name="connsiteY1" fmla="*/ 0 h 2770625"/>
                <a:gd name="connsiteX2" fmla="*/ 3869281 w 5922567"/>
                <a:gd name="connsiteY2" fmla="*/ 179784 h 2770625"/>
                <a:gd name="connsiteX3" fmla="*/ 5918584 w 5922567"/>
                <a:gd name="connsiteY3" fmla="*/ 197712 h 2770625"/>
                <a:gd name="connsiteX4" fmla="*/ 5922567 w 5922567"/>
                <a:gd name="connsiteY4" fmla="*/ 2770625 h 2770625"/>
                <a:gd name="connsiteX5" fmla="*/ 0 w 5922567"/>
                <a:gd name="connsiteY5" fmla="*/ 2770625 h 2770625"/>
                <a:gd name="connsiteX6" fmla="*/ 0 w 5922567"/>
                <a:gd name="connsiteY6" fmla="*/ 0 h 2770625"/>
                <a:gd name="connsiteX0" fmla="*/ 0 w 5922567"/>
                <a:gd name="connsiteY0" fmla="*/ 0 h 2770625"/>
                <a:gd name="connsiteX1" fmla="*/ 3871130 w 5922567"/>
                <a:gd name="connsiteY1" fmla="*/ 0 h 2770625"/>
                <a:gd name="connsiteX2" fmla="*/ 3869281 w 5922567"/>
                <a:gd name="connsiteY2" fmla="*/ 179784 h 2770625"/>
                <a:gd name="connsiteX3" fmla="*/ 5918584 w 5922567"/>
                <a:gd name="connsiteY3" fmla="*/ 185685 h 2770625"/>
                <a:gd name="connsiteX4" fmla="*/ 5922567 w 5922567"/>
                <a:gd name="connsiteY4" fmla="*/ 2770625 h 2770625"/>
                <a:gd name="connsiteX5" fmla="*/ 0 w 5922567"/>
                <a:gd name="connsiteY5" fmla="*/ 2770625 h 2770625"/>
                <a:gd name="connsiteX6" fmla="*/ 0 w 5922567"/>
                <a:gd name="connsiteY6" fmla="*/ 0 h 2770625"/>
                <a:gd name="connsiteX0" fmla="*/ 0 w 5922567"/>
                <a:gd name="connsiteY0" fmla="*/ 0 h 2770625"/>
                <a:gd name="connsiteX1" fmla="*/ 3871130 w 5922567"/>
                <a:gd name="connsiteY1" fmla="*/ 0 h 2770625"/>
                <a:gd name="connsiteX2" fmla="*/ 3869281 w 5922567"/>
                <a:gd name="connsiteY2" fmla="*/ 179784 h 2770625"/>
                <a:gd name="connsiteX3" fmla="*/ 5918584 w 5922567"/>
                <a:gd name="connsiteY3" fmla="*/ 176063 h 2770625"/>
                <a:gd name="connsiteX4" fmla="*/ 5922567 w 5922567"/>
                <a:gd name="connsiteY4" fmla="*/ 2770625 h 2770625"/>
                <a:gd name="connsiteX5" fmla="*/ 0 w 5922567"/>
                <a:gd name="connsiteY5" fmla="*/ 2770625 h 2770625"/>
                <a:gd name="connsiteX6" fmla="*/ 0 w 5922567"/>
                <a:gd name="connsiteY6" fmla="*/ 0 h 2770625"/>
                <a:gd name="connsiteX0" fmla="*/ 0 w 5922567"/>
                <a:gd name="connsiteY0" fmla="*/ 0 h 2770625"/>
                <a:gd name="connsiteX1" fmla="*/ 3871130 w 5922567"/>
                <a:gd name="connsiteY1" fmla="*/ 0 h 2770625"/>
                <a:gd name="connsiteX2" fmla="*/ 3869281 w 5922567"/>
                <a:gd name="connsiteY2" fmla="*/ 179784 h 2770625"/>
                <a:gd name="connsiteX3" fmla="*/ 5915942 w 5922567"/>
                <a:gd name="connsiteY3" fmla="*/ 185685 h 2770625"/>
                <a:gd name="connsiteX4" fmla="*/ 5922567 w 5922567"/>
                <a:gd name="connsiteY4" fmla="*/ 2770625 h 2770625"/>
                <a:gd name="connsiteX5" fmla="*/ 0 w 5922567"/>
                <a:gd name="connsiteY5" fmla="*/ 2770625 h 2770625"/>
                <a:gd name="connsiteX6" fmla="*/ 0 w 5922567"/>
                <a:gd name="connsiteY6" fmla="*/ 0 h 2770625"/>
                <a:gd name="connsiteX0" fmla="*/ 0 w 5922567"/>
                <a:gd name="connsiteY0" fmla="*/ 0 h 2770625"/>
                <a:gd name="connsiteX1" fmla="*/ 3871130 w 5922567"/>
                <a:gd name="connsiteY1" fmla="*/ 0 h 2770625"/>
                <a:gd name="connsiteX2" fmla="*/ 3869281 w 5922567"/>
                <a:gd name="connsiteY2" fmla="*/ 179784 h 2770625"/>
                <a:gd name="connsiteX3" fmla="*/ 5913300 w 5922567"/>
                <a:gd name="connsiteY3" fmla="*/ 180874 h 2770625"/>
                <a:gd name="connsiteX4" fmla="*/ 5922567 w 5922567"/>
                <a:gd name="connsiteY4" fmla="*/ 2770625 h 2770625"/>
                <a:gd name="connsiteX5" fmla="*/ 0 w 5922567"/>
                <a:gd name="connsiteY5" fmla="*/ 2770625 h 2770625"/>
                <a:gd name="connsiteX6" fmla="*/ 0 w 5922567"/>
                <a:gd name="connsiteY6" fmla="*/ 0 h 2770625"/>
                <a:gd name="connsiteX0" fmla="*/ 0 w 5922567"/>
                <a:gd name="connsiteY0" fmla="*/ 0 h 2770625"/>
                <a:gd name="connsiteX1" fmla="*/ 3871130 w 5922567"/>
                <a:gd name="connsiteY1" fmla="*/ 0 h 2770625"/>
                <a:gd name="connsiteX2" fmla="*/ 3871924 w 5922567"/>
                <a:gd name="connsiteY2" fmla="*/ 179784 h 2770625"/>
                <a:gd name="connsiteX3" fmla="*/ 5913300 w 5922567"/>
                <a:gd name="connsiteY3" fmla="*/ 180874 h 2770625"/>
                <a:gd name="connsiteX4" fmla="*/ 5922567 w 5922567"/>
                <a:gd name="connsiteY4" fmla="*/ 2770625 h 2770625"/>
                <a:gd name="connsiteX5" fmla="*/ 0 w 5922567"/>
                <a:gd name="connsiteY5" fmla="*/ 2770625 h 2770625"/>
                <a:gd name="connsiteX6" fmla="*/ 0 w 5922567"/>
                <a:gd name="connsiteY6" fmla="*/ 0 h 2770625"/>
                <a:gd name="connsiteX0" fmla="*/ 0 w 5922567"/>
                <a:gd name="connsiteY0" fmla="*/ 0 h 2770625"/>
                <a:gd name="connsiteX1" fmla="*/ 3871130 w 5922567"/>
                <a:gd name="connsiteY1" fmla="*/ 0 h 2770625"/>
                <a:gd name="connsiteX2" fmla="*/ 3871924 w 5922567"/>
                <a:gd name="connsiteY2" fmla="*/ 179784 h 2770625"/>
                <a:gd name="connsiteX3" fmla="*/ 5913301 w 5922567"/>
                <a:gd name="connsiteY3" fmla="*/ 176064 h 2770625"/>
                <a:gd name="connsiteX4" fmla="*/ 5922567 w 5922567"/>
                <a:gd name="connsiteY4" fmla="*/ 2770625 h 2770625"/>
                <a:gd name="connsiteX5" fmla="*/ 0 w 5922567"/>
                <a:gd name="connsiteY5" fmla="*/ 2770625 h 2770625"/>
                <a:gd name="connsiteX6" fmla="*/ 0 w 5922567"/>
                <a:gd name="connsiteY6" fmla="*/ 0 h 277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567" h="2770625">
                  <a:moveTo>
                    <a:pt x="0" y="0"/>
                  </a:moveTo>
                  <a:lnTo>
                    <a:pt x="3871130" y="0"/>
                  </a:lnTo>
                  <a:cubicBezTo>
                    <a:pt x="3871654" y="66952"/>
                    <a:pt x="3870742" y="114239"/>
                    <a:pt x="3871924" y="179784"/>
                  </a:cubicBezTo>
                  <a:lnTo>
                    <a:pt x="5913301" y="176064"/>
                  </a:lnTo>
                  <a:cubicBezTo>
                    <a:pt x="5914629" y="852893"/>
                    <a:pt x="5921239" y="2093796"/>
                    <a:pt x="5922567" y="2770625"/>
                  </a:cubicBezTo>
                  <a:lnTo>
                    <a:pt x="0" y="277062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grpSp>
          <p:nvGrpSpPr>
            <p:cNvPr id="28" name="Grupp 27">
              <a:extLst>
                <a:ext uri="{FF2B5EF4-FFF2-40B4-BE49-F238E27FC236}">
                  <a16:creationId xmlns:a16="http://schemas.microsoft.com/office/drawing/2014/main" id="{6332023C-0BF7-294F-91ED-5608E4B9B66C}"/>
                </a:ext>
              </a:extLst>
            </p:cNvPr>
            <p:cNvGrpSpPr/>
            <p:nvPr/>
          </p:nvGrpSpPr>
          <p:grpSpPr>
            <a:xfrm>
              <a:off x="5605645" y="2385174"/>
              <a:ext cx="1894608" cy="617016"/>
              <a:chOff x="5605645" y="2385174"/>
              <a:chExt cx="1894608" cy="617016"/>
            </a:xfrm>
          </p:grpSpPr>
          <p:cxnSp>
            <p:nvCxnSpPr>
              <p:cNvPr id="30" name="Straight Arrow Connector 108">
                <a:extLst>
                  <a:ext uri="{FF2B5EF4-FFF2-40B4-BE49-F238E27FC236}">
                    <a16:creationId xmlns:a16="http://schemas.microsoft.com/office/drawing/2014/main" id="{791E31A5-A4B0-F406-ECDC-1301405BF23A}"/>
                  </a:ext>
                </a:extLst>
              </p:cNvPr>
              <p:cNvCxnSpPr>
                <a:cxnSpLocks/>
                <a:stCxn id="36" idx="1"/>
              </p:cNvCxnSpPr>
              <p:nvPr/>
            </p:nvCxnSpPr>
            <p:spPr>
              <a:xfrm flipH="1">
                <a:off x="5605645" y="3002190"/>
                <a:ext cx="1778365" cy="0"/>
              </a:xfrm>
              <a:prstGeom prst="straightConnector1">
                <a:avLst/>
              </a:prstGeom>
              <a:ln w="12700">
                <a:solidFill>
                  <a:srgbClr val="377D7A"/>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31">
                <a:extLst>
                  <a:ext uri="{FF2B5EF4-FFF2-40B4-BE49-F238E27FC236}">
                    <a16:creationId xmlns:a16="http://schemas.microsoft.com/office/drawing/2014/main" id="{7A5885C1-6D01-424E-F14C-5CB2C9D0BF5A}"/>
                  </a:ext>
                </a:extLst>
              </p:cNvPr>
              <p:cNvSpPr txBox="1"/>
              <p:nvPr/>
            </p:nvSpPr>
            <p:spPr>
              <a:xfrm>
                <a:off x="6315289" y="2385174"/>
                <a:ext cx="1184964" cy="524634"/>
              </a:xfrm>
              <a:prstGeom prst="rect">
                <a:avLst/>
              </a:prstGeom>
              <a:noFill/>
              <a:ln w="12700">
                <a:noFill/>
              </a:ln>
            </p:spPr>
            <p:txBody>
              <a:bodyPr wrap="none" rIns="0" rtlCol="0">
                <a:noAutofit/>
              </a:bodyPr>
              <a:lstStyle/>
              <a:p>
                <a:r>
                  <a:rPr lang="sv-SE" sz="900" i="1" dirty="0">
                    <a:solidFill>
                      <a:schemeClr val="bg2">
                        <a:lumMod val="10000"/>
                      </a:schemeClr>
                    </a:solidFill>
                  </a:rPr>
                  <a:t>FEV</a:t>
                </a:r>
                <a:r>
                  <a:rPr lang="sv-SE" sz="900" i="1" baseline="-25000" dirty="0">
                    <a:solidFill>
                      <a:schemeClr val="bg2">
                        <a:lumMod val="10000"/>
                      </a:schemeClr>
                    </a:solidFill>
                  </a:rPr>
                  <a:t>1</a:t>
                </a:r>
                <a:r>
                  <a:rPr lang="sv-SE" sz="900" i="1" dirty="0">
                    <a:solidFill>
                      <a:schemeClr val="bg2">
                        <a:lumMod val="10000"/>
                      </a:schemeClr>
                    </a:solidFill>
                  </a:rPr>
                  <a:t>/FEV</a:t>
                </a:r>
                <a:r>
                  <a:rPr lang="sv-SE" sz="900" i="1" baseline="-25000" dirty="0">
                    <a:solidFill>
                      <a:schemeClr val="bg2">
                        <a:lumMod val="10000"/>
                      </a:schemeClr>
                    </a:solidFill>
                  </a:rPr>
                  <a:t>6</a:t>
                </a:r>
                <a:r>
                  <a:rPr lang="sv-SE" sz="900" i="1" dirty="0">
                    <a:solidFill>
                      <a:schemeClr val="bg2">
                        <a:lumMod val="10000"/>
                      </a:schemeClr>
                    </a:solidFill>
                  </a:rPr>
                  <a:t> &lt; 0,73</a:t>
                </a:r>
              </a:p>
              <a:p>
                <a:r>
                  <a:rPr lang="sv-SE" sz="900" i="1" dirty="0">
                    <a:solidFill>
                      <a:schemeClr val="bg2">
                        <a:lumMod val="10000"/>
                      </a:schemeClr>
                    </a:solidFill>
                  </a:rPr>
                  <a:t>eller</a:t>
                </a:r>
              </a:p>
              <a:p>
                <a:r>
                  <a:rPr lang="sv-SE" sz="900" i="1" dirty="0"/>
                  <a:t>FEV</a:t>
                </a:r>
                <a:r>
                  <a:rPr lang="sv-SE" sz="900" i="1" baseline="-25000" dirty="0"/>
                  <a:t>1</a:t>
                </a:r>
                <a:r>
                  <a:rPr lang="sv-SE" sz="900" i="1" dirty="0">
                    <a:solidFill>
                      <a:schemeClr val="bg2">
                        <a:lumMod val="10000"/>
                      </a:schemeClr>
                    </a:solidFill>
                  </a:rPr>
                  <a:t> &lt; 80 % av </a:t>
                </a:r>
              </a:p>
              <a:p>
                <a:r>
                  <a:rPr lang="sv-SE" sz="900" i="1" dirty="0">
                    <a:solidFill>
                      <a:schemeClr val="bg2">
                        <a:lumMod val="10000"/>
                      </a:schemeClr>
                    </a:solidFill>
                  </a:rPr>
                  <a:t>förväntat värde </a:t>
                </a:r>
              </a:p>
            </p:txBody>
          </p:sp>
        </p:grpSp>
        <p:grpSp>
          <p:nvGrpSpPr>
            <p:cNvPr id="34" name="Grupp 33">
              <a:extLst>
                <a:ext uri="{FF2B5EF4-FFF2-40B4-BE49-F238E27FC236}">
                  <a16:creationId xmlns:a16="http://schemas.microsoft.com/office/drawing/2014/main" id="{448DAD8B-B7C3-B0CC-ECB8-C84C3ABB652B}"/>
                </a:ext>
              </a:extLst>
            </p:cNvPr>
            <p:cNvGrpSpPr/>
            <p:nvPr/>
          </p:nvGrpSpPr>
          <p:grpSpPr>
            <a:xfrm>
              <a:off x="7384010" y="2450120"/>
              <a:ext cx="1745441" cy="930070"/>
              <a:chOff x="7384010" y="2450120"/>
              <a:chExt cx="1745441" cy="930070"/>
            </a:xfrm>
          </p:grpSpPr>
          <p:cxnSp>
            <p:nvCxnSpPr>
              <p:cNvPr id="35" name="Straight Arrow Connector 68">
                <a:extLst>
                  <a:ext uri="{FF2B5EF4-FFF2-40B4-BE49-F238E27FC236}">
                    <a16:creationId xmlns:a16="http://schemas.microsoft.com/office/drawing/2014/main" id="{C1A384C8-2252-9DA7-3DB0-B4BAEFC9D16F}"/>
                  </a:ext>
                </a:extLst>
              </p:cNvPr>
              <p:cNvCxnSpPr>
                <a:cxnSpLocks/>
                <a:stCxn id="46" idx="2"/>
                <a:endCxn id="36" idx="0"/>
              </p:cNvCxnSpPr>
              <p:nvPr/>
            </p:nvCxnSpPr>
            <p:spPr>
              <a:xfrm>
                <a:off x="8256731" y="2450120"/>
                <a:ext cx="0" cy="174070"/>
              </a:xfrm>
              <a:prstGeom prst="straightConnector1">
                <a:avLst/>
              </a:prstGeom>
              <a:ln w="12700">
                <a:solidFill>
                  <a:srgbClr val="377D7A"/>
                </a:solidFill>
                <a:tailEnd type="triangle"/>
              </a:ln>
            </p:spPr>
            <p:style>
              <a:lnRef idx="1">
                <a:schemeClr val="accent1"/>
              </a:lnRef>
              <a:fillRef idx="0">
                <a:schemeClr val="accent1"/>
              </a:fillRef>
              <a:effectRef idx="0">
                <a:schemeClr val="accent1"/>
              </a:effectRef>
              <a:fontRef idx="minor">
                <a:schemeClr val="tx1"/>
              </a:fontRef>
            </p:style>
          </p:cxnSp>
          <p:sp>
            <p:nvSpPr>
              <p:cNvPr id="36" name="Flowchart: Decision 66">
                <a:extLst>
                  <a:ext uri="{FF2B5EF4-FFF2-40B4-BE49-F238E27FC236}">
                    <a16:creationId xmlns:a16="http://schemas.microsoft.com/office/drawing/2014/main" id="{3A58428C-81A7-709C-44DC-59C6A1DCA7EC}"/>
                  </a:ext>
                </a:extLst>
              </p:cNvPr>
              <p:cNvSpPr/>
              <p:nvPr/>
            </p:nvSpPr>
            <p:spPr>
              <a:xfrm>
                <a:off x="7384010" y="2624190"/>
                <a:ext cx="1745441" cy="756000"/>
              </a:xfrm>
              <a:prstGeom prst="flowChartDecision">
                <a:avLst/>
              </a:prstGeom>
              <a:solidFill>
                <a:schemeClr val="bg1"/>
              </a:solidFill>
              <a:ln w="12700">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sv-SE" sz="900" b="1" dirty="0">
                    <a:solidFill>
                      <a:schemeClr val="bg2">
                        <a:lumMod val="10000"/>
                      </a:schemeClr>
                    </a:solidFill>
                  </a:rPr>
                  <a:t>(E) Åtgärd efter</a:t>
                </a:r>
              </a:p>
              <a:p>
                <a:pPr algn="ctr"/>
                <a:r>
                  <a:rPr lang="sv-SE" sz="900" b="1" dirty="0">
                    <a:solidFill>
                      <a:schemeClr val="bg2">
                        <a:lumMod val="10000"/>
                      </a:schemeClr>
                    </a:solidFill>
                  </a:rPr>
                  <a:t>FEV</a:t>
                </a:r>
                <a:r>
                  <a:rPr lang="sv-SE" sz="900" b="1" baseline="-25000" dirty="0">
                    <a:solidFill>
                      <a:schemeClr val="bg2">
                        <a:lumMod val="10000"/>
                      </a:schemeClr>
                    </a:solidFill>
                  </a:rPr>
                  <a:t>1</a:t>
                </a:r>
                <a:r>
                  <a:rPr lang="sv-SE" sz="900" b="1" dirty="0">
                    <a:solidFill>
                      <a:schemeClr val="bg2">
                        <a:lumMod val="10000"/>
                      </a:schemeClr>
                    </a:solidFill>
                  </a:rPr>
                  <a:t>/FEV</a:t>
                </a:r>
                <a:r>
                  <a:rPr lang="sv-SE" sz="900" b="1" baseline="-25000" dirty="0">
                    <a:solidFill>
                      <a:schemeClr val="bg2">
                        <a:lumMod val="10000"/>
                      </a:schemeClr>
                    </a:solidFill>
                  </a:rPr>
                  <a:t>6</a:t>
                </a:r>
                <a:r>
                  <a:rPr lang="sv-SE" sz="900" b="1" dirty="0">
                    <a:solidFill>
                      <a:schemeClr val="bg2">
                        <a:lumMod val="10000"/>
                      </a:schemeClr>
                    </a:solidFill>
                  </a:rPr>
                  <a:t>-mätning</a:t>
                </a:r>
              </a:p>
            </p:txBody>
          </p:sp>
        </p:grpSp>
        <p:grpSp>
          <p:nvGrpSpPr>
            <p:cNvPr id="37" name="Grupp 36">
              <a:extLst>
                <a:ext uri="{FF2B5EF4-FFF2-40B4-BE49-F238E27FC236}">
                  <a16:creationId xmlns:a16="http://schemas.microsoft.com/office/drawing/2014/main" id="{6726AF7A-ED08-23F2-178E-6718DD2C3BEA}"/>
                </a:ext>
              </a:extLst>
            </p:cNvPr>
            <p:cNvGrpSpPr/>
            <p:nvPr/>
          </p:nvGrpSpPr>
          <p:grpSpPr>
            <a:xfrm>
              <a:off x="4732924" y="1696690"/>
              <a:ext cx="1745441" cy="928305"/>
              <a:chOff x="4732924" y="1696690"/>
              <a:chExt cx="1745441" cy="928305"/>
            </a:xfrm>
          </p:grpSpPr>
          <p:cxnSp>
            <p:nvCxnSpPr>
              <p:cNvPr id="38" name="Straight Arrow Connector 124">
                <a:extLst>
                  <a:ext uri="{FF2B5EF4-FFF2-40B4-BE49-F238E27FC236}">
                    <a16:creationId xmlns:a16="http://schemas.microsoft.com/office/drawing/2014/main" id="{11A0F0D7-A7BA-2423-AC38-7DD9B8E70DC5}"/>
                  </a:ext>
                </a:extLst>
              </p:cNvPr>
              <p:cNvCxnSpPr>
                <a:cxnSpLocks/>
                <a:stCxn id="59" idx="2"/>
                <a:endCxn id="39" idx="0"/>
              </p:cNvCxnSpPr>
              <p:nvPr/>
            </p:nvCxnSpPr>
            <p:spPr>
              <a:xfrm>
                <a:off x="5605645" y="1696690"/>
                <a:ext cx="0" cy="172305"/>
              </a:xfrm>
              <a:prstGeom prst="straightConnector1">
                <a:avLst/>
              </a:prstGeom>
              <a:ln w="12700">
                <a:solidFill>
                  <a:srgbClr val="377D7A"/>
                </a:solidFill>
                <a:tailEnd type="triangle"/>
              </a:ln>
            </p:spPr>
            <p:style>
              <a:lnRef idx="1">
                <a:schemeClr val="accent1"/>
              </a:lnRef>
              <a:fillRef idx="0">
                <a:schemeClr val="accent1"/>
              </a:fillRef>
              <a:effectRef idx="0">
                <a:schemeClr val="accent1"/>
              </a:effectRef>
              <a:fontRef idx="minor">
                <a:schemeClr val="tx1"/>
              </a:fontRef>
            </p:style>
          </p:cxnSp>
          <p:sp>
            <p:nvSpPr>
              <p:cNvPr id="39" name="Flowchart: Decision 62">
                <a:extLst>
                  <a:ext uri="{FF2B5EF4-FFF2-40B4-BE49-F238E27FC236}">
                    <a16:creationId xmlns:a16="http://schemas.microsoft.com/office/drawing/2014/main" id="{B0AF0561-1C2B-36EA-A374-BB0227F090C5}"/>
                  </a:ext>
                </a:extLst>
              </p:cNvPr>
              <p:cNvSpPr/>
              <p:nvPr/>
            </p:nvSpPr>
            <p:spPr>
              <a:xfrm>
                <a:off x="4732924" y="1868995"/>
                <a:ext cx="1745441" cy="756000"/>
              </a:xfrm>
              <a:prstGeom prst="flowChartDecision">
                <a:avLst/>
              </a:prstGeom>
              <a:solidFill>
                <a:schemeClr val="bg1"/>
              </a:solidFill>
              <a:ln w="12700">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noAutofit/>
              </a:bodyPr>
              <a:lstStyle/>
              <a:p>
                <a:pPr algn="ctr"/>
                <a:r>
                  <a:rPr lang="sv-SE" sz="800" b="1" dirty="0">
                    <a:solidFill>
                      <a:schemeClr val="bg2">
                        <a:lumMod val="10000"/>
                      </a:schemeClr>
                    </a:solidFill>
                  </a:rPr>
                  <a:t>(C) Finns </a:t>
                </a:r>
              </a:p>
              <a:p>
                <a:pPr algn="ctr"/>
                <a:r>
                  <a:rPr lang="sv-SE" sz="800" b="1" dirty="0">
                    <a:solidFill>
                      <a:schemeClr val="bg2">
                        <a:lumMod val="10000"/>
                      </a:schemeClr>
                    </a:solidFill>
                  </a:rPr>
                  <a:t>stark misstanke om KOL </a:t>
                </a:r>
                <a:r>
                  <a:rPr lang="sv-SE" sz="800" b="1" dirty="0">
                    <a:solidFill>
                      <a:schemeClr val="tx1"/>
                    </a:solidFill>
                  </a:rPr>
                  <a:t>eller </a:t>
                </a:r>
              </a:p>
              <a:p>
                <a:pPr algn="ctr"/>
                <a:r>
                  <a:rPr lang="sv-SE" sz="800" b="1" dirty="0">
                    <a:solidFill>
                      <a:schemeClr val="tx1"/>
                    </a:solidFill>
                  </a:rPr>
                  <a:t>god </a:t>
                </a:r>
                <a:r>
                  <a:rPr lang="sv-SE" sz="800" b="1" dirty="0">
                    <a:solidFill>
                      <a:schemeClr val="bg2">
                        <a:lumMod val="10000"/>
                      </a:schemeClr>
                    </a:solidFill>
                  </a:rPr>
                  <a:t>tillgång till dynamisk</a:t>
                </a:r>
              </a:p>
              <a:p>
                <a:pPr algn="ctr"/>
                <a:r>
                  <a:rPr lang="sv-SE" sz="800" b="1" dirty="0">
                    <a:solidFill>
                      <a:schemeClr val="bg2">
                        <a:lumMod val="10000"/>
                      </a:schemeClr>
                    </a:solidFill>
                  </a:rPr>
                  <a:t>spirometri?</a:t>
                </a:r>
              </a:p>
            </p:txBody>
          </p:sp>
        </p:grpSp>
        <p:grpSp>
          <p:nvGrpSpPr>
            <p:cNvPr id="40" name="Grupp 39">
              <a:extLst>
                <a:ext uri="{FF2B5EF4-FFF2-40B4-BE49-F238E27FC236}">
                  <a16:creationId xmlns:a16="http://schemas.microsoft.com/office/drawing/2014/main" id="{6CE3BB03-20F8-DB78-215E-1B88AEE18A06}"/>
                </a:ext>
              </a:extLst>
            </p:cNvPr>
            <p:cNvGrpSpPr/>
            <p:nvPr/>
          </p:nvGrpSpPr>
          <p:grpSpPr>
            <a:xfrm>
              <a:off x="5307875" y="2624995"/>
              <a:ext cx="299098" cy="632816"/>
              <a:chOff x="5307875" y="2624995"/>
              <a:chExt cx="299098" cy="632816"/>
            </a:xfrm>
          </p:grpSpPr>
          <p:cxnSp>
            <p:nvCxnSpPr>
              <p:cNvPr id="41" name="Straight Arrow Connector 91">
                <a:extLst>
                  <a:ext uri="{FF2B5EF4-FFF2-40B4-BE49-F238E27FC236}">
                    <a16:creationId xmlns:a16="http://schemas.microsoft.com/office/drawing/2014/main" id="{ED1123D8-B870-342C-4758-FCBD25994B3E}"/>
                  </a:ext>
                </a:extLst>
              </p:cNvPr>
              <p:cNvCxnSpPr>
                <a:cxnSpLocks/>
                <a:stCxn id="39" idx="2"/>
                <a:endCxn id="61" idx="0"/>
              </p:cNvCxnSpPr>
              <p:nvPr/>
            </p:nvCxnSpPr>
            <p:spPr>
              <a:xfrm>
                <a:off x="5605645" y="2624995"/>
                <a:ext cx="1328" cy="632816"/>
              </a:xfrm>
              <a:prstGeom prst="straightConnector1">
                <a:avLst/>
              </a:prstGeom>
              <a:ln w="12700">
                <a:solidFill>
                  <a:srgbClr val="377D7A"/>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118">
                <a:extLst>
                  <a:ext uri="{FF2B5EF4-FFF2-40B4-BE49-F238E27FC236}">
                    <a16:creationId xmlns:a16="http://schemas.microsoft.com/office/drawing/2014/main" id="{4555CB2B-5490-3D54-DAB2-2CF437B2D1BD}"/>
                  </a:ext>
                </a:extLst>
              </p:cNvPr>
              <p:cNvSpPr txBox="1"/>
              <p:nvPr/>
            </p:nvSpPr>
            <p:spPr>
              <a:xfrm>
                <a:off x="5307875" y="2628739"/>
                <a:ext cx="292388" cy="230832"/>
              </a:xfrm>
              <a:prstGeom prst="rect">
                <a:avLst/>
              </a:prstGeom>
              <a:noFill/>
            </p:spPr>
            <p:txBody>
              <a:bodyPr wrap="square" rIns="36000" rtlCol="0">
                <a:spAutoFit/>
              </a:bodyPr>
              <a:lstStyle/>
              <a:p>
                <a:pPr algn="ctr"/>
                <a:r>
                  <a:rPr lang="sv-SE" sz="900" i="1" dirty="0"/>
                  <a:t>Ja</a:t>
                </a:r>
              </a:p>
            </p:txBody>
          </p:sp>
        </p:grpSp>
        <p:sp>
          <p:nvSpPr>
            <p:cNvPr id="43" name="TextBox 3">
              <a:extLst>
                <a:ext uri="{FF2B5EF4-FFF2-40B4-BE49-F238E27FC236}">
                  <a16:creationId xmlns:a16="http://schemas.microsoft.com/office/drawing/2014/main" id="{8075F752-4732-C463-FD75-32C0620B933F}"/>
                </a:ext>
              </a:extLst>
            </p:cNvPr>
            <p:cNvSpPr txBox="1"/>
            <p:nvPr/>
          </p:nvSpPr>
          <p:spPr>
            <a:xfrm>
              <a:off x="3172614" y="1169395"/>
              <a:ext cx="1555234" cy="261610"/>
            </a:xfrm>
            <a:prstGeom prst="rect">
              <a:avLst/>
            </a:prstGeom>
            <a:noFill/>
          </p:spPr>
          <p:txBody>
            <a:bodyPr wrap="none" rtlCol="0">
              <a:spAutoFit/>
            </a:bodyPr>
            <a:lstStyle/>
            <a:p>
              <a:r>
                <a:rPr lang="aa-ET" sz="1100" b="1" dirty="0"/>
                <a:t>Första utredningsbesök</a:t>
              </a:r>
            </a:p>
          </p:txBody>
        </p:sp>
        <p:grpSp>
          <p:nvGrpSpPr>
            <p:cNvPr id="44" name="Grupp 43">
              <a:extLst>
                <a:ext uri="{FF2B5EF4-FFF2-40B4-BE49-F238E27FC236}">
                  <a16:creationId xmlns:a16="http://schemas.microsoft.com/office/drawing/2014/main" id="{18B19401-A996-B5D5-565B-FE85541ED715}"/>
                </a:ext>
              </a:extLst>
            </p:cNvPr>
            <p:cNvGrpSpPr/>
            <p:nvPr/>
          </p:nvGrpSpPr>
          <p:grpSpPr>
            <a:xfrm>
              <a:off x="6425720" y="2011974"/>
              <a:ext cx="2742087" cy="438146"/>
              <a:chOff x="6425720" y="2011974"/>
              <a:chExt cx="2742087" cy="438146"/>
            </a:xfrm>
          </p:grpSpPr>
          <p:cxnSp>
            <p:nvCxnSpPr>
              <p:cNvPr id="45" name="Straight Arrow Connector 170">
                <a:extLst>
                  <a:ext uri="{FF2B5EF4-FFF2-40B4-BE49-F238E27FC236}">
                    <a16:creationId xmlns:a16="http://schemas.microsoft.com/office/drawing/2014/main" id="{C63BB1E2-4A2F-2200-2ABA-C294EA507C80}"/>
                  </a:ext>
                </a:extLst>
              </p:cNvPr>
              <p:cNvCxnSpPr>
                <a:cxnSpLocks/>
                <a:stCxn id="39" idx="3"/>
                <a:endCxn id="46" idx="1"/>
              </p:cNvCxnSpPr>
              <p:nvPr/>
            </p:nvCxnSpPr>
            <p:spPr>
              <a:xfrm flipV="1">
                <a:off x="6478365" y="2242141"/>
                <a:ext cx="867289" cy="4854"/>
              </a:xfrm>
              <a:prstGeom prst="straightConnector1">
                <a:avLst/>
              </a:prstGeom>
              <a:ln w="12700">
                <a:solidFill>
                  <a:srgbClr val="377D7A"/>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57">
                <a:extLst>
                  <a:ext uri="{FF2B5EF4-FFF2-40B4-BE49-F238E27FC236}">
                    <a16:creationId xmlns:a16="http://schemas.microsoft.com/office/drawing/2014/main" id="{BFAF5F11-3191-47C3-7AFA-19BC768FD837}"/>
                  </a:ext>
                </a:extLst>
              </p:cNvPr>
              <p:cNvSpPr/>
              <p:nvPr/>
            </p:nvSpPr>
            <p:spPr>
              <a:xfrm>
                <a:off x="7345654" y="2034162"/>
                <a:ext cx="1822153" cy="415958"/>
              </a:xfrm>
              <a:prstGeom prst="rect">
                <a:avLst/>
              </a:prstGeom>
              <a:solidFill>
                <a:schemeClr val="bg1"/>
              </a:solidFill>
              <a:ln w="12700">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lIns="36000" tIns="144000" rIns="36000" bIns="0" rtlCol="0" anchor="t">
                <a:noAutofit/>
              </a:bodyPr>
              <a:lstStyle/>
              <a:p>
                <a:pPr algn="ctr"/>
                <a:r>
                  <a:rPr lang="sv-SE" sz="900" b="1" dirty="0">
                    <a:solidFill>
                      <a:schemeClr val="bg2">
                        <a:lumMod val="10000"/>
                      </a:schemeClr>
                    </a:solidFill>
                  </a:rPr>
                  <a:t>(D) FEV</a:t>
                </a:r>
                <a:r>
                  <a:rPr lang="sv-SE" sz="900" b="1" baseline="-25000" dirty="0">
                    <a:solidFill>
                      <a:schemeClr val="bg2">
                        <a:lumMod val="10000"/>
                      </a:schemeClr>
                    </a:solidFill>
                  </a:rPr>
                  <a:t>1</a:t>
                </a:r>
                <a:r>
                  <a:rPr lang="sv-SE" sz="900" b="1" dirty="0">
                    <a:solidFill>
                      <a:schemeClr val="bg2">
                        <a:lumMod val="10000"/>
                      </a:schemeClr>
                    </a:solidFill>
                  </a:rPr>
                  <a:t>/FEV</a:t>
                </a:r>
                <a:r>
                  <a:rPr lang="sv-SE" sz="900" b="1" baseline="-25000" dirty="0">
                    <a:solidFill>
                      <a:schemeClr val="bg2">
                        <a:lumMod val="10000"/>
                      </a:schemeClr>
                    </a:solidFill>
                  </a:rPr>
                  <a:t>6</a:t>
                </a:r>
                <a:r>
                  <a:rPr lang="sv-SE" sz="900" b="1" dirty="0">
                    <a:solidFill>
                      <a:schemeClr val="bg2">
                        <a:lumMod val="10000"/>
                      </a:schemeClr>
                    </a:solidFill>
                  </a:rPr>
                  <a:t>-mätning</a:t>
                </a:r>
              </a:p>
            </p:txBody>
          </p:sp>
          <p:sp>
            <p:nvSpPr>
              <p:cNvPr id="47" name="TextBox 118">
                <a:extLst>
                  <a:ext uri="{FF2B5EF4-FFF2-40B4-BE49-F238E27FC236}">
                    <a16:creationId xmlns:a16="http://schemas.microsoft.com/office/drawing/2014/main" id="{BA10FF12-F1E5-2A8D-3230-0702EDB699C3}"/>
                  </a:ext>
                </a:extLst>
              </p:cNvPr>
              <p:cNvSpPr txBox="1"/>
              <p:nvPr/>
            </p:nvSpPr>
            <p:spPr>
              <a:xfrm>
                <a:off x="6425720" y="2011974"/>
                <a:ext cx="292388" cy="230832"/>
              </a:xfrm>
              <a:prstGeom prst="rect">
                <a:avLst/>
              </a:prstGeom>
              <a:noFill/>
            </p:spPr>
            <p:txBody>
              <a:bodyPr wrap="square" rIns="36000" rtlCol="0">
                <a:spAutoFit/>
              </a:bodyPr>
              <a:lstStyle/>
              <a:p>
                <a:pPr algn="ctr"/>
                <a:r>
                  <a:rPr lang="sv-SE" sz="900" i="1" dirty="0"/>
                  <a:t>Nej</a:t>
                </a:r>
              </a:p>
            </p:txBody>
          </p:sp>
        </p:grpSp>
        <p:grpSp>
          <p:nvGrpSpPr>
            <p:cNvPr id="49" name="Grupp 48">
              <a:extLst>
                <a:ext uri="{FF2B5EF4-FFF2-40B4-BE49-F238E27FC236}">
                  <a16:creationId xmlns:a16="http://schemas.microsoft.com/office/drawing/2014/main" id="{256E68AE-9CA0-32A6-F3F6-C50FA1C96239}"/>
                </a:ext>
              </a:extLst>
            </p:cNvPr>
            <p:cNvGrpSpPr/>
            <p:nvPr/>
          </p:nvGrpSpPr>
          <p:grpSpPr>
            <a:xfrm>
              <a:off x="5605645" y="850193"/>
              <a:ext cx="3567977" cy="447082"/>
              <a:chOff x="5605645" y="850193"/>
              <a:chExt cx="3567977" cy="447082"/>
            </a:xfrm>
          </p:grpSpPr>
          <p:cxnSp>
            <p:nvCxnSpPr>
              <p:cNvPr id="50" name="Straight Arrow Connector 103">
                <a:extLst>
                  <a:ext uri="{FF2B5EF4-FFF2-40B4-BE49-F238E27FC236}">
                    <a16:creationId xmlns:a16="http://schemas.microsoft.com/office/drawing/2014/main" id="{FE91323B-C46A-3B0A-EABA-5091A00389D9}"/>
                  </a:ext>
                </a:extLst>
              </p:cNvPr>
              <p:cNvCxnSpPr>
                <a:cxnSpLocks/>
                <a:stCxn id="55" idx="2"/>
                <a:endCxn id="59" idx="0"/>
              </p:cNvCxnSpPr>
              <p:nvPr/>
            </p:nvCxnSpPr>
            <p:spPr>
              <a:xfrm>
                <a:off x="5605645" y="850193"/>
                <a:ext cx="0" cy="430539"/>
              </a:xfrm>
              <a:prstGeom prst="straightConnector1">
                <a:avLst/>
              </a:prstGeom>
              <a:ln w="12700">
                <a:solidFill>
                  <a:srgbClr val="377D7A"/>
                </a:solidFill>
                <a:tailEnd type="triangle"/>
              </a:ln>
              <a:effectLst>
                <a:glow rad="25400">
                  <a:schemeClr val="bg1"/>
                </a:glow>
              </a:effectLst>
            </p:spPr>
            <p:style>
              <a:lnRef idx="1">
                <a:schemeClr val="accent1"/>
              </a:lnRef>
              <a:fillRef idx="0">
                <a:schemeClr val="accent1"/>
              </a:fillRef>
              <a:effectRef idx="0">
                <a:schemeClr val="accent1"/>
              </a:effectRef>
              <a:fontRef idx="minor">
                <a:schemeClr val="tx1"/>
              </a:fontRef>
            </p:style>
          </p:cxnSp>
          <p:sp>
            <p:nvSpPr>
              <p:cNvPr id="51" name="Rectangle 72">
                <a:extLst>
                  <a:ext uri="{FF2B5EF4-FFF2-40B4-BE49-F238E27FC236}">
                    <a16:creationId xmlns:a16="http://schemas.microsoft.com/office/drawing/2014/main" id="{FFA3ECEF-CEED-CCFD-5E4A-448C096732ED}"/>
                  </a:ext>
                </a:extLst>
              </p:cNvPr>
              <p:cNvSpPr/>
              <p:nvPr/>
            </p:nvSpPr>
            <p:spPr>
              <a:xfrm>
                <a:off x="7351469" y="881317"/>
                <a:ext cx="1822153" cy="415958"/>
              </a:xfrm>
              <a:prstGeom prst="rect">
                <a:avLst/>
              </a:prstGeom>
              <a:solidFill>
                <a:schemeClr val="bg1"/>
              </a:solidFill>
              <a:ln w="12700">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oAutofit/>
              </a:bodyPr>
              <a:lstStyle/>
              <a:p>
                <a:pPr algn="ctr"/>
                <a:r>
                  <a:rPr lang="sv-SE" sz="900" b="1" dirty="0">
                    <a:solidFill>
                      <a:schemeClr val="bg2">
                        <a:lumMod val="10000"/>
                      </a:schemeClr>
                    </a:solidFill>
                  </a:rPr>
                  <a:t>(A) Erbjud tobaksavvänjning</a:t>
                </a:r>
              </a:p>
            </p:txBody>
          </p:sp>
          <p:cxnSp>
            <p:nvCxnSpPr>
              <p:cNvPr id="53" name="Straight Arrow Connector 85">
                <a:extLst>
                  <a:ext uri="{FF2B5EF4-FFF2-40B4-BE49-F238E27FC236}">
                    <a16:creationId xmlns:a16="http://schemas.microsoft.com/office/drawing/2014/main" id="{48864339-DD2C-D0AF-FCE2-F97DB660A680}"/>
                  </a:ext>
                </a:extLst>
              </p:cNvPr>
              <p:cNvCxnSpPr>
                <a:cxnSpLocks/>
                <a:endCxn id="51" idx="1"/>
              </p:cNvCxnSpPr>
              <p:nvPr/>
            </p:nvCxnSpPr>
            <p:spPr>
              <a:xfrm flipV="1">
                <a:off x="5606974" y="1089296"/>
                <a:ext cx="1744495" cy="0"/>
              </a:xfrm>
              <a:prstGeom prst="straightConnector1">
                <a:avLst/>
              </a:prstGeom>
              <a:ln w="12700">
                <a:solidFill>
                  <a:srgbClr val="377D7A"/>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118">
                <a:extLst>
                  <a:ext uri="{FF2B5EF4-FFF2-40B4-BE49-F238E27FC236}">
                    <a16:creationId xmlns:a16="http://schemas.microsoft.com/office/drawing/2014/main" id="{8E0108AA-4A8A-769A-98FB-B7F763DCAFFD}"/>
                  </a:ext>
                </a:extLst>
              </p:cNvPr>
              <p:cNvSpPr txBox="1"/>
              <p:nvPr/>
            </p:nvSpPr>
            <p:spPr>
              <a:xfrm>
                <a:off x="6096000" y="885049"/>
                <a:ext cx="1244216" cy="230832"/>
              </a:xfrm>
              <a:prstGeom prst="rect">
                <a:avLst/>
              </a:prstGeom>
              <a:noFill/>
            </p:spPr>
            <p:txBody>
              <a:bodyPr wrap="square" rIns="36000" rtlCol="0">
                <a:spAutoFit/>
              </a:bodyPr>
              <a:lstStyle/>
              <a:p>
                <a:r>
                  <a:rPr lang="sv-SE" sz="900" i="1" dirty="0"/>
                  <a:t>Vid pågående rökning</a:t>
                </a:r>
              </a:p>
            </p:txBody>
          </p:sp>
        </p:grpSp>
        <p:sp>
          <p:nvSpPr>
            <p:cNvPr id="55" name="Flowchart: Terminator 288">
              <a:extLst>
                <a:ext uri="{FF2B5EF4-FFF2-40B4-BE49-F238E27FC236}">
                  <a16:creationId xmlns:a16="http://schemas.microsoft.com/office/drawing/2014/main" id="{BEEC2242-5980-AF76-74C5-EF8439B0D383}"/>
                </a:ext>
              </a:extLst>
            </p:cNvPr>
            <p:cNvSpPr/>
            <p:nvPr/>
          </p:nvSpPr>
          <p:spPr>
            <a:xfrm>
              <a:off x="4182410" y="40193"/>
              <a:ext cx="2846469" cy="810000"/>
            </a:xfrm>
            <a:prstGeom prst="flowChartTerminator">
              <a:avLst/>
            </a:prstGeom>
            <a:solidFill>
              <a:schemeClr val="bg1"/>
            </a:solidFill>
            <a:ln w="12700">
              <a:solidFill>
                <a:srgbClr val="377D7A"/>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ctr" anchorCtr="0">
              <a:noAutofit/>
            </a:bodyPr>
            <a:lstStyle/>
            <a:p>
              <a:pPr algn="ctr"/>
              <a:r>
                <a:rPr lang="sv-SE" sz="800" b="1" dirty="0">
                  <a:solidFill>
                    <a:schemeClr val="bg2">
                      <a:lumMod val="10000"/>
                    </a:schemeClr>
                  </a:solidFill>
                </a:rPr>
                <a:t>Ingång</a:t>
              </a:r>
            </a:p>
            <a:p>
              <a:pPr algn="ctr"/>
              <a:r>
                <a:rPr lang="sv-SE" sz="800" b="1" dirty="0">
                  <a:solidFill>
                    <a:schemeClr val="bg2">
                      <a:lumMod val="10000"/>
                    </a:schemeClr>
                  </a:solidFill>
                </a:rPr>
                <a:t>Personer där KOL kan misstänkas:</a:t>
              </a:r>
            </a:p>
            <a:p>
              <a:pPr marL="176213" indent="-111125">
                <a:buFont typeface="Arial" panose="020B0604020202020204" pitchFamily="34" charset="0"/>
                <a:buChar char="•"/>
              </a:pPr>
              <a:r>
                <a:rPr lang="sv-SE" sz="800" dirty="0">
                  <a:solidFill>
                    <a:schemeClr val="bg2">
                      <a:lumMod val="10000"/>
                    </a:schemeClr>
                  </a:solidFill>
                </a:rPr>
                <a:t>Luftvägs- eller andningsbesvär, som rapporteras eller som framkommer vid riktade frågor </a:t>
              </a:r>
              <a:r>
                <a:rPr lang="sv-SE" sz="800" i="1" dirty="0">
                  <a:solidFill>
                    <a:schemeClr val="bg2">
                      <a:lumMod val="10000"/>
                    </a:schemeClr>
                  </a:solidFill>
                </a:rPr>
                <a:t>samt</a:t>
              </a:r>
            </a:p>
            <a:p>
              <a:pPr marL="176213" indent="-111125">
                <a:buFont typeface="Arial" panose="020B0604020202020204" pitchFamily="34" charset="0"/>
                <a:buChar char="•"/>
              </a:pPr>
              <a:r>
                <a:rPr lang="sv-SE" sz="800" dirty="0">
                  <a:solidFill>
                    <a:schemeClr val="bg2">
                      <a:lumMod val="10000"/>
                    </a:schemeClr>
                  </a:solidFill>
                </a:rPr>
                <a:t>Ålder &gt; 40 år </a:t>
              </a:r>
              <a:r>
                <a:rPr lang="sv-SE" sz="800" i="1" dirty="0">
                  <a:solidFill>
                    <a:schemeClr val="bg2">
                      <a:lumMod val="10000"/>
                    </a:schemeClr>
                  </a:solidFill>
                </a:rPr>
                <a:t>samt</a:t>
              </a:r>
            </a:p>
            <a:p>
              <a:pPr marL="176213" indent="-111125">
                <a:buFont typeface="Arial" panose="020B0604020202020204" pitchFamily="34" charset="0"/>
                <a:buChar char="•"/>
              </a:pPr>
              <a:r>
                <a:rPr lang="sv-SE" sz="800" dirty="0">
                  <a:solidFill>
                    <a:schemeClr val="tx1"/>
                  </a:solidFill>
                </a:rPr>
                <a:t>Tobaksrökning, pågående eller tidigare minst 10 </a:t>
              </a:r>
              <a:r>
                <a:rPr lang="sv-SE" sz="800" dirty="0" err="1">
                  <a:solidFill>
                    <a:schemeClr val="tx1"/>
                  </a:solidFill>
                </a:rPr>
                <a:t>paketår</a:t>
              </a:r>
              <a:endParaRPr lang="sv-SE" sz="800" dirty="0">
                <a:solidFill>
                  <a:schemeClr val="tx1"/>
                </a:solidFill>
              </a:endParaRPr>
            </a:p>
          </p:txBody>
        </p:sp>
        <p:grpSp>
          <p:nvGrpSpPr>
            <p:cNvPr id="56" name="Grupp 55">
              <a:extLst>
                <a:ext uri="{FF2B5EF4-FFF2-40B4-BE49-F238E27FC236}">
                  <a16:creationId xmlns:a16="http://schemas.microsoft.com/office/drawing/2014/main" id="{853B46D7-ACD6-6F5A-170F-B21D2B57255D}"/>
                </a:ext>
              </a:extLst>
            </p:cNvPr>
            <p:cNvGrpSpPr/>
            <p:nvPr/>
          </p:nvGrpSpPr>
          <p:grpSpPr>
            <a:xfrm>
              <a:off x="4694568" y="1280732"/>
              <a:ext cx="3567978" cy="415958"/>
              <a:chOff x="4694568" y="1280732"/>
              <a:chExt cx="3567978" cy="415958"/>
            </a:xfrm>
          </p:grpSpPr>
          <p:cxnSp>
            <p:nvCxnSpPr>
              <p:cNvPr id="57" name="Koppling: vinklad 204">
                <a:extLst>
                  <a:ext uri="{FF2B5EF4-FFF2-40B4-BE49-F238E27FC236}">
                    <a16:creationId xmlns:a16="http://schemas.microsoft.com/office/drawing/2014/main" id="{3466B0F3-3FFC-4F5E-D4B4-5959D3A525BB}"/>
                  </a:ext>
                </a:extLst>
              </p:cNvPr>
              <p:cNvCxnSpPr>
                <a:cxnSpLocks/>
                <a:stCxn id="51" idx="2"/>
                <a:endCxn id="59" idx="3"/>
              </p:cNvCxnSpPr>
              <p:nvPr/>
            </p:nvCxnSpPr>
            <p:spPr>
              <a:xfrm rot="5400000">
                <a:off x="7293916" y="520081"/>
                <a:ext cx="191436" cy="1745825"/>
              </a:xfrm>
              <a:prstGeom prst="bentConnector2">
                <a:avLst/>
              </a:prstGeom>
              <a:ln w="12700">
                <a:solidFill>
                  <a:srgbClr val="377D7A"/>
                </a:solidFill>
                <a:tailEnd type="triangle"/>
              </a:ln>
            </p:spPr>
            <p:style>
              <a:lnRef idx="1">
                <a:schemeClr val="accent1"/>
              </a:lnRef>
              <a:fillRef idx="0">
                <a:schemeClr val="accent1"/>
              </a:fillRef>
              <a:effectRef idx="0">
                <a:schemeClr val="accent1"/>
              </a:effectRef>
              <a:fontRef idx="minor">
                <a:schemeClr val="tx1"/>
              </a:fontRef>
            </p:style>
          </p:cxnSp>
          <p:sp>
            <p:nvSpPr>
              <p:cNvPr id="59" name="Rectangle 51">
                <a:extLst>
                  <a:ext uri="{FF2B5EF4-FFF2-40B4-BE49-F238E27FC236}">
                    <a16:creationId xmlns:a16="http://schemas.microsoft.com/office/drawing/2014/main" id="{C39FA7A9-2D06-4784-AA17-051C1BBAA9E3}"/>
                  </a:ext>
                </a:extLst>
              </p:cNvPr>
              <p:cNvSpPr/>
              <p:nvPr/>
            </p:nvSpPr>
            <p:spPr>
              <a:xfrm>
                <a:off x="4694568" y="1280732"/>
                <a:ext cx="1822153" cy="415958"/>
              </a:xfrm>
              <a:prstGeom prst="rect">
                <a:avLst/>
              </a:prstGeom>
              <a:solidFill>
                <a:schemeClr val="bg1"/>
              </a:solidFill>
              <a:ln w="12700">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ctr" anchorCtr="0">
                <a:noAutofit/>
              </a:bodyPr>
              <a:lstStyle/>
              <a:p>
                <a:pPr lvl="0" algn="ctr"/>
                <a:r>
                  <a:rPr lang="sv-SE" sz="900" b="1" dirty="0">
                    <a:solidFill>
                      <a:schemeClr val="bg2">
                        <a:lumMod val="10000"/>
                      </a:schemeClr>
                    </a:solidFill>
                  </a:rPr>
                  <a:t>(B) Anamnes och klinisk bild</a:t>
                </a:r>
              </a:p>
            </p:txBody>
          </p:sp>
        </p:grpSp>
        <p:grpSp>
          <p:nvGrpSpPr>
            <p:cNvPr id="60" name="Grupp 59">
              <a:extLst>
                <a:ext uri="{FF2B5EF4-FFF2-40B4-BE49-F238E27FC236}">
                  <a16:creationId xmlns:a16="http://schemas.microsoft.com/office/drawing/2014/main" id="{CBE71356-22DA-611F-442A-645133F1592D}"/>
                </a:ext>
              </a:extLst>
            </p:cNvPr>
            <p:cNvGrpSpPr/>
            <p:nvPr/>
          </p:nvGrpSpPr>
          <p:grpSpPr>
            <a:xfrm>
              <a:off x="3356973" y="3257811"/>
              <a:ext cx="4500000" cy="846000"/>
              <a:chOff x="3356973" y="3257811"/>
              <a:chExt cx="4500000" cy="846000"/>
            </a:xfrm>
          </p:grpSpPr>
          <p:sp>
            <p:nvSpPr>
              <p:cNvPr id="61" name="Rectangle 83">
                <a:extLst>
                  <a:ext uri="{FF2B5EF4-FFF2-40B4-BE49-F238E27FC236}">
                    <a16:creationId xmlns:a16="http://schemas.microsoft.com/office/drawing/2014/main" id="{C0605848-47E4-296A-4E8A-9C5818A0E008}"/>
                  </a:ext>
                </a:extLst>
              </p:cNvPr>
              <p:cNvSpPr/>
              <p:nvPr/>
            </p:nvSpPr>
            <p:spPr>
              <a:xfrm>
                <a:off x="3356973" y="3257811"/>
                <a:ext cx="4500000" cy="846000"/>
              </a:xfrm>
              <a:prstGeom prst="rect">
                <a:avLst/>
              </a:prstGeom>
              <a:solidFill>
                <a:schemeClr val="bg1"/>
              </a:solidFill>
              <a:ln w="12700">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700">
                  <a:solidFill>
                    <a:schemeClr val="bg2">
                      <a:lumMod val="10000"/>
                    </a:schemeClr>
                  </a:solidFill>
                </a:endParaRPr>
              </a:p>
            </p:txBody>
          </p:sp>
          <p:sp>
            <p:nvSpPr>
              <p:cNvPr id="62" name="Rectangle 95">
                <a:extLst>
                  <a:ext uri="{FF2B5EF4-FFF2-40B4-BE49-F238E27FC236}">
                    <a16:creationId xmlns:a16="http://schemas.microsoft.com/office/drawing/2014/main" id="{0C4D35AE-A7A2-6370-0B52-2F8B020A1B44}"/>
                  </a:ext>
                </a:extLst>
              </p:cNvPr>
              <p:cNvSpPr/>
              <p:nvPr/>
            </p:nvSpPr>
            <p:spPr>
              <a:xfrm>
                <a:off x="5632924" y="3316192"/>
                <a:ext cx="2160000" cy="720000"/>
              </a:xfrm>
              <a:prstGeom prst="rect">
                <a:avLst/>
              </a:prstGeom>
              <a:solidFill>
                <a:schemeClr val="bg1"/>
              </a:solidFill>
              <a:ln w="12700">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lIns="54000" tIns="0" rIns="0" bIns="0" rtlCol="0" anchor="ctr" anchorCtr="0">
                <a:noAutofit/>
              </a:bodyPr>
              <a:lstStyle/>
              <a:p>
                <a:pPr lvl="0">
                  <a:spcAft>
                    <a:spcPts val="10"/>
                  </a:spcAft>
                </a:pPr>
                <a:r>
                  <a:rPr lang="sv-SE" sz="800" b="1" dirty="0">
                    <a:solidFill>
                      <a:schemeClr val="tx1"/>
                    </a:solidFill>
                  </a:rPr>
                  <a:t>(G) Parallell utredning av differentialdiagnoser inklusive astma, lungcancer, annan lungsjukdom eller hjärt- och kärlsjukdom</a:t>
                </a:r>
              </a:p>
              <a:p>
                <a:pPr marL="80963" lvl="0" indent="-80963">
                  <a:spcAft>
                    <a:spcPts val="10"/>
                  </a:spcAft>
                  <a:buFont typeface="Arial" panose="020B0604020202020204" pitchFamily="34" charset="0"/>
                  <a:buChar char="•"/>
                </a:pPr>
                <a:r>
                  <a:rPr lang="sv-SE" sz="800" dirty="0">
                    <a:solidFill>
                      <a:schemeClr val="tx1"/>
                    </a:solidFill>
                  </a:rPr>
                  <a:t>Beställ (om inte nyligen utförts) lungröntgen eller lågdos datortomografi och basala blodprov </a:t>
                </a:r>
              </a:p>
              <a:p>
                <a:pPr marL="90488" lvl="0" indent="-80963">
                  <a:spcAft>
                    <a:spcPts val="10"/>
                  </a:spcAft>
                  <a:buFont typeface="Arial" panose="020B0604020202020204" pitchFamily="34" charset="0"/>
                  <a:buChar char="•"/>
                </a:pPr>
                <a:r>
                  <a:rPr lang="sv-SE" sz="800" dirty="0">
                    <a:solidFill>
                      <a:schemeClr val="tx1"/>
                    </a:solidFill>
                  </a:rPr>
                  <a:t>Överväg ytterligare undersökningar</a:t>
                </a:r>
              </a:p>
            </p:txBody>
          </p:sp>
          <p:sp>
            <p:nvSpPr>
              <p:cNvPr id="63" name="Rectangle 53">
                <a:extLst>
                  <a:ext uri="{FF2B5EF4-FFF2-40B4-BE49-F238E27FC236}">
                    <a16:creationId xmlns:a16="http://schemas.microsoft.com/office/drawing/2014/main" id="{969868DB-5C97-D615-7107-D9362A79E220}"/>
                  </a:ext>
                </a:extLst>
              </p:cNvPr>
              <p:cNvSpPr/>
              <p:nvPr/>
            </p:nvSpPr>
            <p:spPr>
              <a:xfrm>
                <a:off x="3434062" y="3317476"/>
                <a:ext cx="2160000" cy="720000"/>
              </a:xfrm>
              <a:prstGeom prst="rect">
                <a:avLst/>
              </a:prstGeom>
              <a:solidFill>
                <a:schemeClr val="bg1"/>
              </a:solidFill>
              <a:ln w="12700">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lIns="36000" tIns="91440" rIns="36000" bIns="90000" rtlCol="0" anchor="ctr">
                <a:noAutofit/>
              </a:bodyPr>
              <a:lstStyle/>
              <a:p>
                <a:pPr lvl="0" algn="ctr"/>
                <a:r>
                  <a:rPr lang="sv-SE" sz="900" b="1" dirty="0">
                    <a:solidFill>
                      <a:schemeClr val="bg2">
                        <a:lumMod val="10000"/>
                      </a:schemeClr>
                    </a:solidFill>
                  </a:rPr>
                  <a:t>(F) Beställ dynamisk spirometri med bronkdilatationstest</a:t>
                </a:r>
              </a:p>
            </p:txBody>
          </p:sp>
        </p:grpSp>
      </p:grpSp>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826758" y="374298"/>
            <a:ext cx="9144000" cy="609793"/>
          </a:xfrm>
        </p:spPr>
        <p:txBody>
          <a:bodyPr>
            <a:normAutofit fontScale="90000"/>
          </a:bodyPr>
          <a:lstStyle/>
          <a:p>
            <a:r>
              <a:rPr lang="sv-SE" dirty="0"/>
              <a:t>Vårdförloppet innehåller flödesschema och åtgärder </a:t>
            </a:r>
          </a:p>
        </p:txBody>
      </p:sp>
      <p:sp>
        <p:nvSpPr>
          <p:cNvPr id="9" name="Rectangle 8">
            <a:extLst>
              <a:ext uri="{FF2B5EF4-FFF2-40B4-BE49-F238E27FC236}">
                <a16:creationId xmlns:a16="http://schemas.microsoft.com/office/drawing/2014/main" id="{833526B6-D4F9-4B22-AC5A-C610BB2A6702}"/>
              </a:ext>
            </a:extLst>
          </p:cNvPr>
          <p:cNvSpPr/>
          <p:nvPr/>
        </p:nvSpPr>
        <p:spPr>
          <a:xfrm>
            <a:off x="968524" y="1012070"/>
            <a:ext cx="2905847"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Flödesschema</a:t>
            </a:r>
          </a:p>
        </p:txBody>
      </p:sp>
      <p:sp>
        <p:nvSpPr>
          <p:cNvPr id="11" name="Rectangle 10">
            <a:extLst>
              <a:ext uri="{FF2B5EF4-FFF2-40B4-BE49-F238E27FC236}">
                <a16:creationId xmlns:a16="http://schemas.microsoft.com/office/drawing/2014/main" id="{7D77882F-B632-416D-AAC5-94C35B362B61}"/>
              </a:ext>
            </a:extLst>
          </p:cNvPr>
          <p:cNvSpPr/>
          <p:nvPr/>
        </p:nvSpPr>
        <p:spPr>
          <a:xfrm>
            <a:off x="6545025" y="1006430"/>
            <a:ext cx="5308616"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Åtgärdsblock</a:t>
            </a:r>
          </a:p>
        </p:txBody>
      </p:sp>
      <p:sp>
        <p:nvSpPr>
          <p:cNvPr id="12" name="Vänsterpil 11"/>
          <p:cNvSpPr/>
          <p:nvPr/>
        </p:nvSpPr>
        <p:spPr>
          <a:xfrm rot="10800000">
            <a:off x="6048576" y="4737489"/>
            <a:ext cx="443945" cy="784676"/>
          </a:xfrm>
          <a:prstGeom prst="leftArrow">
            <a:avLst/>
          </a:prstGeom>
          <a:solidFill>
            <a:schemeClr val="accent1">
              <a:lumMod val="60000"/>
              <a:lumOff val="40000"/>
            </a:schemeClr>
          </a:solidFill>
          <a:ln>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ell 5"/>
          <p:cNvGraphicFramePr>
            <a:graphicFrameLocks noGrp="1"/>
          </p:cNvGraphicFramePr>
          <p:nvPr/>
        </p:nvGraphicFramePr>
        <p:xfrm>
          <a:off x="6545025" y="1430210"/>
          <a:ext cx="5308616" cy="5186697"/>
        </p:xfrm>
        <a:graphic>
          <a:graphicData uri="http://schemas.openxmlformats.org/drawingml/2006/table">
            <a:tbl>
              <a:tblPr firstRow="1" bandRow="1">
                <a:tableStyleId>{2D5ABB26-0587-4C30-8999-92F81FD0307C}</a:tableStyleId>
              </a:tblPr>
              <a:tblGrid>
                <a:gridCol w="3534346">
                  <a:extLst>
                    <a:ext uri="{9D8B030D-6E8A-4147-A177-3AD203B41FA5}">
                      <a16:colId xmlns:a16="http://schemas.microsoft.com/office/drawing/2014/main" val="1177575122"/>
                    </a:ext>
                  </a:extLst>
                </a:gridCol>
                <a:gridCol w="1774270">
                  <a:extLst>
                    <a:ext uri="{9D8B030D-6E8A-4147-A177-3AD203B41FA5}">
                      <a16:colId xmlns:a16="http://schemas.microsoft.com/office/drawing/2014/main" val="636639073"/>
                    </a:ext>
                  </a:extLst>
                </a:gridCol>
              </a:tblGrid>
              <a:tr h="218457">
                <a:tc>
                  <a:txBody>
                    <a:bodyPr/>
                    <a:lstStyle/>
                    <a:p>
                      <a:pPr>
                        <a:lnSpc>
                          <a:spcPct val="115000"/>
                        </a:lnSpc>
                        <a:spcAft>
                          <a:spcPts val="0"/>
                        </a:spcAft>
                      </a:pPr>
                      <a:r>
                        <a:rPr lang="sv-SE" sz="1000" b="1" dirty="0">
                          <a:effectLst/>
                          <a:latin typeface="Calibri" panose="020F0502020204030204" pitchFamily="34" charset="0"/>
                          <a:ea typeface="Calibri" panose="020F0502020204030204" pitchFamily="34" charset="0"/>
                          <a:cs typeface="Arial" panose="020B0604020202020204" pitchFamily="34" charset="0"/>
                        </a:rPr>
                        <a:t>Hälso- och sjukvårdens åtgärder</a:t>
                      </a:r>
                      <a:endParaRPr lang="sv-SE"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sv-SE"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Patientens åtgärder</a:t>
                      </a:r>
                      <a:endParaRPr lang="sv-SE"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8788643"/>
                  </a:ext>
                </a:extLst>
              </a:tr>
              <a:tr h="4618788">
                <a:tc>
                  <a:txBody>
                    <a:bodyPr/>
                    <a:lstStyle/>
                    <a:p>
                      <a:r>
                        <a:rPr lang="sv-SE" sz="1000" b="1" kern="1200" dirty="0">
                          <a:solidFill>
                            <a:schemeClr val="tx1"/>
                          </a:solidFill>
                          <a:effectLst/>
                          <a:latin typeface="+mn-lt"/>
                          <a:ea typeface="+mn-ea"/>
                          <a:cs typeface="+mn-cs"/>
                        </a:rPr>
                        <a:t>(G) Parallell utredning av differentialdiagnoser inklusive astma, lungcancer, annan lungsjukdom eller hjärt- och kärlsjukdom</a:t>
                      </a:r>
                      <a:endParaRPr lang="sv-SE" sz="1000" kern="1200" dirty="0">
                        <a:solidFill>
                          <a:schemeClr val="tx1"/>
                        </a:solidFill>
                        <a:effectLst/>
                        <a:latin typeface="+mn-lt"/>
                        <a:ea typeface="+mn-ea"/>
                        <a:cs typeface="+mn-cs"/>
                      </a:endParaRPr>
                    </a:p>
                    <a:p>
                      <a:r>
                        <a:rPr lang="sv-SE" sz="1000" kern="1200" dirty="0">
                          <a:solidFill>
                            <a:schemeClr val="tx1"/>
                          </a:solidFill>
                          <a:effectLst/>
                          <a:latin typeface="+mn-lt"/>
                          <a:ea typeface="+mn-ea"/>
                          <a:cs typeface="+mn-cs"/>
                        </a:rPr>
                        <a:t>Genomför utredning för att utesluta differentialdiagnoser och påvisa eventuell samsjuklighet parallellt med vårdförloppets övriga åtgärder.</a:t>
                      </a:r>
                    </a:p>
                    <a:p>
                      <a:r>
                        <a:rPr lang="sv-SE" sz="1000" kern="1200" dirty="0">
                          <a:solidFill>
                            <a:schemeClr val="tx1"/>
                          </a:solidFill>
                          <a:effectLst/>
                          <a:latin typeface="+mn-lt"/>
                          <a:ea typeface="+mn-ea"/>
                          <a:cs typeface="+mn-cs"/>
                        </a:rPr>
                        <a:t> </a:t>
                      </a:r>
                    </a:p>
                    <a:p>
                      <a:r>
                        <a:rPr lang="sv-SE" sz="1000" kern="1200" dirty="0">
                          <a:solidFill>
                            <a:schemeClr val="tx1"/>
                          </a:solidFill>
                          <a:effectLst/>
                          <a:latin typeface="+mn-lt"/>
                          <a:ea typeface="+mn-ea"/>
                          <a:cs typeface="+mn-cs"/>
                        </a:rPr>
                        <a:t>Lungröntgen eller lågdos datortomografi (DT) thorax (om inte nyligen utförd) kan visa på andra lungsjukdomar som kan orsaka</a:t>
                      </a:r>
                    </a:p>
                    <a:p>
                      <a:r>
                        <a:rPr lang="sv-SE" sz="1000" kern="1200" dirty="0">
                          <a:solidFill>
                            <a:schemeClr val="tx1"/>
                          </a:solidFill>
                          <a:effectLst/>
                          <a:latin typeface="+mn-lt"/>
                          <a:ea typeface="+mn-ea"/>
                          <a:cs typeface="+mn-cs"/>
                        </a:rPr>
                        <a:t>andfåddhet och hosta, såsom lungcancer, lungfibros, tuberkulos</a:t>
                      </a:r>
                    </a:p>
                    <a:p>
                      <a:r>
                        <a:rPr lang="sv-SE" sz="1000" kern="1200" dirty="0">
                          <a:solidFill>
                            <a:schemeClr val="tx1"/>
                          </a:solidFill>
                          <a:effectLst/>
                          <a:latin typeface="+mn-lt"/>
                          <a:ea typeface="+mn-ea"/>
                          <a:cs typeface="+mn-cs"/>
                        </a:rPr>
                        <a:t>med mera [3,4].</a:t>
                      </a:r>
                    </a:p>
                    <a:p>
                      <a:r>
                        <a:rPr lang="sv-SE" sz="1000" kern="1200" dirty="0">
                          <a:solidFill>
                            <a:schemeClr val="tx1"/>
                          </a:solidFill>
                          <a:effectLst/>
                          <a:latin typeface="+mn-lt"/>
                          <a:ea typeface="+mn-ea"/>
                          <a:cs typeface="+mn-cs"/>
                        </a:rPr>
                        <a:t> </a:t>
                      </a:r>
                    </a:p>
                    <a:p>
                      <a:r>
                        <a:rPr lang="sv-SE" sz="1000" kern="1200" dirty="0">
                          <a:solidFill>
                            <a:schemeClr val="tx1"/>
                          </a:solidFill>
                          <a:effectLst/>
                          <a:latin typeface="+mn-lt"/>
                          <a:ea typeface="+mn-ea"/>
                          <a:cs typeface="+mn-cs"/>
                        </a:rPr>
                        <a:t>Basala blodprov (om inte nyligen tagna): </a:t>
                      </a:r>
                    </a:p>
                    <a:p>
                      <a:pPr lvl="0"/>
                      <a:r>
                        <a:rPr lang="sv-SE" sz="1000" kern="1200" dirty="0">
                          <a:solidFill>
                            <a:schemeClr val="tx1"/>
                          </a:solidFill>
                          <a:effectLst/>
                          <a:latin typeface="+mn-lt"/>
                          <a:ea typeface="+mn-ea"/>
                          <a:cs typeface="+mn-cs"/>
                        </a:rPr>
                        <a:t>Hb för att utesluta anemi</a:t>
                      </a:r>
                    </a:p>
                    <a:p>
                      <a:pPr lvl="0"/>
                      <a:r>
                        <a:rPr lang="sv-SE" sz="1000" kern="1200" dirty="0">
                          <a:solidFill>
                            <a:schemeClr val="tx1"/>
                          </a:solidFill>
                          <a:effectLst/>
                          <a:latin typeface="+mn-lt"/>
                          <a:ea typeface="+mn-ea"/>
                          <a:cs typeface="+mn-cs"/>
                        </a:rPr>
                        <a:t>NT-</a:t>
                      </a:r>
                      <a:r>
                        <a:rPr lang="sv-SE" sz="1000" kern="1200" dirty="0" err="1">
                          <a:solidFill>
                            <a:schemeClr val="tx1"/>
                          </a:solidFill>
                          <a:effectLst/>
                          <a:latin typeface="+mn-lt"/>
                          <a:ea typeface="+mn-ea"/>
                          <a:cs typeface="+mn-cs"/>
                        </a:rPr>
                        <a:t>ProBNP</a:t>
                      </a:r>
                      <a:r>
                        <a:rPr lang="sv-SE" sz="1000" kern="1200" dirty="0">
                          <a:solidFill>
                            <a:schemeClr val="tx1"/>
                          </a:solidFill>
                          <a:effectLst/>
                          <a:latin typeface="+mn-lt"/>
                          <a:ea typeface="+mn-ea"/>
                          <a:cs typeface="+mn-cs"/>
                        </a:rPr>
                        <a:t>, endast vid klinisk misstanke om hjärtsvikt.</a:t>
                      </a:r>
                    </a:p>
                    <a:p>
                      <a:r>
                        <a:rPr lang="sv-SE" sz="1000" kern="1200" dirty="0">
                          <a:solidFill>
                            <a:schemeClr val="tx1"/>
                          </a:solidFill>
                          <a:effectLst/>
                          <a:latin typeface="+mn-lt"/>
                          <a:ea typeface="+mn-ea"/>
                          <a:cs typeface="+mn-cs"/>
                        </a:rPr>
                        <a:t> </a:t>
                      </a:r>
                    </a:p>
                    <a:p>
                      <a:r>
                        <a:rPr lang="sv-SE" sz="1000" kern="1200" dirty="0">
                          <a:solidFill>
                            <a:schemeClr val="tx1"/>
                          </a:solidFill>
                          <a:effectLst/>
                          <a:latin typeface="+mn-lt"/>
                          <a:ea typeface="+mn-ea"/>
                          <a:cs typeface="+mn-cs"/>
                        </a:rPr>
                        <a:t>Hos yngre patienter samt vid hereditet kontrolleras även alfa-1-antitrypsin [3].</a:t>
                      </a:r>
                    </a:p>
                    <a:p>
                      <a:r>
                        <a:rPr lang="sv-SE" sz="1000" kern="1200" dirty="0">
                          <a:solidFill>
                            <a:schemeClr val="tx1"/>
                          </a:solidFill>
                          <a:effectLst/>
                          <a:latin typeface="+mn-lt"/>
                          <a:ea typeface="+mn-ea"/>
                          <a:cs typeface="+mn-cs"/>
                        </a:rPr>
                        <a:t> </a:t>
                      </a:r>
                    </a:p>
                    <a:p>
                      <a:r>
                        <a:rPr lang="sv-SE" sz="1000" kern="1200" dirty="0">
                          <a:solidFill>
                            <a:schemeClr val="tx1"/>
                          </a:solidFill>
                          <a:effectLst/>
                          <a:latin typeface="+mn-lt"/>
                          <a:ea typeface="+mn-ea"/>
                          <a:cs typeface="+mn-cs"/>
                        </a:rPr>
                        <a:t>Överväg ytterligare undersökningar med hänsyn till misstänkta differentialdiagnoser:</a:t>
                      </a:r>
                    </a:p>
                    <a:p>
                      <a:pPr lvl="0"/>
                      <a:r>
                        <a:rPr lang="sv-SE" sz="1000" kern="1200" dirty="0">
                          <a:solidFill>
                            <a:schemeClr val="tx1"/>
                          </a:solidFill>
                          <a:effectLst/>
                          <a:latin typeface="+mn-lt"/>
                          <a:ea typeface="+mn-ea"/>
                          <a:cs typeface="+mn-cs"/>
                        </a:rPr>
                        <a:t>Vanliga sjukdomar som kan behöva utredas är astma, lungcancer, </a:t>
                      </a:r>
                      <a:r>
                        <a:rPr lang="sv-SE" sz="1000" kern="1200" dirty="0" err="1">
                          <a:solidFill>
                            <a:schemeClr val="tx1"/>
                          </a:solidFill>
                          <a:effectLst/>
                          <a:latin typeface="+mn-lt"/>
                          <a:ea typeface="+mn-ea"/>
                          <a:cs typeface="+mn-cs"/>
                        </a:rPr>
                        <a:t>ischemisk</a:t>
                      </a:r>
                      <a:r>
                        <a:rPr lang="sv-SE" sz="1000" kern="1200" dirty="0">
                          <a:solidFill>
                            <a:schemeClr val="tx1"/>
                          </a:solidFill>
                          <a:effectLst/>
                          <a:latin typeface="+mn-lt"/>
                          <a:ea typeface="+mn-ea"/>
                          <a:cs typeface="+mn-cs"/>
                        </a:rPr>
                        <a:t> hjärtsjukdom, hjärtsvikt och kronisk bronkit [3,4].</a:t>
                      </a:r>
                    </a:p>
                    <a:p>
                      <a:r>
                        <a:rPr lang="sv-SE" sz="1000" kern="1200" dirty="0">
                          <a:solidFill>
                            <a:schemeClr val="tx1"/>
                          </a:solidFill>
                          <a:effectLst/>
                          <a:latin typeface="+mn-lt"/>
                          <a:ea typeface="+mn-ea"/>
                          <a:cs typeface="+mn-cs"/>
                        </a:rPr>
                        <a:t> </a:t>
                      </a:r>
                    </a:p>
                    <a:p>
                      <a:r>
                        <a:rPr lang="sv-SE" sz="1000" kern="1200" dirty="0">
                          <a:solidFill>
                            <a:schemeClr val="tx1"/>
                          </a:solidFill>
                          <a:effectLst/>
                          <a:latin typeface="+mn-lt"/>
                          <a:ea typeface="+mn-ea"/>
                          <a:cs typeface="+mn-cs"/>
                        </a:rPr>
                        <a:t>Vägledning:</a:t>
                      </a:r>
                    </a:p>
                    <a:p>
                      <a:pPr marL="171450" lvl="0" indent="-171450">
                        <a:buFont typeface="Arial" panose="020B0604020202020204" pitchFamily="34" charset="0"/>
                        <a:buChar char="•"/>
                      </a:pPr>
                      <a:r>
                        <a:rPr lang="sv-SE" sz="1000" u="sng" kern="1200" dirty="0">
                          <a:solidFill>
                            <a:srgbClr val="0070C0"/>
                          </a:solidFill>
                          <a:effectLst/>
                          <a:latin typeface="+mn-lt"/>
                          <a:ea typeface="+mn-ea"/>
                          <a:cs typeface="+mn-cs"/>
                          <a:hlinkClick r:id="rId6">
                            <a:extLst>
                              <a:ext uri="{A12FA001-AC4F-418D-AE19-62706E023703}">
                                <ahyp:hlinkClr xmlns:ahyp="http://schemas.microsoft.com/office/drawing/2018/hyperlinkcolor" val="tx"/>
                              </a:ext>
                            </a:extLst>
                          </a:hlinkClick>
                        </a:rPr>
                        <a:t>Behandlingsrekommendation: Astma hos barn och vuxna, Läkemedelsverket, 2023</a:t>
                      </a:r>
                      <a:endParaRPr lang="sv-SE" sz="1000" kern="1200" dirty="0">
                        <a:solidFill>
                          <a:srgbClr val="0070C0"/>
                        </a:solidFill>
                        <a:effectLst/>
                        <a:latin typeface="+mn-lt"/>
                        <a:ea typeface="+mn-ea"/>
                        <a:cs typeface="+mn-cs"/>
                      </a:endParaRPr>
                    </a:p>
                    <a:p>
                      <a:pPr marL="171450" lvl="0" indent="-171450">
                        <a:buFont typeface="Arial" panose="020B0604020202020204" pitchFamily="34" charset="0"/>
                        <a:buChar char="•"/>
                      </a:pPr>
                      <a:r>
                        <a:rPr lang="sv-SE" sz="1000" u="sng" kern="1200" dirty="0">
                          <a:solidFill>
                            <a:srgbClr val="0070C0"/>
                          </a:solidFill>
                          <a:effectLst/>
                          <a:latin typeface="+mn-lt"/>
                          <a:ea typeface="+mn-ea"/>
                          <a:cs typeface="+mn-cs"/>
                          <a:hlinkClick r:id="rId7">
                            <a:extLst>
                              <a:ext uri="{A12FA001-AC4F-418D-AE19-62706E023703}">
                                <ahyp:hlinkClr xmlns:ahyp="http://schemas.microsoft.com/office/drawing/2018/hyperlinkcolor" val="tx"/>
                              </a:ext>
                            </a:extLst>
                          </a:hlinkClick>
                        </a:rPr>
                        <a:t>Standardiserat vårdförlopp för lungcancer</a:t>
                      </a:r>
                      <a:r>
                        <a:rPr lang="sv-SE" sz="1000" u="sng" kern="1200" dirty="0">
                          <a:solidFill>
                            <a:srgbClr val="0070C0"/>
                          </a:solidFill>
                          <a:effectLst/>
                          <a:latin typeface="+mn-lt"/>
                          <a:ea typeface="+mn-ea"/>
                          <a:cs typeface="+mn-cs"/>
                        </a:rPr>
                        <a:t>, Regionala cancercentrum i samverkan (RCC)</a:t>
                      </a:r>
                      <a:r>
                        <a:rPr lang="sv-SE" sz="1000" kern="1200" dirty="0">
                          <a:solidFill>
                            <a:srgbClr val="0070C0"/>
                          </a:solidFill>
                          <a:effectLst/>
                          <a:latin typeface="+mn-lt"/>
                          <a:ea typeface="+mn-ea"/>
                          <a:cs typeface="+mn-cs"/>
                        </a:rPr>
                        <a:t>  </a:t>
                      </a:r>
                    </a:p>
                    <a:p>
                      <a:pPr marL="171450" lvl="0" indent="-171450">
                        <a:buFont typeface="Arial" panose="020B0604020202020204" pitchFamily="34" charset="0"/>
                        <a:buChar char="•"/>
                      </a:pPr>
                      <a:r>
                        <a:rPr lang="sv-SE" sz="1000" u="sng" kern="1200" dirty="0">
                          <a:solidFill>
                            <a:srgbClr val="0070C0"/>
                          </a:solidFill>
                          <a:effectLst/>
                          <a:latin typeface="+mn-lt"/>
                          <a:ea typeface="+mn-ea"/>
                          <a:cs typeface="+mn-cs"/>
                          <a:hlinkClick r:id="rId8">
                            <a:extLst>
                              <a:ext uri="{A12FA001-AC4F-418D-AE19-62706E023703}">
                                <ahyp:hlinkClr xmlns:ahyp="http://schemas.microsoft.com/office/drawing/2018/hyperlinkcolor" val="tx"/>
                              </a:ext>
                            </a:extLst>
                          </a:hlinkClick>
                        </a:rPr>
                        <a:t>Personcentrerat och sammanhållet vårdförlopp Hjärtsvikt - nydebuterad</a:t>
                      </a:r>
                      <a:endParaRPr lang="sv-SE" sz="1000" kern="1200" dirty="0">
                        <a:solidFill>
                          <a:srgbClr val="0070C0"/>
                        </a:solidFill>
                        <a:effectLst/>
                        <a:latin typeface="+mn-lt"/>
                        <a:ea typeface="+mn-ea"/>
                        <a:cs typeface="+mn-cs"/>
                      </a:endParaRPr>
                    </a:p>
                    <a:p>
                      <a:pPr marL="171450" indent="-171450">
                        <a:buFont typeface="Arial" panose="020B0604020202020204" pitchFamily="34" charset="0"/>
                        <a:buChar char="•"/>
                      </a:pPr>
                      <a:r>
                        <a:rPr lang="sv-SE" sz="1000" u="sng" kern="1200" dirty="0">
                          <a:solidFill>
                            <a:srgbClr val="0070C0"/>
                          </a:solidFill>
                          <a:effectLst/>
                          <a:latin typeface="+mn-lt"/>
                          <a:ea typeface="+mn-ea"/>
                          <a:cs typeface="+mn-cs"/>
                          <a:hlinkClick r:id="rId9">
                            <a:extLst>
                              <a:ext uri="{A12FA001-AC4F-418D-AE19-62706E023703}">
                                <ahyp:hlinkClr xmlns:ahyp="http://schemas.microsoft.com/office/drawing/2018/hyperlinkcolor" val="tx"/>
                              </a:ext>
                            </a:extLst>
                          </a:hlinkClick>
                        </a:rPr>
                        <a:t>Nationellt vårdprogram för alfa-1-antitrypsinbrist, SLMF 2022</a:t>
                      </a:r>
                      <a:endParaRPr lang="sv-SE" sz="1000" b="0" i="0" u="none" strike="noStrike" baseline="0" dirty="0">
                        <a:solidFill>
                          <a:srgbClr val="0070C0"/>
                        </a:solidFill>
                        <a:latin typeface="Calibri" panose="020F050202020403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lvl="0" indent="-171450">
                        <a:buFont typeface="Arial" panose="020B0604020202020204" pitchFamily="34" charset="0"/>
                        <a:buChar char="•"/>
                      </a:pPr>
                      <a:r>
                        <a:rPr lang="sv-SE" sz="1000" kern="1200" dirty="0">
                          <a:solidFill>
                            <a:schemeClr val="tx1"/>
                          </a:solidFill>
                          <a:effectLst/>
                          <a:latin typeface="+mn-lt"/>
                          <a:ea typeface="+mn-ea"/>
                          <a:cs typeface="+mn-cs"/>
                        </a:rPr>
                        <a:t>Delta i beslut om utredning av differentialdiagnoser, ta gärna hjälp av närstående</a:t>
                      </a:r>
                    </a:p>
                    <a:p>
                      <a:pPr marL="171450" lvl="0" indent="-171450">
                        <a:buFont typeface="Arial" panose="020B0604020202020204" pitchFamily="34" charset="0"/>
                        <a:buChar char="•"/>
                      </a:pPr>
                      <a:r>
                        <a:rPr lang="sv-SE" sz="1000" kern="1200" dirty="0">
                          <a:solidFill>
                            <a:schemeClr val="tx1"/>
                          </a:solidFill>
                          <a:effectLst/>
                          <a:latin typeface="+mn-lt"/>
                          <a:ea typeface="+mn-ea"/>
                          <a:cs typeface="+mn-cs"/>
                        </a:rPr>
                        <a:t>Medverka i undersökningar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799594"/>
                  </a:ext>
                </a:extLst>
              </a:tr>
            </a:tbl>
          </a:graphicData>
        </a:graphic>
      </p:graphicFrame>
      <p:sp>
        <p:nvSpPr>
          <p:cNvPr id="3" name="textruta 2">
            <a:extLst>
              <a:ext uri="{FF2B5EF4-FFF2-40B4-BE49-F238E27FC236}">
                <a16:creationId xmlns:a16="http://schemas.microsoft.com/office/drawing/2014/main" id="{61A139CF-8544-F8C9-0EA9-CD30CB1337C8}"/>
              </a:ext>
            </a:extLst>
          </p:cNvPr>
          <p:cNvSpPr txBox="1"/>
          <p:nvPr/>
        </p:nvSpPr>
        <p:spPr>
          <a:xfrm rot="19199136">
            <a:off x="5957157" y="1472300"/>
            <a:ext cx="673582" cy="261610"/>
          </a:xfrm>
          <a:prstGeom prst="rect">
            <a:avLst/>
          </a:prstGeom>
          <a:noFill/>
        </p:spPr>
        <p:txBody>
          <a:bodyPr wrap="none" rtlCol="0">
            <a:spAutoFit/>
          </a:bodyPr>
          <a:lstStyle/>
          <a:p>
            <a:r>
              <a:rPr lang="sv-SE" sz="1100" dirty="0">
                <a:solidFill>
                  <a:srgbClr val="FF0000"/>
                </a:solidFill>
              </a:rPr>
              <a:t>Exempel</a:t>
            </a:r>
            <a:endParaRPr lang="sv-SE" dirty="0">
              <a:solidFill>
                <a:srgbClr val="FF0000"/>
              </a:solidFill>
            </a:endParaRPr>
          </a:p>
        </p:txBody>
      </p:sp>
      <p:sp>
        <p:nvSpPr>
          <p:cNvPr id="10" name="textruta 9">
            <a:extLst>
              <a:ext uri="{FF2B5EF4-FFF2-40B4-BE49-F238E27FC236}">
                <a16:creationId xmlns:a16="http://schemas.microsoft.com/office/drawing/2014/main" id="{AF6AE30F-005A-BC8B-C596-5B7C7FB837FE}"/>
              </a:ext>
            </a:extLst>
          </p:cNvPr>
          <p:cNvSpPr txBox="1"/>
          <p:nvPr/>
        </p:nvSpPr>
        <p:spPr>
          <a:xfrm>
            <a:off x="9301018" y="136244"/>
            <a:ext cx="2552625" cy="276999"/>
          </a:xfrm>
          <a:prstGeom prst="rect">
            <a:avLst/>
          </a:prstGeom>
          <a:noFill/>
        </p:spPr>
        <p:txBody>
          <a:bodyPr wrap="square" rtlCol="0">
            <a:spAutoFit/>
          </a:bodyPr>
          <a:lstStyle/>
          <a:p>
            <a:r>
              <a:rPr lang="sv-SE" sz="1200" dirty="0">
                <a:solidFill>
                  <a:schemeClr val="bg1">
                    <a:lumMod val="65000"/>
                  </a:schemeClr>
                </a:solidFill>
              </a:rPr>
              <a:t>Kroniskt obstruktiv lungsjukdom (KOL)</a:t>
            </a:r>
          </a:p>
        </p:txBody>
      </p:sp>
      <p:grpSp>
        <p:nvGrpSpPr>
          <p:cNvPr id="14" name="Grupp 13">
            <a:extLst>
              <a:ext uri="{FF2B5EF4-FFF2-40B4-BE49-F238E27FC236}">
                <a16:creationId xmlns:a16="http://schemas.microsoft.com/office/drawing/2014/main" id="{8F1A5283-211E-61A7-3536-7C3D6BC4AECE}"/>
              </a:ext>
            </a:extLst>
          </p:cNvPr>
          <p:cNvGrpSpPr/>
          <p:nvPr/>
        </p:nvGrpSpPr>
        <p:grpSpPr>
          <a:xfrm>
            <a:off x="10470834" y="5698400"/>
            <a:ext cx="1676038" cy="937557"/>
            <a:chOff x="10470834" y="5698400"/>
            <a:chExt cx="1676038" cy="937557"/>
          </a:xfrm>
        </p:grpSpPr>
        <p:pic>
          <p:nvPicPr>
            <p:cNvPr id="13" name="Bildobjekt 12">
              <a:extLst>
                <a:ext uri="{FF2B5EF4-FFF2-40B4-BE49-F238E27FC236}">
                  <a16:creationId xmlns:a16="http://schemas.microsoft.com/office/drawing/2014/main" id="{7573B01C-F8A0-79D6-2FA2-D99D4BB08ABD}"/>
                </a:ext>
              </a:extLst>
            </p:cNvPr>
            <p:cNvPicPr>
              <a:picLocks noChangeAspect="1"/>
            </p:cNvPicPr>
            <p:nvPr/>
          </p:nvPicPr>
          <p:blipFill>
            <a:blip r:embed="rId10"/>
            <a:stretch>
              <a:fillRect/>
            </a:stretch>
          </p:blipFill>
          <p:spPr>
            <a:xfrm>
              <a:off x="10470834" y="5717450"/>
              <a:ext cx="1676038" cy="918507"/>
            </a:xfrm>
            <a:prstGeom prst="rect">
              <a:avLst/>
            </a:prstGeom>
          </p:spPr>
        </p:pic>
        <p:pic>
          <p:nvPicPr>
            <p:cNvPr id="8" name="Bildobjekt 7">
              <a:extLst>
                <a:ext uri="{FF2B5EF4-FFF2-40B4-BE49-F238E27FC236}">
                  <a16:creationId xmlns:a16="http://schemas.microsoft.com/office/drawing/2014/main" id="{D961A793-FC51-E362-E504-F095874AE11D}"/>
                </a:ext>
              </a:extLst>
            </p:cNvPr>
            <p:cNvPicPr>
              <a:picLocks noChangeAspect="1"/>
            </p:cNvPicPr>
            <p:nvPr/>
          </p:nvPicPr>
          <p:blipFill>
            <a:blip r:embed="rId10"/>
            <a:stretch>
              <a:fillRect/>
            </a:stretch>
          </p:blipFill>
          <p:spPr>
            <a:xfrm>
              <a:off x="10470834" y="5698400"/>
              <a:ext cx="1676038" cy="918507"/>
            </a:xfrm>
            <a:prstGeom prst="rect">
              <a:avLst/>
            </a:prstGeom>
          </p:spPr>
        </p:pic>
      </p:grpSp>
    </p:spTree>
    <p:extLst>
      <p:ext uri="{BB962C8B-B14F-4D97-AF65-F5344CB8AC3E}">
        <p14:creationId xmlns:p14="http://schemas.microsoft.com/office/powerpoint/2010/main" val="3130618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826758" y="374298"/>
            <a:ext cx="9144000" cy="609793"/>
          </a:xfrm>
        </p:spPr>
        <p:txBody>
          <a:bodyPr>
            <a:normAutofit fontScale="90000"/>
          </a:bodyPr>
          <a:lstStyle/>
          <a:p>
            <a:r>
              <a:rPr lang="sv-SE" dirty="0"/>
              <a:t>Vårdförloppet innehåller flödesschema och åtgärder </a:t>
            </a:r>
          </a:p>
        </p:txBody>
      </p:sp>
      <p:sp>
        <p:nvSpPr>
          <p:cNvPr id="9" name="Rectangle 8">
            <a:extLst>
              <a:ext uri="{FF2B5EF4-FFF2-40B4-BE49-F238E27FC236}">
                <a16:creationId xmlns:a16="http://schemas.microsoft.com/office/drawing/2014/main" id="{833526B6-D4F9-4B22-AC5A-C610BB2A6702}"/>
              </a:ext>
            </a:extLst>
          </p:cNvPr>
          <p:cNvSpPr/>
          <p:nvPr/>
        </p:nvSpPr>
        <p:spPr>
          <a:xfrm>
            <a:off x="1838627" y="980888"/>
            <a:ext cx="2905847"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Flödesschema</a:t>
            </a:r>
          </a:p>
        </p:txBody>
      </p:sp>
      <p:sp>
        <p:nvSpPr>
          <p:cNvPr id="11" name="Rectangle 10">
            <a:extLst>
              <a:ext uri="{FF2B5EF4-FFF2-40B4-BE49-F238E27FC236}">
                <a16:creationId xmlns:a16="http://schemas.microsoft.com/office/drawing/2014/main" id="{7D77882F-B632-416D-AAC5-94C35B362B61}"/>
              </a:ext>
            </a:extLst>
          </p:cNvPr>
          <p:cNvSpPr/>
          <p:nvPr/>
        </p:nvSpPr>
        <p:spPr>
          <a:xfrm>
            <a:off x="6545025" y="1006430"/>
            <a:ext cx="5308616"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Åtgärdsblock</a:t>
            </a:r>
          </a:p>
        </p:txBody>
      </p:sp>
      <p:graphicFrame>
        <p:nvGraphicFramePr>
          <p:cNvPr id="6" name="Tabell 5"/>
          <p:cNvGraphicFramePr>
            <a:graphicFrameLocks noGrp="1"/>
          </p:cNvGraphicFramePr>
          <p:nvPr>
            <p:extLst>
              <p:ext uri="{D42A27DB-BD31-4B8C-83A1-F6EECF244321}">
                <p14:modId xmlns:p14="http://schemas.microsoft.com/office/powerpoint/2010/main" val="1860469457"/>
              </p:ext>
            </p:extLst>
          </p:nvPr>
        </p:nvGraphicFramePr>
        <p:xfrm>
          <a:off x="6545025" y="1430210"/>
          <a:ext cx="5308616" cy="4881897"/>
        </p:xfrm>
        <a:graphic>
          <a:graphicData uri="http://schemas.openxmlformats.org/drawingml/2006/table">
            <a:tbl>
              <a:tblPr firstRow="1" bandRow="1">
                <a:tableStyleId>{2D5ABB26-0587-4C30-8999-92F81FD0307C}</a:tableStyleId>
              </a:tblPr>
              <a:tblGrid>
                <a:gridCol w="3534346">
                  <a:extLst>
                    <a:ext uri="{9D8B030D-6E8A-4147-A177-3AD203B41FA5}">
                      <a16:colId xmlns:a16="http://schemas.microsoft.com/office/drawing/2014/main" val="1177575122"/>
                    </a:ext>
                  </a:extLst>
                </a:gridCol>
                <a:gridCol w="1774270">
                  <a:extLst>
                    <a:ext uri="{9D8B030D-6E8A-4147-A177-3AD203B41FA5}">
                      <a16:colId xmlns:a16="http://schemas.microsoft.com/office/drawing/2014/main" val="636639073"/>
                    </a:ext>
                  </a:extLst>
                </a:gridCol>
              </a:tblGrid>
              <a:tr h="218457">
                <a:tc>
                  <a:txBody>
                    <a:bodyPr/>
                    <a:lstStyle/>
                    <a:p>
                      <a:pPr>
                        <a:lnSpc>
                          <a:spcPct val="115000"/>
                        </a:lnSpc>
                        <a:spcAft>
                          <a:spcPts val="0"/>
                        </a:spcAft>
                      </a:pPr>
                      <a:r>
                        <a:rPr lang="sv-SE" sz="1000" b="1" dirty="0">
                          <a:effectLst/>
                          <a:latin typeface="Calibri" panose="020F0502020204030204" pitchFamily="34" charset="0"/>
                          <a:ea typeface="Calibri" panose="020F0502020204030204" pitchFamily="34" charset="0"/>
                          <a:cs typeface="Arial" panose="020B0604020202020204" pitchFamily="34" charset="0"/>
                        </a:rPr>
                        <a:t>Hälso- och sjukvårdens åtgärder</a:t>
                      </a:r>
                      <a:endParaRPr lang="sv-SE"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sv-SE"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Patientens åtgärder</a:t>
                      </a:r>
                      <a:endParaRPr lang="sv-SE"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8788643"/>
                  </a:ext>
                </a:extLst>
              </a:tr>
              <a:tr h="4618788">
                <a:tc>
                  <a:txBody>
                    <a:bodyPr/>
                    <a:lstStyle/>
                    <a:p>
                      <a:r>
                        <a:rPr lang="sv-SE" sz="1000" b="1" kern="1200" dirty="0">
                          <a:solidFill>
                            <a:schemeClr val="tx1"/>
                          </a:solidFill>
                          <a:effectLst/>
                          <a:latin typeface="+mn-lt"/>
                          <a:ea typeface="+mn-ea"/>
                          <a:cs typeface="+mn-cs"/>
                        </a:rPr>
                        <a:t>(P) Regelbunden uppföljning</a:t>
                      </a:r>
                      <a:endParaRPr lang="sv-SE" sz="1000" kern="1200" dirty="0">
                        <a:solidFill>
                          <a:schemeClr val="tx1"/>
                        </a:solidFill>
                        <a:effectLst/>
                        <a:latin typeface="+mn-lt"/>
                        <a:ea typeface="+mn-ea"/>
                        <a:cs typeface="+mn-cs"/>
                      </a:endParaRPr>
                    </a:p>
                    <a:p>
                      <a:r>
                        <a:rPr lang="sv-SE" sz="1000" kern="1200" dirty="0">
                          <a:solidFill>
                            <a:schemeClr val="tx1"/>
                          </a:solidFill>
                          <a:effectLst/>
                          <a:latin typeface="+mn-lt"/>
                          <a:ea typeface="+mn-ea"/>
                          <a:cs typeface="+mn-cs"/>
                        </a:rPr>
                        <a:t>Uppföljningsfrekvens enligt Socialstyrelsen [2]:</a:t>
                      </a:r>
                    </a:p>
                    <a:p>
                      <a:pPr marL="171450" lvl="0" indent="-171450">
                        <a:buFont typeface="Arial" panose="020B0604020202020204" pitchFamily="34" charset="0"/>
                        <a:buChar char="•"/>
                      </a:pPr>
                      <a:r>
                        <a:rPr lang="sv-SE" sz="1000" kern="1200" dirty="0">
                          <a:solidFill>
                            <a:schemeClr val="tx1"/>
                          </a:solidFill>
                          <a:effectLst/>
                          <a:latin typeface="+mn-lt"/>
                          <a:ea typeface="+mn-ea"/>
                          <a:cs typeface="+mn-cs"/>
                        </a:rPr>
                        <a:t>KOL med upprepade </a:t>
                      </a:r>
                      <a:r>
                        <a:rPr lang="sv-SE" sz="1000" kern="1200" dirty="0" err="1">
                          <a:solidFill>
                            <a:schemeClr val="tx1"/>
                          </a:solidFill>
                          <a:effectLst/>
                          <a:latin typeface="+mn-lt"/>
                          <a:ea typeface="+mn-ea"/>
                          <a:cs typeface="+mn-cs"/>
                        </a:rPr>
                        <a:t>exacerbationer</a:t>
                      </a:r>
                      <a:r>
                        <a:rPr lang="sv-SE" sz="1000" kern="1200" dirty="0">
                          <a:solidFill>
                            <a:schemeClr val="tx1"/>
                          </a:solidFill>
                          <a:effectLst/>
                          <a:latin typeface="+mn-lt"/>
                          <a:ea typeface="+mn-ea"/>
                          <a:cs typeface="+mn-cs"/>
                        </a:rPr>
                        <a:t>; minst 2 gånger per år, dessutom bör uppföljning ske inom 6 veckor vid varje akut </a:t>
                      </a:r>
                      <a:r>
                        <a:rPr lang="sv-SE" sz="1000" kern="1200" dirty="0" err="1">
                          <a:solidFill>
                            <a:schemeClr val="tx1"/>
                          </a:solidFill>
                          <a:effectLst/>
                          <a:latin typeface="+mn-lt"/>
                          <a:ea typeface="+mn-ea"/>
                          <a:cs typeface="+mn-cs"/>
                        </a:rPr>
                        <a:t>exacerbation</a:t>
                      </a:r>
                      <a:endParaRPr lang="sv-SE"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000" kern="1200" dirty="0">
                          <a:solidFill>
                            <a:schemeClr val="tx1"/>
                          </a:solidFill>
                          <a:effectLst/>
                          <a:latin typeface="+mn-lt"/>
                          <a:ea typeface="+mn-ea"/>
                          <a:cs typeface="+mn-cs"/>
                        </a:rPr>
                        <a:t>KOL med underhållsbehandling; 1 gång per år</a:t>
                      </a:r>
                    </a:p>
                    <a:p>
                      <a:pPr marL="171450" lvl="0" indent="-171450">
                        <a:buFont typeface="Arial" panose="020B0604020202020204" pitchFamily="34" charset="0"/>
                        <a:buChar char="•"/>
                      </a:pPr>
                      <a:r>
                        <a:rPr lang="sv-SE" sz="1000" kern="1200" dirty="0">
                          <a:solidFill>
                            <a:schemeClr val="tx1"/>
                          </a:solidFill>
                          <a:effectLst/>
                          <a:latin typeface="+mn-lt"/>
                          <a:ea typeface="+mn-ea"/>
                          <a:cs typeface="+mn-cs"/>
                        </a:rPr>
                        <a:t>KOL utan underhållsbehandling; vid behov</a:t>
                      </a:r>
                    </a:p>
                    <a:p>
                      <a:pPr marL="171450" lvl="0" indent="-171450">
                        <a:buFont typeface="Arial" panose="020B0604020202020204" pitchFamily="34" charset="0"/>
                        <a:buChar char="•"/>
                      </a:pPr>
                      <a:r>
                        <a:rPr lang="sv-SE" sz="1000" kern="1200" dirty="0">
                          <a:solidFill>
                            <a:schemeClr val="tx1"/>
                          </a:solidFill>
                          <a:effectLst/>
                          <a:latin typeface="+mn-lt"/>
                          <a:ea typeface="+mn-ea"/>
                          <a:cs typeface="+mn-cs"/>
                        </a:rPr>
                        <a:t>KOL, FEV1 &lt; 80% av förväntat värde; 1 gång per år, i max 5 år  </a:t>
                      </a:r>
                    </a:p>
                    <a:p>
                      <a:pPr marL="171450" lvl="0" indent="-171450">
                        <a:buFont typeface="Arial" panose="020B0604020202020204" pitchFamily="34" charset="0"/>
                        <a:buChar char="•"/>
                      </a:pPr>
                      <a:r>
                        <a:rPr lang="sv-SE" sz="1000" kern="1200" dirty="0">
                          <a:solidFill>
                            <a:schemeClr val="tx1"/>
                          </a:solidFill>
                          <a:effectLst/>
                          <a:latin typeface="+mn-lt"/>
                          <a:ea typeface="+mn-ea"/>
                          <a:cs typeface="+mn-cs"/>
                        </a:rPr>
                        <a:t>Rökare med KOL; 1 gång per år.</a:t>
                      </a:r>
                    </a:p>
                    <a:p>
                      <a:r>
                        <a:rPr lang="sv-SE" sz="1000" kern="1200" dirty="0">
                          <a:solidFill>
                            <a:schemeClr val="tx1"/>
                          </a:solidFill>
                          <a:effectLst/>
                          <a:latin typeface="+mn-lt"/>
                          <a:ea typeface="+mn-ea"/>
                          <a:cs typeface="+mn-cs"/>
                        </a:rPr>
                        <a:t> </a:t>
                      </a:r>
                    </a:p>
                    <a:p>
                      <a:r>
                        <a:rPr lang="sv-SE" sz="1000" kern="1200" dirty="0">
                          <a:solidFill>
                            <a:schemeClr val="tx1"/>
                          </a:solidFill>
                          <a:effectLst/>
                          <a:latin typeface="+mn-lt"/>
                          <a:ea typeface="+mn-ea"/>
                          <a:cs typeface="+mn-cs"/>
                        </a:rPr>
                        <a:t>Återbesöket sker till lämplig yrkeskategori i det interprofessionella teamet. Säkerställ kontinuitet genom fast vårdkontakt.</a:t>
                      </a:r>
                    </a:p>
                    <a:p>
                      <a:r>
                        <a:rPr lang="sv-SE" sz="1000" kern="1200" dirty="0">
                          <a:solidFill>
                            <a:schemeClr val="tx1"/>
                          </a:solidFill>
                          <a:effectLst/>
                          <a:latin typeface="+mn-lt"/>
                          <a:ea typeface="+mn-ea"/>
                          <a:cs typeface="+mn-cs"/>
                        </a:rPr>
                        <a:t> </a:t>
                      </a:r>
                    </a:p>
                    <a:p>
                      <a:r>
                        <a:rPr lang="sv-SE" sz="1000" b="1" kern="1200" dirty="0">
                          <a:solidFill>
                            <a:schemeClr val="tx1"/>
                          </a:solidFill>
                          <a:effectLst/>
                          <a:latin typeface="+mn-lt"/>
                          <a:ea typeface="+mn-ea"/>
                          <a:cs typeface="+mn-cs"/>
                        </a:rPr>
                        <a:t>Egenvård:</a:t>
                      </a:r>
                      <a:endParaRPr lang="sv-SE"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000" kern="1200" dirty="0">
                          <a:solidFill>
                            <a:schemeClr val="tx1"/>
                          </a:solidFill>
                          <a:effectLst/>
                          <a:latin typeface="+mn-lt"/>
                          <a:ea typeface="+mn-ea"/>
                          <a:cs typeface="+mn-cs"/>
                        </a:rPr>
                        <a:t>Hälso- och sjukvården har en viktig uppgift i att informera om och stödja egenvårdsinsatser vid långvarig och kronisk sjukdom.</a:t>
                      </a:r>
                    </a:p>
                    <a:p>
                      <a:pPr marL="171450" lvl="0" indent="-171450">
                        <a:buFont typeface="Arial" panose="020B0604020202020204" pitchFamily="34" charset="0"/>
                        <a:buChar char="•"/>
                      </a:pPr>
                      <a:r>
                        <a:rPr lang="sv-SE" sz="1000" kern="1200" dirty="0">
                          <a:solidFill>
                            <a:schemeClr val="tx1"/>
                          </a:solidFill>
                          <a:effectLst/>
                          <a:latin typeface="+mn-lt"/>
                          <a:ea typeface="+mn-ea"/>
                          <a:cs typeface="+mn-cs"/>
                        </a:rPr>
                        <a:t>Egenvård kan utföras med stöd i enlighet med socialtjänstlagen [12].</a:t>
                      </a:r>
                    </a:p>
                    <a:p>
                      <a:r>
                        <a:rPr lang="sv-SE" sz="1000" kern="1200" dirty="0">
                          <a:solidFill>
                            <a:schemeClr val="tx1"/>
                          </a:solidFill>
                          <a:effectLst/>
                          <a:latin typeface="+mn-lt"/>
                          <a:ea typeface="+mn-ea"/>
                          <a:cs typeface="+mn-cs"/>
                        </a:rPr>
                        <a:t> </a:t>
                      </a:r>
                    </a:p>
                    <a:p>
                      <a:r>
                        <a:rPr lang="sv-SE" sz="1000" b="1" kern="1200" dirty="0">
                          <a:solidFill>
                            <a:schemeClr val="tx1"/>
                          </a:solidFill>
                          <a:effectLst/>
                          <a:latin typeface="+mn-lt"/>
                          <a:ea typeface="+mn-ea"/>
                          <a:cs typeface="+mn-cs"/>
                        </a:rPr>
                        <a:t>Rökvanor:</a:t>
                      </a:r>
                      <a:endParaRPr lang="sv-SE" sz="1000" kern="1200" dirty="0">
                        <a:solidFill>
                          <a:schemeClr val="tx1"/>
                        </a:solidFill>
                        <a:effectLst/>
                        <a:latin typeface="+mn-lt"/>
                        <a:ea typeface="+mn-ea"/>
                        <a:cs typeface="+mn-cs"/>
                      </a:endParaRPr>
                    </a:p>
                    <a:p>
                      <a:pPr lvl="0"/>
                      <a:r>
                        <a:rPr lang="sv-SE" sz="1000" kern="1200" dirty="0">
                          <a:solidFill>
                            <a:schemeClr val="tx1"/>
                          </a:solidFill>
                          <a:effectLst/>
                          <a:latin typeface="+mn-lt"/>
                          <a:ea typeface="+mn-ea"/>
                          <a:cs typeface="+mn-cs"/>
                        </a:rPr>
                        <a:t>Följ upp rökvanor och erbjud vid behov hjälp med rökavvänjning, se (A).</a:t>
                      </a:r>
                    </a:p>
                    <a:p>
                      <a:r>
                        <a:rPr lang="sv-SE" sz="1000" kern="1200" dirty="0">
                          <a:solidFill>
                            <a:schemeClr val="tx1"/>
                          </a:solidFill>
                          <a:effectLst/>
                          <a:latin typeface="+mn-lt"/>
                          <a:ea typeface="+mn-ea"/>
                          <a:cs typeface="+mn-cs"/>
                        </a:rPr>
                        <a:t> </a:t>
                      </a:r>
                    </a:p>
                    <a:p>
                      <a:r>
                        <a:rPr lang="sv-SE" sz="1000" b="1" kern="1200" dirty="0">
                          <a:solidFill>
                            <a:schemeClr val="tx1"/>
                          </a:solidFill>
                          <a:effectLst/>
                          <a:latin typeface="+mn-lt"/>
                          <a:ea typeface="+mn-ea"/>
                          <a:cs typeface="+mn-cs"/>
                        </a:rPr>
                        <a:t>Symtom och </a:t>
                      </a:r>
                      <a:r>
                        <a:rPr lang="sv-SE" sz="1000" b="1" kern="1200" dirty="0" err="1">
                          <a:solidFill>
                            <a:schemeClr val="tx1"/>
                          </a:solidFill>
                          <a:effectLst/>
                          <a:latin typeface="+mn-lt"/>
                          <a:ea typeface="+mn-ea"/>
                          <a:cs typeface="+mn-cs"/>
                        </a:rPr>
                        <a:t>exacerbationsrisk</a:t>
                      </a:r>
                      <a:r>
                        <a:rPr lang="sv-SE" sz="1000" b="1" kern="1200" dirty="0">
                          <a:solidFill>
                            <a:schemeClr val="tx1"/>
                          </a:solidFill>
                          <a:effectLst/>
                          <a:latin typeface="+mn-lt"/>
                          <a:ea typeface="+mn-ea"/>
                          <a:cs typeface="+mn-cs"/>
                        </a:rPr>
                        <a:t>:</a:t>
                      </a:r>
                      <a:endParaRPr lang="sv-SE" sz="10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000" kern="1200" dirty="0">
                          <a:solidFill>
                            <a:schemeClr val="tx1"/>
                          </a:solidFill>
                          <a:effectLst/>
                          <a:latin typeface="+mn-lt"/>
                          <a:ea typeface="+mn-ea"/>
                          <a:cs typeface="+mn-cs"/>
                        </a:rPr>
                        <a:t>Följ upp</a:t>
                      </a:r>
                      <a:r>
                        <a:rPr lang="sv-SE" sz="1000" b="1" kern="1200" dirty="0">
                          <a:solidFill>
                            <a:schemeClr val="tx1"/>
                          </a:solidFill>
                          <a:effectLst/>
                          <a:latin typeface="+mn-lt"/>
                          <a:ea typeface="+mn-ea"/>
                          <a:cs typeface="+mn-cs"/>
                        </a:rPr>
                        <a:t> </a:t>
                      </a:r>
                      <a:r>
                        <a:rPr lang="sv-SE" sz="1000" kern="1200" dirty="0">
                          <a:solidFill>
                            <a:schemeClr val="tx1"/>
                          </a:solidFill>
                          <a:effectLst/>
                          <a:latin typeface="+mn-lt"/>
                          <a:ea typeface="+mn-ea"/>
                          <a:cs typeface="+mn-cs"/>
                        </a:rPr>
                        <a:t>symtom med hjälp av CAT och </a:t>
                      </a:r>
                      <a:r>
                        <a:rPr lang="sv-SE" sz="1000" kern="1200" dirty="0" err="1">
                          <a:solidFill>
                            <a:schemeClr val="tx1"/>
                          </a:solidFill>
                          <a:effectLst/>
                          <a:latin typeface="+mn-lt"/>
                          <a:ea typeface="+mn-ea"/>
                          <a:cs typeface="+mn-cs"/>
                        </a:rPr>
                        <a:t>mMRC</a:t>
                      </a:r>
                      <a:r>
                        <a:rPr lang="sv-SE" sz="1000" kern="1200" dirty="0">
                          <a:solidFill>
                            <a:schemeClr val="tx1"/>
                          </a:solidFill>
                          <a:effectLst/>
                          <a:latin typeface="+mn-lt"/>
                          <a:ea typeface="+mn-ea"/>
                          <a:cs typeface="+mn-cs"/>
                        </a:rPr>
                        <a:t> samt </a:t>
                      </a:r>
                      <a:r>
                        <a:rPr lang="sv-SE" sz="1000" kern="1200" dirty="0" err="1">
                          <a:solidFill>
                            <a:schemeClr val="tx1"/>
                          </a:solidFill>
                          <a:effectLst/>
                          <a:latin typeface="+mn-lt"/>
                          <a:ea typeface="+mn-ea"/>
                          <a:cs typeface="+mn-cs"/>
                        </a:rPr>
                        <a:t>exacerbationshistorik</a:t>
                      </a:r>
                      <a:r>
                        <a:rPr lang="sv-SE" sz="1000" kern="1200" dirty="0">
                          <a:solidFill>
                            <a:schemeClr val="tx1"/>
                          </a:solidFill>
                          <a:effectLst/>
                          <a:latin typeface="+mn-lt"/>
                          <a:ea typeface="+mn-ea"/>
                          <a:cs typeface="+mn-cs"/>
                        </a:rPr>
                        <a:t> (se (K)) och uppdatera stadieindelning enligt</a:t>
                      </a:r>
                      <a:r>
                        <a:rPr lang="sv-SE" sz="1000" b="1" kern="1200" dirty="0">
                          <a:solidFill>
                            <a:schemeClr val="tx1"/>
                          </a:solidFill>
                          <a:effectLst/>
                          <a:latin typeface="+mn-lt"/>
                          <a:ea typeface="+mn-ea"/>
                          <a:cs typeface="+mn-cs"/>
                        </a:rPr>
                        <a:t> </a:t>
                      </a:r>
                      <a:r>
                        <a:rPr lang="sv-SE" sz="1000" kern="1200" dirty="0">
                          <a:solidFill>
                            <a:schemeClr val="tx1"/>
                          </a:solidFill>
                          <a:effectLst/>
                          <a:latin typeface="+mn-lt"/>
                          <a:ea typeface="+mn-ea"/>
                          <a:cs typeface="+mn-cs"/>
                        </a:rPr>
                        <a:t>GOLD A, B och 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lvl="0" indent="-171450">
                        <a:buFont typeface="Arial" panose="020B0604020202020204" pitchFamily="34" charset="0"/>
                        <a:buChar char="•"/>
                      </a:pPr>
                      <a:r>
                        <a:rPr lang="sv-SE" sz="1000" kern="1200" dirty="0">
                          <a:solidFill>
                            <a:schemeClr val="tx1"/>
                          </a:solidFill>
                          <a:effectLst/>
                          <a:latin typeface="+mn-lt"/>
                          <a:ea typeface="+mn-ea"/>
                          <a:cs typeface="+mn-cs"/>
                        </a:rPr>
                        <a:t>Ta ansvar för rökstopp, ökad fysisk aktivitet och andra andningsbefrämjande åtgärder.</a:t>
                      </a:r>
                    </a:p>
                    <a:p>
                      <a:pPr marL="171450" lvl="0" indent="-171450">
                        <a:buFont typeface="Arial" panose="020B0604020202020204" pitchFamily="34" charset="0"/>
                        <a:buChar char="•"/>
                      </a:pPr>
                      <a:r>
                        <a:rPr lang="sv-SE" sz="1000" kern="1200" dirty="0">
                          <a:solidFill>
                            <a:schemeClr val="tx1"/>
                          </a:solidFill>
                          <a:effectLst/>
                          <a:latin typeface="+mn-lt"/>
                          <a:ea typeface="+mn-ea"/>
                          <a:cs typeface="+mn-cs"/>
                        </a:rPr>
                        <a:t>Ta kontakt med tobaksavvänjare vid behov</a:t>
                      </a:r>
                    </a:p>
                    <a:p>
                      <a:pPr marL="171450" lvl="0" indent="-171450">
                        <a:buFont typeface="Arial" panose="020B0604020202020204" pitchFamily="34" charset="0"/>
                        <a:buChar char="•"/>
                      </a:pPr>
                      <a:r>
                        <a:rPr lang="sv-SE" sz="1000" kern="1200" dirty="0">
                          <a:solidFill>
                            <a:schemeClr val="tx1"/>
                          </a:solidFill>
                          <a:effectLst/>
                          <a:latin typeface="+mn-lt"/>
                          <a:ea typeface="+mn-ea"/>
                          <a:cs typeface="+mn-cs"/>
                        </a:rPr>
                        <a:t>Rapportera ökade symtom eller akuta försämringsepisoder av KOL till vårdgivaren</a:t>
                      </a:r>
                    </a:p>
                    <a:p>
                      <a:pPr marL="171450" lvl="0" indent="-171450">
                        <a:buFont typeface="Arial" panose="020B0604020202020204" pitchFamily="34" charset="0"/>
                        <a:buChar char="•"/>
                      </a:pPr>
                      <a:r>
                        <a:rPr lang="sv-SE" sz="1000" kern="1200" dirty="0">
                          <a:solidFill>
                            <a:schemeClr val="tx1"/>
                          </a:solidFill>
                          <a:effectLst/>
                          <a:latin typeface="+mn-lt"/>
                          <a:ea typeface="+mn-ea"/>
                          <a:cs typeface="+mn-cs"/>
                        </a:rPr>
                        <a:t>Medverka i uppföljningsbesök</a:t>
                      </a:r>
                    </a:p>
                    <a:p>
                      <a:pPr marL="171450" lvl="0" indent="-171450">
                        <a:buFont typeface="Arial" panose="020B0604020202020204" pitchFamily="34" charset="0"/>
                        <a:buChar char="•"/>
                      </a:pPr>
                      <a:r>
                        <a:rPr lang="sv-SE" sz="1000" kern="1200" dirty="0">
                          <a:solidFill>
                            <a:schemeClr val="tx1"/>
                          </a:solidFill>
                          <a:effectLst/>
                          <a:latin typeface="+mn-lt"/>
                          <a:ea typeface="+mn-ea"/>
                          <a:cs typeface="+mn-cs"/>
                        </a:rPr>
                        <a:t>Medverka i symtombedömning med CAT och </a:t>
                      </a:r>
                      <a:r>
                        <a:rPr lang="sv-SE" sz="1000" kern="1200" dirty="0" err="1">
                          <a:solidFill>
                            <a:schemeClr val="tx1"/>
                          </a:solidFill>
                          <a:effectLst/>
                          <a:latin typeface="+mn-lt"/>
                          <a:ea typeface="+mn-ea"/>
                          <a:cs typeface="+mn-cs"/>
                        </a:rPr>
                        <a:t>mMRC</a:t>
                      </a:r>
                      <a:r>
                        <a:rPr lang="sv-SE" sz="10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sv-SE" sz="1000" kern="1200" dirty="0">
                          <a:solidFill>
                            <a:schemeClr val="tx1"/>
                          </a:solidFill>
                          <a:effectLst/>
                          <a:latin typeface="+mn-lt"/>
                          <a:ea typeface="+mn-ea"/>
                          <a:cs typeface="+mn-cs"/>
                        </a:rPr>
                        <a:t>Delta i alla beslut om behandling</a:t>
                      </a:r>
                    </a:p>
                    <a:p>
                      <a:pPr marL="171450" lvl="0" indent="-171450">
                        <a:buFont typeface="Arial" panose="020B0604020202020204" pitchFamily="34" charset="0"/>
                        <a:buChar char="•"/>
                      </a:pPr>
                      <a:r>
                        <a:rPr lang="sv-SE" sz="1000" kern="1200" dirty="0">
                          <a:solidFill>
                            <a:schemeClr val="tx1"/>
                          </a:solidFill>
                          <a:effectLst/>
                          <a:latin typeface="+mn-lt"/>
                          <a:ea typeface="+mn-ea"/>
                          <a:cs typeface="+mn-cs"/>
                        </a:rPr>
                        <a:t>Delta aktivt i uppföljning och eventuell uppdatering av den skriftliga behandlingsplanen</a:t>
                      </a:r>
                    </a:p>
                    <a:p>
                      <a:pPr marL="171450" lvl="0" indent="-171450">
                        <a:buFont typeface="Arial" panose="020B0604020202020204" pitchFamily="34" charset="0"/>
                        <a:buChar char="•"/>
                      </a:pPr>
                      <a:r>
                        <a:rPr lang="sv-SE" sz="1000" kern="1200" dirty="0">
                          <a:solidFill>
                            <a:schemeClr val="tx1"/>
                          </a:solidFill>
                          <a:effectLst/>
                          <a:latin typeface="+mn-lt"/>
                          <a:ea typeface="+mn-ea"/>
                          <a:cs typeface="+mn-cs"/>
                        </a:rPr>
                        <a:t>Ta med inhalationsläkemedel till uppföljningsbesök</a:t>
                      </a:r>
                    </a:p>
                    <a:p>
                      <a:pPr marL="171450" lvl="0" indent="-171450">
                        <a:buFont typeface="Arial" panose="020B0604020202020204" pitchFamily="34" charset="0"/>
                        <a:buChar char="•"/>
                      </a:pPr>
                      <a:endParaRPr lang="sv-SE" sz="1000" kern="1200" dirty="0">
                        <a:solidFill>
                          <a:schemeClr val="tx1"/>
                        </a:solidFill>
                        <a:effectLst/>
                        <a:latin typeface="+mn-lt"/>
                        <a:ea typeface="+mn-ea"/>
                        <a:cs typeface="+mn-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799594"/>
                  </a:ext>
                </a:extLst>
              </a:tr>
            </a:tbl>
          </a:graphicData>
        </a:graphic>
      </p:graphicFrame>
      <p:sp>
        <p:nvSpPr>
          <p:cNvPr id="3" name="textruta 2">
            <a:extLst>
              <a:ext uri="{FF2B5EF4-FFF2-40B4-BE49-F238E27FC236}">
                <a16:creationId xmlns:a16="http://schemas.microsoft.com/office/drawing/2014/main" id="{61A139CF-8544-F8C9-0EA9-CD30CB1337C8}"/>
              </a:ext>
            </a:extLst>
          </p:cNvPr>
          <p:cNvSpPr txBox="1"/>
          <p:nvPr/>
        </p:nvSpPr>
        <p:spPr>
          <a:xfrm rot="19199136">
            <a:off x="5957157" y="1472300"/>
            <a:ext cx="673582" cy="261610"/>
          </a:xfrm>
          <a:prstGeom prst="rect">
            <a:avLst/>
          </a:prstGeom>
          <a:noFill/>
        </p:spPr>
        <p:txBody>
          <a:bodyPr wrap="none" rtlCol="0">
            <a:spAutoFit/>
          </a:bodyPr>
          <a:lstStyle/>
          <a:p>
            <a:r>
              <a:rPr lang="sv-SE" sz="1100" dirty="0">
                <a:solidFill>
                  <a:srgbClr val="FF0000"/>
                </a:solidFill>
              </a:rPr>
              <a:t>Exempel</a:t>
            </a:r>
            <a:endParaRPr lang="sv-SE" dirty="0">
              <a:solidFill>
                <a:srgbClr val="FF0000"/>
              </a:solidFill>
            </a:endParaRPr>
          </a:p>
        </p:txBody>
      </p:sp>
      <p:sp>
        <p:nvSpPr>
          <p:cNvPr id="10" name="textruta 9">
            <a:extLst>
              <a:ext uri="{FF2B5EF4-FFF2-40B4-BE49-F238E27FC236}">
                <a16:creationId xmlns:a16="http://schemas.microsoft.com/office/drawing/2014/main" id="{AF6AE30F-005A-BC8B-C596-5B7C7FB837FE}"/>
              </a:ext>
            </a:extLst>
          </p:cNvPr>
          <p:cNvSpPr txBox="1"/>
          <p:nvPr/>
        </p:nvSpPr>
        <p:spPr>
          <a:xfrm>
            <a:off x="9301018" y="136244"/>
            <a:ext cx="2552625" cy="276999"/>
          </a:xfrm>
          <a:prstGeom prst="rect">
            <a:avLst/>
          </a:prstGeom>
          <a:noFill/>
        </p:spPr>
        <p:txBody>
          <a:bodyPr wrap="square" rtlCol="0">
            <a:spAutoFit/>
          </a:bodyPr>
          <a:lstStyle/>
          <a:p>
            <a:r>
              <a:rPr lang="sv-SE" sz="1200" dirty="0">
                <a:solidFill>
                  <a:schemeClr val="bg1">
                    <a:lumMod val="65000"/>
                  </a:schemeClr>
                </a:solidFill>
              </a:rPr>
              <a:t>Kroniskt obstruktiv lungsjukdom (KOL)</a:t>
            </a:r>
          </a:p>
        </p:txBody>
      </p:sp>
      <p:grpSp>
        <p:nvGrpSpPr>
          <p:cNvPr id="77" name="Grupp 76">
            <a:extLst>
              <a:ext uri="{FF2B5EF4-FFF2-40B4-BE49-F238E27FC236}">
                <a16:creationId xmlns:a16="http://schemas.microsoft.com/office/drawing/2014/main" id="{B2E2704F-EE6D-661A-4C21-0B2BFC6C3F31}"/>
              </a:ext>
            </a:extLst>
          </p:cNvPr>
          <p:cNvGrpSpPr>
            <a:grpSpLocks noChangeAspect="1"/>
          </p:cNvGrpSpPr>
          <p:nvPr/>
        </p:nvGrpSpPr>
        <p:grpSpPr>
          <a:xfrm>
            <a:off x="136728" y="1652012"/>
            <a:ext cx="6314942" cy="3346662"/>
            <a:chOff x="723775" y="594109"/>
            <a:chExt cx="10808225" cy="5727916"/>
          </a:xfrm>
        </p:grpSpPr>
        <p:grpSp>
          <p:nvGrpSpPr>
            <p:cNvPr id="2" name="Grupp 1">
              <a:extLst>
                <a:ext uri="{FF2B5EF4-FFF2-40B4-BE49-F238E27FC236}">
                  <a16:creationId xmlns:a16="http://schemas.microsoft.com/office/drawing/2014/main" id="{E5D70495-22E8-4053-32E4-CC0DD372EE35}"/>
                </a:ext>
              </a:extLst>
            </p:cNvPr>
            <p:cNvGrpSpPr/>
            <p:nvPr/>
          </p:nvGrpSpPr>
          <p:grpSpPr>
            <a:xfrm>
              <a:off x="723775" y="1851047"/>
              <a:ext cx="10808225" cy="4470978"/>
              <a:chOff x="723775" y="1851047"/>
              <a:chExt cx="10808225" cy="4470978"/>
            </a:xfrm>
          </p:grpSpPr>
          <p:sp>
            <p:nvSpPr>
              <p:cNvPr id="8" name="Rektangel 7">
                <a:extLst>
                  <a:ext uri="{FF2B5EF4-FFF2-40B4-BE49-F238E27FC236}">
                    <a16:creationId xmlns:a16="http://schemas.microsoft.com/office/drawing/2014/main" id="{F79AC8F6-17C7-7FBF-54D5-3CD30C8C6ABB}"/>
                  </a:ext>
                </a:extLst>
              </p:cNvPr>
              <p:cNvSpPr/>
              <p:nvPr/>
            </p:nvSpPr>
            <p:spPr>
              <a:xfrm>
                <a:off x="723775" y="1851047"/>
                <a:ext cx="10808225" cy="4470978"/>
              </a:xfrm>
              <a:prstGeom prst="rect">
                <a:avLst/>
              </a:prstGeom>
              <a:noFill/>
              <a:ln w="19050">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TextBox 3">
                <a:extLst>
                  <a:ext uri="{FF2B5EF4-FFF2-40B4-BE49-F238E27FC236}">
                    <a16:creationId xmlns:a16="http://schemas.microsoft.com/office/drawing/2014/main" id="{1D82E0DE-773E-770E-6BE8-3943A145287F}"/>
                  </a:ext>
                </a:extLst>
              </p:cNvPr>
              <p:cNvSpPr txBox="1"/>
              <p:nvPr/>
            </p:nvSpPr>
            <p:spPr>
              <a:xfrm>
                <a:off x="723775" y="1871187"/>
                <a:ext cx="3510333" cy="395076"/>
              </a:xfrm>
              <a:prstGeom prst="rect">
                <a:avLst/>
              </a:prstGeom>
              <a:noFill/>
            </p:spPr>
            <p:txBody>
              <a:bodyPr wrap="square" rtlCol="0">
                <a:spAutoFit/>
              </a:bodyPr>
              <a:lstStyle/>
              <a:p>
                <a:r>
                  <a:rPr lang="sv-SE" sz="900" b="1" dirty="0"/>
                  <a:t>(P) Regelbunden uppföljning</a:t>
                </a:r>
                <a:endParaRPr lang="aa-ET" sz="900" b="1" dirty="0"/>
              </a:p>
            </p:txBody>
          </p:sp>
        </p:grpSp>
        <p:grpSp>
          <p:nvGrpSpPr>
            <p:cNvPr id="14" name="Grupp 13">
              <a:extLst>
                <a:ext uri="{FF2B5EF4-FFF2-40B4-BE49-F238E27FC236}">
                  <a16:creationId xmlns:a16="http://schemas.microsoft.com/office/drawing/2014/main" id="{3C56E518-9D06-79F2-F7AF-70611E4C45E1}"/>
                </a:ext>
              </a:extLst>
            </p:cNvPr>
            <p:cNvGrpSpPr/>
            <p:nvPr/>
          </p:nvGrpSpPr>
          <p:grpSpPr>
            <a:xfrm flipH="1">
              <a:off x="3160561" y="2240412"/>
              <a:ext cx="5934657" cy="3692249"/>
              <a:chOff x="1837746" y="802800"/>
              <a:chExt cx="3182509" cy="1980000"/>
            </a:xfrm>
          </p:grpSpPr>
          <p:cxnSp>
            <p:nvCxnSpPr>
              <p:cNvPr id="15" name="Rak pilkoppling 14">
                <a:extLst>
                  <a:ext uri="{FF2B5EF4-FFF2-40B4-BE49-F238E27FC236}">
                    <a16:creationId xmlns:a16="http://schemas.microsoft.com/office/drawing/2014/main" id="{99751C7F-36DC-D691-02F3-396AAA0C272C}"/>
                  </a:ext>
                </a:extLst>
              </p:cNvPr>
              <p:cNvCxnSpPr>
                <a:cxnSpLocks/>
              </p:cNvCxnSpPr>
              <p:nvPr/>
            </p:nvCxnSpPr>
            <p:spPr>
              <a:xfrm rot="5160000">
                <a:off x="3288719" y="753308"/>
                <a:ext cx="0" cy="10800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ak pilkoppling 15">
                <a:extLst>
                  <a:ext uri="{FF2B5EF4-FFF2-40B4-BE49-F238E27FC236}">
                    <a16:creationId xmlns:a16="http://schemas.microsoft.com/office/drawing/2014/main" id="{9408C637-4C70-9BE1-E24F-90DBE595B345}"/>
                  </a:ext>
                </a:extLst>
              </p:cNvPr>
              <p:cNvCxnSpPr>
                <a:cxnSpLocks/>
              </p:cNvCxnSpPr>
              <p:nvPr/>
            </p:nvCxnSpPr>
            <p:spPr>
              <a:xfrm rot="3540000">
                <a:off x="2276767" y="1057024"/>
                <a:ext cx="0" cy="10800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ak pilkoppling 16">
                <a:extLst>
                  <a:ext uri="{FF2B5EF4-FFF2-40B4-BE49-F238E27FC236}">
                    <a16:creationId xmlns:a16="http://schemas.microsoft.com/office/drawing/2014/main" id="{4EF28FCA-56EF-9F46-076A-4D308EB04310}"/>
                  </a:ext>
                </a:extLst>
              </p:cNvPr>
              <p:cNvCxnSpPr>
                <a:cxnSpLocks/>
              </p:cNvCxnSpPr>
              <p:nvPr/>
            </p:nvCxnSpPr>
            <p:spPr>
              <a:xfrm rot="14220000">
                <a:off x="4577606" y="2425653"/>
                <a:ext cx="0" cy="10800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ak pilkoppling 17">
                <a:extLst>
                  <a:ext uri="{FF2B5EF4-FFF2-40B4-BE49-F238E27FC236}">
                    <a16:creationId xmlns:a16="http://schemas.microsoft.com/office/drawing/2014/main" id="{E9086BDB-CCF3-0410-A6EA-5EA867D773CC}"/>
                  </a:ext>
                </a:extLst>
              </p:cNvPr>
              <p:cNvCxnSpPr>
                <a:cxnSpLocks/>
              </p:cNvCxnSpPr>
              <p:nvPr/>
            </p:nvCxnSpPr>
            <p:spPr>
              <a:xfrm rot="12000000">
                <a:off x="4983016" y="1970929"/>
                <a:ext cx="0" cy="7200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9" name="Rak pilkoppling 18">
                <a:extLst>
                  <a:ext uri="{FF2B5EF4-FFF2-40B4-BE49-F238E27FC236}">
                    <a16:creationId xmlns:a16="http://schemas.microsoft.com/office/drawing/2014/main" id="{C49567C8-AAAA-7722-4E2E-B7B732E61017}"/>
                  </a:ext>
                </a:extLst>
              </p:cNvPr>
              <p:cNvCxnSpPr>
                <a:cxnSpLocks/>
              </p:cNvCxnSpPr>
              <p:nvPr/>
            </p:nvCxnSpPr>
            <p:spPr>
              <a:xfrm rot="7140000">
                <a:off x="4496147" y="1007675"/>
                <a:ext cx="0" cy="10800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upp 20">
                <a:extLst>
                  <a:ext uri="{FF2B5EF4-FFF2-40B4-BE49-F238E27FC236}">
                    <a16:creationId xmlns:a16="http://schemas.microsoft.com/office/drawing/2014/main" id="{8A1878F1-9970-BB4B-3814-917A1FA0A907}"/>
                  </a:ext>
                </a:extLst>
              </p:cNvPr>
              <p:cNvGrpSpPr/>
              <p:nvPr/>
            </p:nvGrpSpPr>
            <p:grpSpPr>
              <a:xfrm>
                <a:off x="1837746" y="802800"/>
                <a:ext cx="3182509" cy="1980000"/>
                <a:chOff x="1837746" y="802800"/>
                <a:chExt cx="3182509" cy="1980000"/>
              </a:xfrm>
            </p:grpSpPr>
            <p:sp>
              <p:nvSpPr>
                <p:cNvPr id="27" name="Ellips 26">
                  <a:extLst>
                    <a:ext uri="{FF2B5EF4-FFF2-40B4-BE49-F238E27FC236}">
                      <a16:creationId xmlns:a16="http://schemas.microsoft.com/office/drawing/2014/main" id="{0BF252C6-E9C4-6F27-55D6-4AE25A57A70A}"/>
                    </a:ext>
                  </a:extLst>
                </p:cNvPr>
                <p:cNvSpPr>
                  <a:spLocks/>
                </p:cNvSpPr>
                <p:nvPr/>
              </p:nvSpPr>
              <p:spPr>
                <a:xfrm>
                  <a:off x="1837746" y="802800"/>
                  <a:ext cx="3182509" cy="1980000"/>
                </a:xfrm>
                <a:prstGeom prst="ellipse">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A6A6A6"/>
                    </a:solidFill>
                  </a:endParaRPr>
                </a:p>
              </p:txBody>
            </p:sp>
            <p:sp>
              <p:nvSpPr>
                <p:cNvPr id="29" name="Ellips 28">
                  <a:extLst>
                    <a:ext uri="{FF2B5EF4-FFF2-40B4-BE49-F238E27FC236}">
                      <a16:creationId xmlns:a16="http://schemas.microsoft.com/office/drawing/2014/main" id="{A78EDF6E-5635-FF17-97C1-AF636DCC1B6B}"/>
                    </a:ext>
                  </a:extLst>
                </p:cNvPr>
                <p:cNvSpPr>
                  <a:spLocks/>
                </p:cNvSpPr>
                <p:nvPr/>
              </p:nvSpPr>
              <p:spPr>
                <a:xfrm>
                  <a:off x="2093041" y="961632"/>
                  <a:ext cx="2671919" cy="1662336"/>
                </a:xfrm>
                <a:prstGeom prst="ellipse">
                  <a:avLst/>
                </a:prstGeom>
                <a:solidFill>
                  <a:srgbClr val="FFFFFF"/>
                </a:solid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a:solidFill>
                        <a:schemeClr val="bg2">
                          <a:lumMod val="10000"/>
                        </a:schemeClr>
                      </a:solidFill>
                    </a:rPr>
                    <a:t>Egenvård</a:t>
                  </a:r>
                </a:p>
              </p:txBody>
            </p:sp>
          </p:grpSp>
          <p:cxnSp>
            <p:nvCxnSpPr>
              <p:cNvPr id="22" name="Straight Arrow Connector 124">
                <a:extLst>
                  <a:ext uri="{FF2B5EF4-FFF2-40B4-BE49-F238E27FC236}">
                    <a16:creationId xmlns:a16="http://schemas.microsoft.com/office/drawing/2014/main" id="{2BA9CBD3-F031-8826-4388-7D9ACBCE0B48}"/>
                  </a:ext>
                </a:extLst>
              </p:cNvPr>
              <p:cNvCxnSpPr>
                <a:cxnSpLocks/>
              </p:cNvCxnSpPr>
              <p:nvPr/>
            </p:nvCxnSpPr>
            <p:spPr>
              <a:xfrm rot="20160000" flipH="1" flipV="1">
                <a:off x="4960285" y="1498248"/>
                <a:ext cx="0" cy="72000"/>
              </a:xfrm>
              <a:prstGeom prst="straightConnector1">
                <a:avLst/>
              </a:prstGeom>
              <a:ln w="3175">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ak pilkoppling 22">
                <a:extLst>
                  <a:ext uri="{FF2B5EF4-FFF2-40B4-BE49-F238E27FC236}">
                    <a16:creationId xmlns:a16="http://schemas.microsoft.com/office/drawing/2014/main" id="{5E6F1CF7-B43E-0CD9-26C6-AF6CCB327872}"/>
                  </a:ext>
                </a:extLst>
              </p:cNvPr>
              <p:cNvCxnSpPr>
                <a:cxnSpLocks/>
              </p:cNvCxnSpPr>
              <p:nvPr/>
            </p:nvCxnSpPr>
            <p:spPr>
              <a:xfrm rot="20280000">
                <a:off x="1890859" y="1984378"/>
                <a:ext cx="0" cy="10800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4" name="Rak pilkoppling 23">
                <a:extLst>
                  <a:ext uri="{FF2B5EF4-FFF2-40B4-BE49-F238E27FC236}">
                    <a16:creationId xmlns:a16="http://schemas.microsoft.com/office/drawing/2014/main" id="{B67D8B11-96D5-D7AC-A0EB-453AEFD1994B}"/>
                  </a:ext>
                </a:extLst>
              </p:cNvPr>
              <p:cNvCxnSpPr>
                <a:cxnSpLocks/>
              </p:cNvCxnSpPr>
              <p:nvPr/>
            </p:nvCxnSpPr>
            <p:spPr>
              <a:xfrm rot="5340000" flipH="1" flipV="1">
                <a:off x="3571701" y="2726674"/>
                <a:ext cx="0" cy="10800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Rak pilkoppling 24">
                <a:extLst>
                  <a:ext uri="{FF2B5EF4-FFF2-40B4-BE49-F238E27FC236}">
                    <a16:creationId xmlns:a16="http://schemas.microsoft.com/office/drawing/2014/main" id="{4FEB58FF-5546-99EC-2C07-5D0456D28DBB}"/>
                  </a:ext>
                </a:extLst>
              </p:cNvPr>
              <p:cNvCxnSpPr>
                <a:cxnSpLocks/>
              </p:cNvCxnSpPr>
              <p:nvPr/>
            </p:nvCxnSpPr>
            <p:spPr>
              <a:xfrm rot="1260000">
                <a:off x="1880872" y="1511353"/>
                <a:ext cx="0" cy="10800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Rak pilkoppling 25">
                <a:extLst>
                  <a:ext uri="{FF2B5EF4-FFF2-40B4-BE49-F238E27FC236}">
                    <a16:creationId xmlns:a16="http://schemas.microsoft.com/office/drawing/2014/main" id="{3B1DC0FB-FC7F-6084-340F-04C4603A077F}"/>
                  </a:ext>
                </a:extLst>
              </p:cNvPr>
              <p:cNvCxnSpPr>
                <a:cxnSpLocks/>
              </p:cNvCxnSpPr>
              <p:nvPr/>
            </p:nvCxnSpPr>
            <p:spPr>
              <a:xfrm rot="18060000">
                <a:off x="2361119" y="2471759"/>
                <a:ext cx="0" cy="10800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Grupp 31">
              <a:extLst>
                <a:ext uri="{FF2B5EF4-FFF2-40B4-BE49-F238E27FC236}">
                  <a16:creationId xmlns:a16="http://schemas.microsoft.com/office/drawing/2014/main" id="{E3F8C1DF-3D1D-C266-D966-D4A70D99ED72}"/>
                </a:ext>
              </a:extLst>
            </p:cNvPr>
            <p:cNvGrpSpPr/>
            <p:nvPr/>
          </p:nvGrpSpPr>
          <p:grpSpPr>
            <a:xfrm>
              <a:off x="2110048" y="1992024"/>
              <a:ext cx="8028966" cy="4189025"/>
              <a:chOff x="2110048" y="1992024"/>
              <a:chExt cx="8028966" cy="4189025"/>
            </a:xfrm>
          </p:grpSpPr>
          <p:sp>
            <p:nvSpPr>
              <p:cNvPr id="33" name="Rectangle 51">
                <a:extLst>
                  <a:ext uri="{FF2B5EF4-FFF2-40B4-BE49-F238E27FC236}">
                    <a16:creationId xmlns:a16="http://schemas.microsoft.com/office/drawing/2014/main" id="{5C8AD9A2-F7F8-A5D9-6A22-F65350563A45}"/>
                  </a:ext>
                </a:extLst>
              </p:cNvPr>
              <p:cNvSpPr/>
              <p:nvPr/>
            </p:nvSpPr>
            <p:spPr>
              <a:xfrm>
                <a:off x="3486912" y="1992024"/>
                <a:ext cx="2282482" cy="671318"/>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algn="ctr"/>
                <a:r>
                  <a:rPr lang="sv-SE" sz="800" b="1" dirty="0">
                    <a:solidFill>
                      <a:schemeClr val="tx1"/>
                    </a:solidFill>
                  </a:rPr>
                  <a:t>Rapportering av data </a:t>
                </a:r>
              </a:p>
              <a:p>
                <a:pPr algn="ctr"/>
                <a:r>
                  <a:rPr lang="sv-SE" sz="800" b="1" dirty="0">
                    <a:solidFill>
                      <a:schemeClr val="tx1"/>
                    </a:solidFill>
                  </a:rPr>
                  <a:t>i uppföljningssyfte</a:t>
                </a:r>
                <a:endParaRPr lang="sv-SE" sz="800" dirty="0">
                  <a:solidFill>
                    <a:schemeClr val="tx1"/>
                  </a:solidFill>
                </a:endParaRPr>
              </a:p>
            </p:txBody>
          </p:sp>
          <p:sp>
            <p:nvSpPr>
              <p:cNvPr id="48" name="Rectangle 51">
                <a:extLst>
                  <a:ext uri="{FF2B5EF4-FFF2-40B4-BE49-F238E27FC236}">
                    <a16:creationId xmlns:a16="http://schemas.microsoft.com/office/drawing/2014/main" id="{05248FC4-C5D7-9B0F-19F4-FB572136574E}"/>
                  </a:ext>
                </a:extLst>
              </p:cNvPr>
              <p:cNvSpPr/>
              <p:nvPr/>
            </p:nvSpPr>
            <p:spPr>
              <a:xfrm>
                <a:off x="6479668" y="1992024"/>
                <a:ext cx="2282482" cy="671318"/>
              </a:xfrm>
              <a:prstGeom prst="rect">
                <a:avLst/>
              </a:prstGeom>
              <a:solidFill>
                <a:schemeClr val="bg1"/>
              </a:solidFill>
              <a:ln w="127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algn="ctr"/>
                <a:r>
                  <a:rPr lang="sv-SE" sz="800" b="1" dirty="0">
                    <a:solidFill>
                      <a:schemeClr val="bg2">
                        <a:lumMod val="10000"/>
                      </a:schemeClr>
                    </a:solidFill>
                  </a:rPr>
                  <a:t>Rökvanor</a:t>
                </a:r>
              </a:p>
            </p:txBody>
          </p:sp>
          <p:sp>
            <p:nvSpPr>
              <p:cNvPr id="52" name="Rectangle 51">
                <a:extLst>
                  <a:ext uri="{FF2B5EF4-FFF2-40B4-BE49-F238E27FC236}">
                    <a16:creationId xmlns:a16="http://schemas.microsoft.com/office/drawing/2014/main" id="{5ABF6C42-A287-4928-EF53-2F555C221697}"/>
                  </a:ext>
                </a:extLst>
              </p:cNvPr>
              <p:cNvSpPr/>
              <p:nvPr/>
            </p:nvSpPr>
            <p:spPr>
              <a:xfrm>
                <a:off x="6481678" y="5509731"/>
                <a:ext cx="2282482" cy="671318"/>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algn="ctr"/>
                <a:r>
                  <a:rPr lang="sv-SE" sz="800" b="1" dirty="0">
                    <a:solidFill>
                      <a:schemeClr val="bg2">
                        <a:lumMod val="10000"/>
                      </a:schemeClr>
                    </a:solidFill>
                  </a:rPr>
                  <a:t>Farmakologisk behandling </a:t>
                </a:r>
              </a:p>
              <a:p>
                <a:pPr algn="ctr"/>
                <a:r>
                  <a:rPr lang="sv-SE" sz="800" b="1" dirty="0">
                    <a:solidFill>
                      <a:schemeClr val="bg2">
                        <a:lumMod val="10000"/>
                      </a:schemeClr>
                    </a:solidFill>
                  </a:rPr>
                  <a:t>och vaccination</a:t>
                </a:r>
              </a:p>
            </p:txBody>
          </p:sp>
          <p:sp>
            <p:nvSpPr>
              <p:cNvPr id="58" name="Rectangle 51">
                <a:extLst>
                  <a:ext uri="{FF2B5EF4-FFF2-40B4-BE49-F238E27FC236}">
                    <a16:creationId xmlns:a16="http://schemas.microsoft.com/office/drawing/2014/main" id="{AA994914-B949-CF77-8DC3-F41D9D9BB19D}"/>
                  </a:ext>
                </a:extLst>
              </p:cNvPr>
              <p:cNvSpPr/>
              <p:nvPr/>
            </p:nvSpPr>
            <p:spPr>
              <a:xfrm>
                <a:off x="3484903" y="5509731"/>
                <a:ext cx="2282482" cy="671318"/>
              </a:xfrm>
              <a:prstGeom prst="rect">
                <a:avLst/>
              </a:prstGeom>
              <a:solidFill>
                <a:schemeClr val="bg1"/>
              </a:solidFill>
              <a:ln w="1270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lvl="0" algn="ctr"/>
                <a:r>
                  <a:rPr lang="sv-SE" sz="800" b="1" dirty="0">
                    <a:solidFill>
                      <a:schemeClr val="bg2">
                        <a:lumMod val="10000"/>
                      </a:schemeClr>
                    </a:solidFill>
                  </a:rPr>
                  <a:t>Icke-farmakologisk behandling</a:t>
                </a:r>
              </a:p>
              <a:p>
                <a:pPr lvl="0" algn="ctr"/>
                <a:r>
                  <a:rPr lang="sv-SE" sz="800" dirty="0">
                    <a:solidFill>
                      <a:schemeClr val="bg2">
                        <a:lumMod val="10000"/>
                      </a:schemeClr>
                    </a:solidFill>
                  </a:rPr>
                  <a:t>(rehabilitering, nutrition mm)</a:t>
                </a:r>
              </a:p>
            </p:txBody>
          </p:sp>
          <p:sp>
            <p:nvSpPr>
              <p:cNvPr id="64" name="Rectangle 51">
                <a:extLst>
                  <a:ext uri="{FF2B5EF4-FFF2-40B4-BE49-F238E27FC236}">
                    <a16:creationId xmlns:a16="http://schemas.microsoft.com/office/drawing/2014/main" id="{51BD55E6-BD46-A129-7FEC-D4CCE1655448}"/>
                  </a:ext>
                </a:extLst>
              </p:cNvPr>
              <p:cNvSpPr/>
              <p:nvPr/>
            </p:nvSpPr>
            <p:spPr>
              <a:xfrm>
                <a:off x="2781366" y="2871450"/>
                <a:ext cx="2282482" cy="671318"/>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lvl="0" algn="ctr"/>
                <a:r>
                  <a:rPr lang="sv-SE" sz="800" b="1" dirty="0">
                    <a:solidFill>
                      <a:schemeClr val="tx1"/>
                    </a:solidFill>
                  </a:rPr>
                  <a:t>Samordning mellan </a:t>
                </a:r>
              </a:p>
              <a:p>
                <a:pPr lvl="0" algn="ctr"/>
                <a:r>
                  <a:rPr lang="sv-SE" sz="800" b="1" dirty="0">
                    <a:solidFill>
                      <a:schemeClr val="tx1"/>
                    </a:solidFill>
                  </a:rPr>
                  <a:t>berörda aktörer</a:t>
                </a:r>
                <a:endParaRPr lang="sv-SE" sz="800" b="1" dirty="0">
                  <a:solidFill>
                    <a:schemeClr val="bg2">
                      <a:lumMod val="10000"/>
                    </a:schemeClr>
                  </a:solidFill>
                </a:endParaRPr>
              </a:p>
            </p:txBody>
          </p:sp>
          <p:sp>
            <p:nvSpPr>
              <p:cNvPr id="66" name="Rectangle 51">
                <a:extLst>
                  <a:ext uri="{FF2B5EF4-FFF2-40B4-BE49-F238E27FC236}">
                    <a16:creationId xmlns:a16="http://schemas.microsoft.com/office/drawing/2014/main" id="{2C64EEED-7D85-6E4F-416E-C5407DF0C630}"/>
                  </a:ext>
                </a:extLst>
              </p:cNvPr>
              <p:cNvSpPr/>
              <p:nvPr/>
            </p:nvSpPr>
            <p:spPr>
              <a:xfrm>
                <a:off x="7185214" y="2871450"/>
                <a:ext cx="2282484" cy="671318"/>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algn="ctr"/>
                <a:r>
                  <a:rPr lang="sv-SE" sz="800" b="1" dirty="0">
                    <a:solidFill>
                      <a:schemeClr val="bg2">
                        <a:lumMod val="10000"/>
                      </a:schemeClr>
                    </a:solidFill>
                  </a:rPr>
                  <a:t>Symtom och </a:t>
                </a:r>
                <a:r>
                  <a:rPr lang="sv-SE" sz="800" b="1" dirty="0" err="1">
                    <a:solidFill>
                      <a:schemeClr val="bg2">
                        <a:lumMod val="10000"/>
                      </a:schemeClr>
                    </a:solidFill>
                  </a:rPr>
                  <a:t>exacerbationsrisk</a:t>
                </a:r>
                <a:endParaRPr lang="sv-SE" sz="800" b="1" dirty="0">
                  <a:solidFill>
                    <a:schemeClr val="bg2">
                      <a:lumMod val="10000"/>
                    </a:schemeClr>
                  </a:solidFill>
                </a:endParaRPr>
              </a:p>
            </p:txBody>
          </p:sp>
          <p:sp>
            <p:nvSpPr>
              <p:cNvPr id="67" name="Rectangle 51">
                <a:extLst>
                  <a:ext uri="{FF2B5EF4-FFF2-40B4-BE49-F238E27FC236}">
                    <a16:creationId xmlns:a16="http://schemas.microsoft.com/office/drawing/2014/main" id="{F47A706F-8BC0-BD02-859F-1407A8389251}"/>
                  </a:ext>
                </a:extLst>
              </p:cNvPr>
              <p:cNvSpPr/>
              <p:nvPr/>
            </p:nvSpPr>
            <p:spPr>
              <a:xfrm>
                <a:off x="2781366" y="4630303"/>
                <a:ext cx="2282482" cy="671318"/>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algn="ctr"/>
                <a:r>
                  <a:rPr lang="sv-SE" sz="800" b="1" dirty="0">
                    <a:solidFill>
                      <a:schemeClr val="bg2">
                        <a:lumMod val="10000"/>
                      </a:schemeClr>
                    </a:solidFill>
                  </a:rPr>
                  <a:t>Strukturerad patientutbildning</a:t>
                </a:r>
              </a:p>
            </p:txBody>
          </p:sp>
          <p:sp>
            <p:nvSpPr>
              <p:cNvPr id="68" name="Rectangle 51">
                <a:extLst>
                  <a:ext uri="{FF2B5EF4-FFF2-40B4-BE49-F238E27FC236}">
                    <a16:creationId xmlns:a16="http://schemas.microsoft.com/office/drawing/2014/main" id="{029B164C-E793-8A2B-8BBF-1859A1036EEB}"/>
                  </a:ext>
                </a:extLst>
              </p:cNvPr>
              <p:cNvSpPr/>
              <p:nvPr/>
            </p:nvSpPr>
            <p:spPr>
              <a:xfrm>
                <a:off x="7185214" y="4630303"/>
                <a:ext cx="2282482" cy="671318"/>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algn="ctr"/>
                <a:r>
                  <a:rPr lang="sv-SE" sz="800" b="1" dirty="0">
                    <a:solidFill>
                      <a:schemeClr val="bg2">
                        <a:lumMod val="10000"/>
                      </a:schemeClr>
                    </a:solidFill>
                  </a:rPr>
                  <a:t>Samsjuklighet</a:t>
                </a:r>
              </a:p>
            </p:txBody>
          </p:sp>
          <p:sp>
            <p:nvSpPr>
              <p:cNvPr id="69" name="Rectangle 51">
                <a:extLst>
                  <a:ext uri="{FF2B5EF4-FFF2-40B4-BE49-F238E27FC236}">
                    <a16:creationId xmlns:a16="http://schemas.microsoft.com/office/drawing/2014/main" id="{B8AF6900-1419-2AA6-E7DD-14E141FD8F9D}"/>
                  </a:ext>
                </a:extLst>
              </p:cNvPr>
              <p:cNvSpPr/>
              <p:nvPr/>
            </p:nvSpPr>
            <p:spPr>
              <a:xfrm>
                <a:off x="2110048" y="3750877"/>
                <a:ext cx="2282482" cy="671318"/>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algn="ctr"/>
                <a:r>
                  <a:rPr lang="sv-SE" sz="800" b="1" dirty="0">
                    <a:solidFill>
                      <a:schemeClr val="bg2">
                        <a:lumMod val="10000"/>
                      </a:schemeClr>
                    </a:solidFill>
                  </a:rPr>
                  <a:t>Skriftlig behandlingsplan</a:t>
                </a:r>
              </a:p>
            </p:txBody>
          </p:sp>
          <p:sp>
            <p:nvSpPr>
              <p:cNvPr id="70" name="Rectangle 51">
                <a:extLst>
                  <a:ext uri="{FF2B5EF4-FFF2-40B4-BE49-F238E27FC236}">
                    <a16:creationId xmlns:a16="http://schemas.microsoft.com/office/drawing/2014/main" id="{205C53D5-EA2C-4E23-D3FA-C01791F89EAE}"/>
                  </a:ext>
                </a:extLst>
              </p:cNvPr>
              <p:cNvSpPr/>
              <p:nvPr/>
            </p:nvSpPr>
            <p:spPr>
              <a:xfrm>
                <a:off x="7856532" y="3750877"/>
                <a:ext cx="2282482" cy="671318"/>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algn="ctr"/>
                <a:r>
                  <a:rPr lang="sv-SE" sz="800" b="1" dirty="0">
                    <a:solidFill>
                      <a:schemeClr val="bg2">
                        <a:lumMod val="10000"/>
                      </a:schemeClr>
                    </a:solidFill>
                  </a:rPr>
                  <a:t>Dynamisk spirometri</a:t>
                </a:r>
              </a:p>
            </p:txBody>
          </p:sp>
        </p:grpSp>
        <p:grpSp>
          <p:nvGrpSpPr>
            <p:cNvPr id="71" name="Grupp 70">
              <a:extLst>
                <a:ext uri="{FF2B5EF4-FFF2-40B4-BE49-F238E27FC236}">
                  <a16:creationId xmlns:a16="http://schemas.microsoft.com/office/drawing/2014/main" id="{5A8938D5-1051-E60F-13A3-AEC61DD5EAC7}"/>
                </a:ext>
              </a:extLst>
            </p:cNvPr>
            <p:cNvGrpSpPr/>
            <p:nvPr/>
          </p:nvGrpSpPr>
          <p:grpSpPr>
            <a:xfrm>
              <a:off x="6520655" y="594109"/>
              <a:ext cx="2537946" cy="1245097"/>
              <a:chOff x="3610746" y="13556"/>
              <a:chExt cx="1360994" cy="667694"/>
            </a:xfrm>
          </p:grpSpPr>
          <p:cxnSp>
            <p:nvCxnSpPr>
              <p:cNvPr id="72" name="Straight Arrow Connector 103">
                <a:extLst>
                  <a:ext uri="{FF2B5EF4-FFF2-40B4-BE49-F238E27FC236}">
                    <a16:creationId xmlns:a16="http://schemas.microsoft.com/office/drawing/2014/main" id="{9821090C-07A0-EAB8-B466-308462FD0B0B}"/>
                  </a:ext>
                </a:extLst>
              </p:cNvPr>
              <p:cNvCxnSpPr>
                <a:cxnSpLocks/>
                <a:stCxn id="73" idx="2"/>
              </p:cNvCxnSpPr>
              <p:nvPr/>
            </p:nvCxnSpPr>
            <p:spPr>
              <a:xfrm>
                <a:off x="4291243" y="471610"/>
                <a:ext cx="1357" cy="209640"/>
              </a:xfrm>
              <a:prstGeom prst="straightConnector1">
                <a:avLst/>
              </a:prstGeom>
              <a:ln w="12700">
                <a:solidFill>
                  <a:srgbClr val="377D7A"/>
                </a:solidFill>
                <a:tailEnd type="triangle"/>
              </a:ln>
              <a:effectLst/>
            </p:spPr>
            <p:style>
              <a:lnRef idx="1">
                <a:schemeClr val="accent1"/>
              </a:lnRef>
              <a:fillRef idx="0">
                <a:schemeClr val="accent1"/>
              </a:fillRef>
              <a:effectRef idx="0">
                <a:schemeClr val="accent1"/>
              </a:effectRef>
              <a:fontRef idx="minor">
                <a:schemeClr val="tx1"/>
              </a:fontRef>
            </p:style>
          </p:cxnSp>
          <p:sp>
            <p:nvSpPr>
              <p:cNvPr id="73" name="Flowchart: Terminator 288">
                <a:extLst>
                  <a:ext uri="{FF2B5EF4-FFF2-40B4-BE49-F238E27FC236}">
                    <a16:creationId xmlns:a16="http://schemas.microsoft.com/office/drawing/2014/main" id="{32D5D29A-5C02-C175-FC62-6B27E63DC5AD}"/>
                  </a:ext>
                </a:extLst>
              </p:cNvPr>
              <p:cNvSpPr/>
              <p:nvPr/>
            </p:nvSpPr>
            <p:spPr>
              <a:xfrm>
                <a:off x="3610746" y="13556"/>
                <a:ext cx="1360994" cy="458054"/>
              </a:xfrm>
              <a:prstGeom prst="flowChartTerminator">
                <a:avLst/>
              </a:prstGeom>
              <a:solidFill>
                <a:schemeClr val="bg1"/>
              </a:solidFill>
              <a:ln w="12700">
                <a:solidFill>
                  <a:srgbClr val="377D7A"/>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r>
                  <a:rPr lang="sv-SE" sz="900" b="1" dirty="0">
                    <a:solidFill>
                      <a:schemeClr val="bg2">
                        <a:lumMod val="10000"/>
                      </a:schemeClr>
                    </a:solidFill>
                  </a:rPr>
                  <a:t>Ingång</a:t>
                </a:r>
              </a:p>
              <a:p>
                <a:pPr marL="6350" algn="ctr"/>
                <a:r>
                  <a:rPr lang="sv-SE" sz="900" dirty="0">
                    <a:solidFill>
                      <a:schemeClr val="bg2">
                        <a:lumMod val="10000"/>
                      </a:schemeClr>
                    </a:solidFill>
                  </a:rPr>
                  <a:t>Patient med</a:t>
                </a:r>
              </a:p>
              <a:p>
                <a:pPr marL="6350" algn="ctr"/>
                <a:r>
                  <a:rPr lang="sv-SE" sz="900" dirty="0">
                    <a:solidFill>
                      <a:schemeClr val="bg2">
                        <a:lumMod val="10000"/>
                      </a:schemeClr>
                    </a:solidFill>
                  </a:rPr>
                  <a:t>tidigare verifierad KOL</a:t>
                </a:r>
              </a:p>
            </p:txBody>
          </p:sp>
        </p:grpSp>
        <p:grpSp>
          <p:nvGrpSpPr>
            <p:cNvPr id="74" name="Grupp 73">
              <a:extLst>
                <a:ext uri="{FF2B5EF4-FFF2-40B4-BE49-F238E27FC236}">
                  <a16:creationId xmlns:a16="http://schemas.microsoft.com/office/drawing/2014/main" id="{553E52DB-E21A-F98A-7668-F299DFC3AE23}"/>
                </a:ext>
              </a:extLst>
            </p:cNvPr>
            <p:cNvGrpSpPr/>
            <p:nvPr/>
          </p:nvGrpSpPr>
          <p:grpSpPr>
            <a:xfrm>
              <a:off x="3197174" y="595683"/>
              <a:ext cx="2537946" cy="1249481"/>
              <a:chOff x="1828502" y="9327"/>
              <a:chExt cx="1360994" cy="670045"/>
            </a:xfrm>
          </p:grpSpPr>
          <p:sp>
            <p:nvSpPr>
              <p:cNvPr id="75" name="Flowchart: Terminator 289">
                <a:extLst>
                  <a:ext uri="{FF2B5EF4-FFF2-40B4-BE49-F238E27FC236}">
                    <a16:creationId xmlns:a16="http://schemas.microsoft.com/office/drawing/2014/main" id="{038EEE63-45B4-0604-4893-BE3E12E19DAD}"/>
                  </a:ext>
                </a:extLst>
              </p:cNvPr>
              <p:cNvSpPr/>
              <p:nvPr/>
            </p:nvSpPr>
            <p:spPr>
              <a:xfrm>
                <a:off x="1828502" y="9327"/>
                <a:ext cx="1360994" cy="458054"/>
              </a:xfrm>
              <a:prstGeom prst="flowChartTerminator">
                <a:avLst/>
              </a:prstGeom>
              <a:solidFill>
                <a:schemeClr val="bg1"/>
              </a:solidFill>
              <a:ln w="12700">
                <a:solidFill>
                  <a:srgbClr val="377D7A"/>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oAutofit/>
              </a:bodyPr>
              <a:lstStyle/>
              <a:p>
                <a:pPr algn="ctr"/>
                <a:r>
                  <a:rPr lang="sv-SE" sz="900" b="1" dirty="0">
                    <a:solidFill>
                      <a:schemeClr val="tx1"/>
                    </a:solidFill>
                  </a:rPr>
                  <a:t>Fortsättning från Figur 1</a:t>
                </a:r>
                <a:endParaRPr lang="sv-SE" sz="900" dirty="0">
                  <a:solidFill>
                    <a:schemeClr val="tx1"/>
                  </a:solidFill>
                </a:endParaRPr>
              </a:p>
            </p:txBody>
          </p:sp>
          <p:cxnSp>
            <p:nvCxnSpPr>
              <p:cNvPr id="76" name="Straight Arrow Connector 16">
                <a:extLst>
                  <a:ext uri="{FF2B5EF4-FFF2-40B4-BE49-F238E27FC236}">
                    <a16:creationId xmlns:a16="http://schemas.microsoft.com/office/drawing/2014/main" id="{E53B395C-B7B2-5F18-DAF3-B7B62C1EAB99}"/>
                  </a:ext>
                </a:extLst>
              </p:cNvPr>
              <p:cNvCxnSpPr>
                <a:cxnSpLocks/>
                <a:stCxn id="75" idx="2"/>
              </p:cNvCxnSpPr>
              <p:nvPr/>
            </p:nvCxnSpPr>
            <p:spPr>
              <a:xfrm>
                <a:off x="2508999" y="467381"/>
                <a:ext cx="0" cy="211991"/>
              </a:xfrm>
              <a:prstGeom prst="straightConnector1">
                <a:avLst/>
              </a:prstGeom>
              <a:ln w="12700">
                <a:solidFill>
                  <a:srgbClr val="377D7A"/>
                </a:solidFill>
                <a:tailEnd type="triangle"/>
              </a:ln>
              <a:effectLst/>
            </p:spPr>
            <p:style>
              <a:lnRef idx="1">
                <a:schemeClr val="accent1"/>
              </a:lnRef>
              <a:fillRef idx="0">
                <a:schemeClr val="accent1"/>
              </a:fillRef>
              <a:effectRef idx="0">
                <a:schemeClr val="accent1"/>
              </a:effectRef>
              <a:fontRef idx="minor">
                <a:schemeClr val="tx1"/>
              </a:fontRef>
            </p:style>
          </p:cxnSp>
        </p:grpSp>
      </p:grpSp>
      <p:sp>
        <p:nvSpPr>
          <p:cNvPr id="78" name="Pil: böjd 77">
            <a:extLst>
              <a:ext uri="{FF2B5EF4-FFF2-40B4-BE49-F238E27FC236}">
                <a16:creationId xmlns:a16="http://schemas.microsoft.com/office/drawing/2014/main" id="{C00895FF-B00C-5C66-1715-2FC9CC0BD905}"/>
              </a:ext>
            </a:extLst>
          </p:cNvPr>
          <p:cNvSpPr/>
          <p:nvPr/>
        </p:nvSpPr>
        <p:spPr>
          <a:xfrm flipV="1">
            <a:off x="5318946" y="5099654"/>
            <a:ext cx="1132724" cy="908058"/>
          </a:xfrm>
          <a:prstGeom prst="bentArrow">
            <a:avLst>
              <a:gd name="adj1" fmla="val 52853"/>
              <a:gd name="adj2" fmla="val 41604"/>
              <a:gd name="adj3" fmla="val 23929"/>
              <a:gd name="adj4" fmla="val 43750"/>
            </a:avLst>
          </a:prstGeom>
          <a:solidFill>
            <a:srgbClr val="75C3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grpSp>
        <p:nvGrpSpPr>
          <p:cNvPr id="4" name="Grupp 3">
            <a:extLst>
              <a:ext uri="{FF2B5EF4-FFF2-40B4-BE49-F238E27FC236}">
                <a16:creationId xmlns:a16="http://schemas.microsoft.com/office/drawing/2014/main" id="{3320ABC9-2B49-0FF8-8372-E4BBE43DCA35}"/>
              </a:ext>
            </a:extLst>
          </p:cNvPr>
          <p:cNvGrpSpPr/>
          <p:nvPr/>
        </p:nvGrpSpPr>
        <p:grpSpPr>
          <a:xfrm>
            <a:off x="10470834" y="5698400"/>
            <a:ext cx="1676038" cy="937557"/>
            <a:chOff x="10470834" y="5698400"/>
            <a:chExt cx="1676038" cy="937557"/>
          </a:xfrm>
        </p:grpSpPr>
        <p:pic>
          <p:nvPicPr>
            <p:cNvPr id="12" name="Bildobjekt 11">
              <a:extLst>
                <a:ext uri="{FF2B5EF4-FFF2-40B4-BE49-F238E27FC236}">
                  <a16:creationId xmlns:a16="http://schemas.microsoft.com/office/drawing/2014/main" id="{B3FE3E37-9E13-213D-DC0E-D9953C3ED4D7}"/>
                </a:ext>
              </a:extLst>
            </p:cNvPr>
            <p:cNvPicPr>
              <a:picLocks noChangeAspect="1"/>
            </p:cNvPicPr>
            <p:nvPr/>
          </p:nvPicPr>
          <p:blipFill>
            <a:blip r:embed="rId6"/>
            <a:stretch>
              <a:fillRect/>
            </a:stretch>
          </p:blipFill>
          <p:spPr>
            <a:xfrm>
              <a:off x="10470834" y="5717450"/>
              <a:ext cx="1676038" cy="918507"/>
            </a:xfrm>
            <a:prstGeom prst="rect">
              <a:avLst/>
            </a:prstGeom>
          </p:spPr>
        </p:pic>
        <p:pic>
          <p:nvPicPr>
            <p:cNvPr id="28" name="Bildobjekt 27">
              <a:extLst>
                <a:ext uri="{FF2B5EF4-FFF2-40B4-BE49-F238E27FC236}">
                  <a16:creationId xmlns:a16="http://schemas.microsoft.com/office/drawing/2014/main" id="{0D2D8DE3-E70C-A47F-45C5-F347765BB162}"/>
                </a:ext>
              </a:extLst>
            </p:cNvPr>
            <p:cNvPicPr>
              <a:picLocks noChangeAspect="1"/>
            </p:cNvPicPr>
            <p:nvPr/>
          </p:nvPicPr>
          <p:blipFill>
            <a:blip r:embed="rId6"/>
            <a:stretch>
              <a:fillRect/>
            </a:stretch>
          </p:blipFill>
          <p:spPr>
            <a:xfrm>
              <a:off x="10470834" y="5698400"/>
              <a:ext cx="1676038" cy="918507"/>
            </a:xfrm>
            <a:prstGeom prst="rect">
              <a:avLst/>
            </a:prstGeom>
          </p:spPr>
        </p:pic>
      </p:grpSp>
    </p:spTree>
    <p:extLst>
      <p:ext uri="{BB962C8B-B14F-4D97-AF65-F5344CB8AC3E}">
        <p14:creationId xmlns:p14="http://schemas.microsoft.com/office/powerpoint/2010/main" val="4200510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352425" y="449180"/>
            <a:ext cx="9144000" cy="609793"/>
          </a:xfrm>
        </p:spPr>
        <p:txBody>
          <a:bodyPr>
            <a:normAutofit/>
          </a:bodyPr>
          <a:lstStyle/>
          <a:p>
            <a:r>
              <a:rPr lang="sv-SE" dirty="0"/>
              <a:t>Vad kommer att följas upp (urval)</a:t>
            </a:r>
          </a:p>
        </p:txBody>
      </p:sp>
      <p:sp>
        <p:nvSpPr>
          <p:cNvPr id="6" name="Rectangle 5">
            <a:extLst>
              <a:ext uri="{FF2B5EF4-FFF2-40B4-BE49-F238E27FC236}">
                <a16:creationId xmlns:a16="http://schemas.microsoft.com/office/drawing/2014/main" id="{01F77448-64CF-4386-8406-839026FD8FC9}"/>
              </a:ext>
            </a:extLst>
          </p:cNvPr>
          <p:cNvSpPr/>
          <p:nvPr/>
        </p:nvSpPr>
        <p:spPr>
          <a:xfrm>
            <a:off x="302942" y="5787072"/>
            <a:ext cx="9688783" cy="65510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600"/>
              </a:spcBef>
              <a:spcAft>
                <a:spcPts val="0"/>
              </a:spcAft>
              <a:buClrTx/>
              <a:buSzTx/>
              <a:buFontTx/>
              <a:buNone/>
              <a:tabLst/>
              <a:defRPr/>
            </a:pPr>
            <a:r>
              <a:rPr kumimoji="0" lang="sv-SE" sz="1600" b="1" i="0" u="none" strike="noStrike" kern="1200" cap="none" spc="0" normalizeH="0" baseline="0" noProof="0" dirty="0">
                <a:ln>
                  <a:noFill/>
                </a:ln>
                <a:solidFill>
                  <a:srgbClr val="FFFFFF"/>
                </a:solidFill>
                <a:effectLst/>
                <a:uLnTx/>
                <a:uFillTx/>
                <a:latin typeface="Calibri" panose="020F0502020204030204"/>
                <a:ea typeface="+mn-ea"/>
                <a:cs typeface="+mn-cs"/>
              </a:rPr>
              <a:t>Datakällor:</a:t>
            </a:r>
            <a:r>
              <a:rPr kumimoji="0" lang="sv-SE" sz="16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sv-SE" sz="1600" b="0" i="1" u="none" strike="noStrike" kern="1200" cap="none" spc="0" normalizeH="0" baseline="0" noProof="0" dirty="0">
                <a:ln>
                  <a:noFill/>
                </a:ln>
                <a:solidFill>
                  <a:srgbClr val="FFFFFF"/>
                </a:solidFill>
                <a:effectLst/>
                <a:uLnTx/>
                <a:uFillTx/>
                <a:latin typeface="Calibri" panose="020F0502020204030204"/>
                <a:ea typeface="+mn-ea"/>
                <a:cs typeface="+mn-cs"/>
              </a:rPr>
              <a:t>Luftvägsregistret, Primärvårdskvalitet och </a:t>
            </a:r>
            <a:r>
              <a:rPr kumimoji="0" lang="sv-SE" sz="1600" b="0" i="1" u="none" strike="noStrike" kern="1200" cap="none" spc="0" normalizeH="0" baseline="0" noProof="0" dirty="0" err="1">
                <a:ln>
                  <a:noFill/>
                </a:ln>
                <a:solidFill>
                  <a:srgbClr val="FFFFFF"/>
                </a:solidFill>
                <a:effectLst/>
                <a:uLnTx/>
                <a:uFillTx/>
                <a:latin typeface="Calibri" panose="020F0502020204030204"/>
                <a:ea typeface="+mn-ea"/>
                <a:cs typeface="+mn-cs"/>
              </a:rPr>
              <a:t>Swedevox</a:t>
            </a:r>
            <a:r>
              <a:rPr kumimoji="0" lang="sv-SE" sz="1600" b="0" i="1" u="none" strike="noStrike" kern="1200" cap="none" spc="0" normalizeH="0" baseline="0" noProof="0" dirty="0">
                <a:ln>
                  <a:noFill/>
                </a:ln>
                <a:solidFill>
                  <a:srgbClr val="FFFFFF"/>
                </a:solidFill>
                <a:effectLst/>
                <a:uLnTx/>
                <a:uFillTx/>
                <a:latin typeface="Calibri" panose="020F0502020204030204"/>
                <a:ea typeface="+mn-ea"/>
                <a:cs typeface="+mn-cs"/>
              </a:rPr>
              <a:t> </a:t>
            </a:r>
            <a:endParaRPr kumimoji="0" lang="sv-SE" sz="1600" b="0" i="1" u="none" strike="noStrike" kern="1200" cap="none" spc="0" normalizeH="0" noProof="0" dirty="0">
              <a:ln>
                <a:noFill/>
              </a:ln>
              <a:solidFill>
                <a:srgbClr val="FFFFFF"/>
              </a:solidFill>
              <a:effectLst/>
              <a:uLnTx/>
              <a:uFillTx/>
              <a:latin typeface="Calibri" panose="020F0502020204030204"/>
              <a:ea typeface="+mn-ea"/>
              <a:cs typeface="+mn-cs"/>
            </a:endParaRPr>
          </a:p>
        </p:txBody>
      </p:sp>
      <p:sp>
        <p:nvSpPr>
          <p:cNvPr id="19" name="Rektangel 18">
            <a:extLst>
              <a:ext uri="{FF2B5EF4-FFF2-40B4-BE49-F238E27FC236}">
                <a16:creationId xmlns:a16="http://schemas.microsoft.com/office/drawing/2014/main" id="{4F42CCD4-CA67-7C16-63A1-CDC2BEA33CB9}"/>
              </a:ext>
            </a:extLst>
          </p:cNvPr>
          <p:cNvSpPr/>
          <p:nvPr/>
        </p:nvSpPr>
        <p:spPr>
          <a:xfrm>
            <a:off x="7597597" y="1228603"/>
            <a:ext cx="2628901" cy="458488"/>
          </a:xfrm>
          <a:prstGeom prst="rect">
            <a:avLst/>
          </a:prstGeom>
          <a:solidFill>
            <a:schemeClr val="accent1">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grpSp>
        <p:nvGrpSpPr>
          <p:cNvPr id="4" name="Grupp 3">
            <a:extLst>
              <a:ext uri="{FF2B5EF4-FFF2-40B4-BE49-F238E27FC236}">
                <a16:creationId xmlns:a16="http://schemas.microsoft.com/office/drawing/2014/main" id="{77AC2E0A-A079-A10D-0901-28B3EC216F3E}"/>
              </a:ext>
            </a:extLst>
          </p:cNvPr>
          <p:cNvGrpSpPr/>
          <p:nvPr/>
        </p:nvGrpSpPr>
        <p:grpSpPr>
          <a:xfrm>
            <a:off x="352425" y="1204499"/>
            <a:ext cx="5743575" cy="506699"/>
            <a:chOff x="352425" y="1537704"/>
            <a:chExt cx="5743575" cy="506699"/>
          </a:xfrm>
        </p:grpSpPr>
        <p:sp>
          <p:nvSpPr>
            <p:cNvPr id="8" name="Rektangel 7">
              <a:extLst>
                <a:ext uri="{FF2B5EF4-FFF2-40B4-BE49-F238E27FC236}">
                  <a16:creationId xmlns:a16="http://schemas.microsoft.com/office/drawing/2014/main" id="{4FCC5333-BE59-3F39-E5C7-019BE23A5C08}"/>
                </a:ext>
              </a:extLst>
            </p:cNvPr>
            <p:cNvSpPr/>
            <p:nvPr/>
          </p:nvSpPr>
          <p:spPr>
            <a:xfrm>
              <a:off x="1909762" y="1561809"/>
              <a:ext cx="2628901" cy="458488"/>
            </a:xfrm>
            <a:prstGeom prst="rect">
              <a:avLst/>
            </a:prstGeom>
            <a:solidFill>
              <a:schemeClr val="accent1">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9" name="Rectangle 8">
              <a:extLst>
                <a:ext uri="{FF2B5EF4-FFF2-40B4-BE49-F238E27FC236}">
                  <a16:creationId xmlns:a16="http://schemas.microsoft.com/office/drawing/2014/main" id="{833526B6-D4F9-4B22-AC5A-C610BB2A6702}"/>
                </a:ext>
              </a:extLst>
            </p:cNvPr>
            <p:cNvSpPr/>
            <p:nvPr/>
          </p:nvSpPr>
          <p:spPr>
            <a:xfrm>
              <a:off x="352425" y="1537704"/>
              <a:ext cx="5743575" cy="506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Resultatmått</a:t>
              </a:r>
            </a:p>
          </p:txBody>
        </p:sp>
      </p:grpSp>
      <p:sp>
        <p:nvSpPr>
          <p:cNvPr id="14" name="Rectangle 13">
            <a:extLst>
              <a:ext uri="{FF2B5EF4-FFF2-40B4-BE49-F238E27FC236}">
                <a16:creationId xmlns:a16="http://schemas.microsoft.com/office/drawing/2014/main" id="{F5EFE918-B768-4D36-9D56-383F0BD01BC0}"/>
              </a:ext>
            </a:extLst>
          </p:cNvPr>
          <p:cNvSpPr/>
          <p:nvPr/>
        </p:nvSpPr>
        <p:spPr>
          <a:xfrm>
            <a:off x="6192925" y="1170000"/>
            <a:ext cx="5438243" cy="5993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Processmått</a:t>
            </a:r>
          </a:p>
        </p:txBody>
      </p:sp>
      <p:sp>
        <p:nvSpPr>
          <p:cNvPr id="2" name="Rektangel 1">
            <a:extLst>
              <a:ext uri="{FF2B5EF4-FFF2-40B4-BE49-F238E27FC236}">
                <a16:creationId xmlns:a16="http://schemas.microsoft.com/office/drawing/2014/main" id="{76CCF95F-4B9B-8286-A0AA-A126A8FEF424}"/>
              </a:ext>
            </a:extLst>
          </p:cNvPr>
          <p:cNvSpPr/>
          <p:nvPr/>
        </p:nvSpPr>
        <p:spPr>
          <a:xfrm>
            <a:off x="352425" y="1743464"/>
            <a:ext cx="5743575" cy="3902400"/>
          </a:xfrm>
          <a:prstGeom prst="rect">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EEA20762-E7C2-E162-D098-2CC2D11878EA}"/>
              </a:ext>
            </a:extLst>
          </p:cNvPr>
          <p:cNvSpPr/>
          <p:nvPr/>
        </p:nvSpPr>
        <p:spPr>
          <a:xfrm>
            <a:off x="6254308" y="1743464"/>
            <a:ext cx="5743575" cy="3902400"/>
          </a:xfrm>
          <a:prstGeom prst="rect">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D1377C90-0B11-B0E4-83F3-D05555139C05}"/>
              </a:ext>
            </a:extLst>
          </p:cNvPr>
          <p:cNvSpPr txBox="1"/>
          <p:nvPr/>
        </p:nvSpPr>
        <p:spPr>
          <a:xfrm>
            <a:off x="516158" y="1843200"/>
            <a:ext cx="5416108" cy="1415772"/>
          </a:xfrm>
          <a:prstGeom prst="rect">
            <a:avLst/>
          </a:prstGeom>
          <a:noFill/>
        </p:spPr>
        <p:txBody>
          <a:bodyPr wrap="square" rtlCol="0">
            <a:spAutoFit/>
          </a:bodyPr>
          <a:lstStyle/>
          <a:p>
            <a:pPr marL="285750" indent="-285750">
              <a:buFont typeface="Arial" panose="020B0604020202020204" pitchFamily="34" charset="0"/>
              <a:buChar char="•"/>
            </a:pPr>
            <a:r>
              <a:rPr lang="sv-SE" dirty="0"/>
              <a:t>Antal patienter med KOL-diagnos som har haft en vårdkontakt, per 1 000 invånare.</a:t>
            </a:r>
          </a:p>
          <a:p>
            <a:endParaRPr lang="sv-SE" sz="1050" dirty="0"/>
          </a:p>
          <a:p>
            <a:pPr marL="285750" indent="-285750">
              <a:buFont typeface="Arial" panose="020B0604020202020204" pitchFamily="34" charset="0"/>
              <a:buChar char="•"/>
            </a:pPr>
            <a:r>
              <a:rPr lang="sv-SE" sz="1800" b="0" i="0" u="none" strike="noStrike" baseline="0" dirty="0">
                <a:solidFill>
                  <a:srgbClr val="000000"/>
                </a:solidFill>
                <a:latin typeface="Calibri" panose="020F0502020204030204" pitchFamily="34" charset="0"/>
              </a:rPr>
              <a:t>Andel patienter med medelsvår eller svår KOL-</a:t>
            </a:r>
            <a:r>
              <a:rPr lang="sv-SE" sz="1800" b="0" i="0" u="none" strike="noStrike" baseline="0" dirty="0" err="1">
                <a:solidFill>
                  <a:srgbClr val="000000"/>
                </a:solidFill>
                <a:latin typeface="Calibri" panose="020F0502020204030204" pitchFamily="34" charset="0"/>
              </a:rPr>
              <a:t>exacerbation</a:t>
            </a:r>
            <a:r>
              <a:rPr lang="sv-SE" sz="1800" b="0" i="0" u="none" strike="noStrike" baseline="0" dirty="0">
                <a:solidFill>
                  <a:srgbClr val="000000"/>
                </a:solidFill>
                <a:latin typeface="Calibri" panose="020F0502020204030204" pitchFamily="34" charset="0"/>
              </a:rPr>
              <a:t> de senaste 12 månaderna.</a:t>
            </a:r>
          </a:p>
        </p:txBody>
      </p:sp>
      <p:sp>
        <p:nvSpPr>
          <p:cNvPr id="17" name="textruta 16">
            <a:extLst>
              <a:ext uri="{FF2B5EF4-FFF2-40B4-BE49-F238E27FC236}">
                <a16:creationId xmlns:a16="http://schemas.microsoft.com/office/drawing/2014/main" id="{E9A47596-FA0A-7961-308A-34A4D23A727D}"/>
              </a:ext>
            </a:extLst>
          </p:cNvPr>
          <p:cNvSpPr txBox="1"/>
          <p:nvPr/>
        </p:nvSpPr>
        <p:spPr>
          <a:xfrm>
            <a:off x="6418799" y="1843200"/>
            <a:ext cx="5418000" cy="2785378"/>
          </a:xfrm>
          <a:prstGeom prst="rect">
            <a:avLst/>
          </a:prstGeom>
          <a:noFill/>
        </p:spPr>
        <p:txBody>
          <a:bodyPr wrap="square" rIns="0" rtlCol="0">
            <a:spAutoFit/>
          </a:bodyPr>
          <a:lstStyle/>
          <a:p>
            <a:pPr marL="285750" indent="-285750">
              <a:buFont typeface="Arial" panose="020B0604020202020204" pitchFamily="34" charset="0"/>
              <a:buChar char="•"/>
            </a:pPr>
            <a:r>
              <a:rPr lang="sv-SE" dirty="0"/>
              <a:t>Andel patienter med KOL-diagnos som röker och som har fått erbjudande om rökavvänjning.        </a:t>
            </a:r>
            <a:r>
              <a:rPr lang="sv-SE" sz="1400" i="1" dirty="0"/>
              <a:t>Socialstyrelsen indikator 4.4, prioritet 1, </a:t>
            </a:r>
            <a:r>
              <a:rPr lang="sv-SE" sz="1400" i="1" dirty="0" err="1"/>
              <a:t>målnivå</a:t>
            </a:r>
            <a:r>
              <a:rPr lang="sv-SE" sz="1400" i="1" dirty="0"/>
              <a:t> ≥ 95%</a:t>
            </a:r>
          </a:p>
          <a:p>
            <a:endParaRPr lang="sv-SE" sz="1050" dirty="0"/>
          </a:p>
          <a:p>
            <a:pPr marL="285750" indent="-285750">
              <a:buFont typeface="Arial" panose="020B0604020202020204" pitchFamily="34" charset="0"/>
              <a:buChar char="•"/>
            </a:pP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Andel patienter som vid diagnostisering av KOL har genomgått mätning av FEV</a:t>
            </a:r>
            <a:r>
              <a:rPr lang="sv-SE" sz="1800" baseline="-25000" dirty="0">
                <a:effectLst/>
                <a:latin typeface="Calibri" panose="020F0502020204030204" pitchFamily="34" charset="0"/>
                <a:ea typeface="Times New Roman" panose="02020603050405020304" pitchFamily="18" charset="0"/>
                <a:cs typeface="Times New Roman" panose="02020603050405020304" pitchFamily="18" charset="0"/>
              </a:rPr>
              <a:t>1</a:t>
            </a: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/FVC efter bronkdilatation. </a:t>
            </a:r>
            <a:r>
              <a:rPr lang="sv-SE" sz="1400" i="1" dirty="0">
                <a:effectLst/>
                <a:latin typeface="Calibri" panose="020F0502020204030204" pitchFamily="34" charset="0"/>
                <a:ea typeface="Times New Roman" panose="02020603050405020304" pitchFamily="18" charset="0"/>
                <a:cs typeface="Times New Roman" panose="02020603050405020304" pitchFamily="18" charset="0"/>
              </a:rPr>
              <a:t>Socialstyrelsen indikator 4.1, prioritet 1, </a:t>
            </a:r>
            <a:r>
              <a:rPr lang="sv-SE" sz="1400" i="1" dirty="0" err="1">
                <a:effectLst/>
                <a:latin typeface="Calibri" panose="020F0502020204030204" pitchFamily="34" charset="0"/>
                <a:ea typeface="Times New Roman" panose="02020603050405020304" pitchFamily="18" charset="0"/>
                <a:cs typeface="Times New Roman" panose="02020603050405020304" pitchFamily="18" charset="0"/>
              </a:rPr>
              <a:t>målnivå</a:t>
            </a:r>
            <a:r>
              <a:rPr lang="sv-SE" sz="1400" i="1" dirty="0">
                <a:effectLst/>
                <a:latin typeface="Calibri" panose="020F0502020204030204" pitchFamily="34" charset="0"/>
                <a:ea typeface="Times New Roman" panose="02020603050405020304" pitchFamily="18" charset="0"/>
                <a:cs typeface="Times New Roman" panose="02020603050405020304" pitchFamily="18" charset="0"/>
              </a:rPr>
              <a:t> ≥ 95%</a:t>
            </a:r>
          </a:p>
          <a:p>
            <a:endParaRPr lang="sv-SE"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sv-SE" dirty="0"/>
              <a:t>Andel patienter med KOL-diagnos som har fått bedömning av hälsostatus med COPD </a:t>
            </a:r>
            <a:r>
              <a:rPr lang="sv-SE" dirty="0" err="1"/>
              <a:t>Assessment</a:t>
            </a:r>
            <a:r>
              <a:rPr lang="sv-SE" dirty="0"/>
              <a:t> Test (CAT). </a:t>
            </a:r>
            <a:r>
              <a:rPr lang="sv-SE" sz="1400" i="1" dirty="0"/>
              <a:t>Socialstyrelsen, indikator 4.2, prioritet 2, </a:t>
            </a:r>
            <a:r>
              <a:rPr lang="sv-SE" sz="1400" i="1" dirty="0" err="1"/>
              <a:t>målnivå</a:t>
            </a:r>
            <a:r>
              <a:rPr lang="sv-SE" sz="1400" i="1" dirty="0"/>
              <a:t> ≥ 95%</a:t>
            </a:r>
          </a:p>
        </p:txBody>
      </p:sp>
      <p:sp>
        <p:nvSpPr>
          <p:cNvPr id="13" name="textruta 12">
            <a:extLst>
              <a:ext uri="{FF2B5EF4-FFF2-40B4-BE49-F238E27FC236}">
                <a16:creationId xmlns:a16="http://schemas.microsoft.com/office/drawing/2014/main" id="{79B56993-D524-2347-CB03-001D1519C546}"/>
              </a:ext>
            </a:extLst>
          </p:cNvPr>
          <p:cNvSpPr txBox="1"/>
          <p:nvPr/>
        </p:nvSpPr>
        <p:spPr>
          <a:xfrm>
            <a:off x="9301018" y="136244"/>
            <a:ext cx="2552625" cy="276999"/>
          </a:xfrm>
          <a:prstGeom prst="rect">
            <a:avLst/>
          </a:prstGeom>
          <a:noFill/>
        </p:spPr>
        <p:txBody>
          <a:bodyPr wrap="square" rtlCol="0">
            <a:spAutoFit/>
          </a:bodyPr>
          <a:lstStyle/>
          <a:p>
            <a:r>
              <a:rPr lang="sv-SE" sz="1200" dirty="0">
                <a:solidFill>
                  <a:schemeClr val="bg1">
                    <a:lumMod val="65000"/>
                  </a:schemeClr>
                </a:solidFill>
              </a:rPr>
              <a:t>Kroniskt obstruktiv lungsjukdom (KOL)</a:t>
            </a:r>
          </a:p>
        </p:txBody>
      </p:sp>
    </p:spTree>
    <p:extLst>
      <p:ext uri="{BB962C8B-B14F-4D97-AF65-F5344CB8AC3E}">
        <p14:creationId xmlns:p14="http://schemas.microsoft.com/office/powerpoint/2010/main" val="719549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352425" y="449180"/>
            <a:ext cx="9144000" cy="609793"/>
          </a:xfrm>
        </p:spPr>
        <p:txBody>
          <a:bodyPr>
            <a:normAutofit/>
          </a:bodyPr>
          <a:lstStyle/>
          <a:p>
            <a:r>
              <a:rPr lang="sv-SE" dirty="0"/>
              <a:t>Vad kommer att följas upp (urval)</a:t>
            </a:r>
          </a:p>
        </p:txBody>
      </p:sp>
      <p:sp>
        <p:nvSpPr>
          <p:cNvPr id="6" name="Rectangle 5">
            <a:extLst>
              <a:ext uri="{FF2B5EF4-FFF2-40B4-BE49-F238E27FC236}">
                <a16:creationId xmlns:a16="http://schemas.microsoft.com/office/drawing/2014/main" id="{01F77448-64CF-4386-8406-839026FD8FC9}"/>
              </a:ext>
            </a:extLst>
          </p:cNvPr>
          <p:cNvSpPr/>
          <p:nvPr/>
        </p:nvSpPr>
        <p:spPr>
          <a:xfrm>
            <a:off x="302942" y="5786472"/>
            <a:ext cx="9688783" cy="65510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600"/>
              </a:spcBef>
              <a:spcAft>
                <a:spcPts val="0"/>
              </a:spcAft>
              <a:buClrTx/>
              <a:buSzTx/>
              <a:buFontTx/>
              <a:buNone/>
              <a:tabLst/>
              <a:defRPr/>
            </a:pPr>
            <a:r>
              <a:rPr kumimoji="0" lang="sv-SE" sz="1600" b="1" i="0" u="none" strike="noStrike" kern="1200" cap="none" spc="0" normalizeH="0" baseline="0" noProof="0" dirty="0">
                <a:ln>
                  <a:noFill/>
                </a:ln>
                <a:solidFill>
                  <a:srgbClr val="FFFFFF"/>
                </a:solidFill>
                <a:effectLst/>
                <a:uLnTx/>
                <a:uFillTx/>
                <a:latin typeface="Calibri" panose="020F0502020204030204"/>
                <a:ea typeface="+mn-ea"/>
                <a:cs typeface="+mn-cs"/>
              </a:rPr>
              <a:t>Datakällor:</a:t>
            </a:r>
            <a:r>
              <a:rPr kumimoji="0" lang="sv-SE" sz="16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sv-SE" sz="1600" b="0" i="1" u="none" strike="noStrike" kern="1200" cap="none" spc="0" normalizeH="0" baseline="0" noProof="0" dirty="0">
                <a:ln>
                  <a:noFill/>
                </a:ln>
                <a:solidFill>
                  <a:srgbClr val="FFFFFF"/>
                </a:solidFill>
                <a:effectLst/>
                <a:uLnTx/>
                <a:uFillTx/>
                <a:latin typeface="Calibri" panose="020F0502020204030204"/>
                <a:ea typeface="+mn-ea"/>
                <a:cs typeface="+mn-cs"/>
              </a:rPr>
              <a:t>Luftvägsregistret, Primärvårdskvalitet och </a:t>
            </a:r>
            <a:r>
              <a:rPr kumimoji="0" lang="sv-SE" sz="1600" b="0" i="1" u="none" strike="noStrike" kern="1200" cap="none" spc="0" normalizeH="0" baseline="0" noProof="0" dirty="0" err="1">
                <a:ln>
                  <a:noFill/>
                </a:ln>
                <a:solidFill>
                  <a:srgbClr val="FFFFFF"/>
                </a:solidFill>
                <a:effectLst/>
                <a:uLnTx/>
                <a:uFillTx/>
                <a:latin typeface="Calibri" panose="020F0502020204030204"/>
                <a:ea typeface="+mn-ea"/>
                <a:cs typeface="+mn-cs"/>
              </a:rPr>
              <a:t>Swedevox</a:t>
            </a:r>
            <a:r>
              <a:rPr kumimoji="0" lang="sv-SE" sz="1600" b="0" i="1" u="none" strike="noStrike" kern="1200" cap="none" spc="0" normalizeH="0" baseline="0" noProof="0" dirty="0">
                <a:ln>
                  <a:noFill/>
                </a:ln>
                <a:solidFill>
                  <a:srgbClr val="FFFFFF"/>
                </a:solidFill>
                <a:effectLst/>
                <a:uLnTx/>
                <a:uFillTx/>
                <a:latin typeface="Calibri" panose="020F0502020204030204"/>
                <a:ea typeface="+mn-ea"/>
                <a:cs typeface="+mn-cs"/>
              </a:rPr>
              <a:t> </a:t>
            </a:r>
            <a:endParaRPr kumimoji="0" lang="sv-SE" sz="1600" b="0" i="1" u="none" strike="noStrike" kern="1200" cap="none" spc="0" normalizeH="0" noProof="0" dirty="0">
              <a:ln>
                <a:noFill/>
              </a:ln>
              <a:solidFill>
                <a:srgbClr val="FFFFFF"/>
              </a:solidFill>
              <a:effectLst/>
              <a:uLnTx/>
              <a:uFillTx/>
              <a:latin typeface="Calibri" panose="020F0502020204030204"/>
              <a:ea typeface="+mn-ea"/>
              <a:cs typeface="+mn-cs"/>
            </a:endParaRPr>
          </a:p>
        </p:txBody>
      </p:sp>
      <p:sp>
        <p:nvSpPr>
          <p:cNvPr id="19" name="Rektangel 18">
            <a:extLst>
              <a:ext uri="{FF2B5EF4-FFF2-40B4-BE49-F238E27FC236}">
                <a16:creationId xmlns:a16="http://schemas.microsoft.com/office/drawing/2014/main" id="{4F42CCD4-CA67-7C16-63A1-CDC2BEA33CB9}"/>
              </a:ext>
            </a:extLst>
          </p:cNvPr>
          <p:cNvSpPr/>
          <p:nvPr/>
        </p:nvSpPr>
        <p:spPr>
          <a:xfrm>
            <a:off x="7597597" y="1227929"/>
            <a:ext cx="2628901" cy="458488"/>
          </a:xfrm>
          <a:prstGeom prst="rect">
            <a:avLst/>
          </a:prstGeom>
          <a:solidFill>
            <a:schemeClr val="accent1">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grpSp>
        <p:nvGrpSpPr>
          <p:cNvPr id="4" name="Grupp 3">
            <a:extLst>
              <a:ext uri="{FF2B5EF4-FFF2-40B4-BE49-F238E27FC236}">
                <a16:creationId xmlns:a16="http://schemas.microsoft.com/office/drawing/2014/main" id="{77AC2E0A-A079-A10D-0901-28B3EC216F3E}"/>
              </a:ext>
            </a:extLst>
          </p:cNvPr>
          <p:cNvGrpSpPr/>
          <p:nvPr/>
        </p:nvGrpSpPr>
        <p:grpSpPr>
          <a:xfrm>
            <a:off x="352425" y="1203825"/>
            <a:ext cx="5743575" cy="506699"/>
            <a:chOff x="352425" y="1537704"/>
            <a:chExt cx="5743575" cy="506699"/>
          </a:xfrm>
        </p:grpSpPr>
        <p:sp>
          <p:nvSpPr>
            <p:cNvPr id="8" name="Rektangel 7">
              <a:extLst>
                <a:ext uri="{FF2B5EF4-FFF2-40B4-BE49-F238E27FC236}">
                  <a16:creationId xmlns:a16="http://schemas.microsoft.com/office/drawing/2014/main" id="{4FCC5333-BE59-3F39-E5C7-019BE23A5C08}"/>
                </a:ext>
              </a:extLst>
            </p:cNvPr>
            <p:cNvSpPr/>
            <p:nvPr/>
          </p:nvSpPr>
          <p:spPr>
            <a:xfrm>
              <a:off x="1909762" y="1561809"/>
              <a:ext cx="2628901" cy="458488"/>
            </a:xfrm>
            <a:prstGeom prst="rect">
              <a:avLst/>
            </a:prstGeom>
            <a:solidFill>
              <a:schemeClr val="accent1">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9" name="Rectangle 8">
              <a:extLst>
                <a:ext uri="{FF2B5EF4-FFF2-40B4-BE49-F238E27FC236}">
                  <a16:creationId xmlns:a16="http://schemas.microsoft.com/office/drawing/2014/main" id="{833526B6-D4F9-4B22-AC5A-C610BB2A6702}"/>
                </a:ext>
              </a:extLst>
            </p:cNvPr>
            <p:cNvSpPr/>
            <p:nvPr/>
          </p:nvSpPr>
          <p:spPr>
            <a:xfrm>
              <a:off x="352425" y="1537704"/>
              <a:ext cx="5743575" cy="506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Processmått</a:t>
              </a:r>
            </a:p>
          </p:txBody>
        </p:sp>
      </p:grpSp>
      <p:sp>
        <p:nvSpPr>
          <p:cNvPr id="14" name="Rectangle 13">
            <a:extLst>
              <a:ext uri="{FF2B5EF4-FFF2-40B4-BE49-F238E27FC236}">
                <a16:creationId xmlns:a16="http://schemas.microsoft.com/office/drawing/2014/main" id="{F5EFE918-B768-4D36-9D56-383F0BD01BC0}"/>
              </a:ext>
            </a:extLst>
          </p:cNvPr>
          <p:cNvSpPr/>
          <p:nvPr/>
        </p:nvSpPr>
        <p:spPr>
          <a:xfrm>
            <a:off x="6192925" y="1169326"/>
            <a:ext cx="5438243" cy="5993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Processmått</a:t>
            </a:r>
          </a:p>
        </p:txBody>
      </p:sp>
      <p:sp>
        <p:nvSpPr>
          <p:cNvPr id="2" name="Rektangel 1">
            <a:extLst>
              <a:ext uri="{FF2B5EF4-FFF2-40B4-BE49-F238E27FC236}">
                <a16:creationId xmlns:a16="http://schemas.microsoft.com/office/drawing/2014/main" id="{76CCF95F-4B9B-8286-A0AA-A126A8FEF424}"/>
              </a:ext>
            </a:extLst>
          </p:cNvPr>
          <p:cNvSpPr/>
          <p:nvPr/>
        </p:nvSpPr>
        <p:spPr>
          <a:xfrm>
            <a:off x="352425" y="1742400"/>
            <a:ext cx="5743575" cy="3903974"/>
          </a:xfrm>
          <a:prstGeom prst="rect">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EEA20762-E7C2-E162-D098-2CC2D11878EA}"/>
              </a:ext>
            </a:extLst>
          </p:cNvPr>
          <p:cNvSpPr/>
          <p:nvPr/>
        </p:nvSpPr>
        <p:spPr>
          <a:xfrm>
            <a:off x="6254308" y="1742790"/>
            <a:ext cx="5743575" cy="3903974"/>
          </a:xfrm>
          <a:prstGeom prst="rect">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D1377C90-0B11-B0E4-83F3-D05555139C05}"/>
              </a:ext>
            </a:extLst>
          </p:cNvPr>
          <p:cNvSpPr txBox="1"/>
          <p:nvPr/>
        </p:nvSpPr>
        <p:spPr>
          <a:xfrm>
            <a:off x="516158" y="1843200"/>
            <a:ext cx="5416108" cy="3777957"/>
          </a:xfrm>
          <a:prstGeom prst="rect">
            <a:avLst/>
          </a:prstGeom>
          <a:noFill/>
        </p:spPr>
        <p:txBody>
          <a:bodyPr wrap="square" rtlCol="0">
            <a:spAutoFit/>
          </a:bodyPr>
          <a:lstStyle/>
          <a:p>
            <a:pPr marL="285750" indent="-285750">
              <a:buFont typeface="Arial" panose="020B0604020202020204" pitchFamily="34" charset="0"/>
              <a:buChar char="•"/>
            </a:pPr>
            <a:r>
              <a:rPr lang="sv-SE" dirty="0"/>
              <a:t>Andel patienter med KOL-diagnos som har genomgått strukturerad patientutbildning. </a:t>
            </a:r>
            <a:r>
              <a:rPr lang="sv-SE" sz="1400" i="1" dirty="0"/>
              <a:t>Socialstyrelsen indikatorer 4.10, prioritet 3, </a:t>
            </a:r>
            <a:r>
              <a:rPr lang="sv-SE" sz="1400" i="1" dirty="0" err="1"/>
              <a:t>målnivå</a:t>
            </a:r>
            <a:r>
              <a:rPr lang="sv-SE" sz="1400" i="1" dirty="0"/>
              <a:t> ≥ 80%</a:t>
            </a:r>
          </a:p>
          <a:p>
            <a:pPr marL="285750" indent="-285750">
              <a:buFont typeface="Arial" panose="020B0604020202020204" pitchFamily="34" charset="0"/>
              <a:buChar char="•"/>
            </a:pPr>
            <a:endParaRPr lang="sv-SE" sz="1050" i="1" dirty="0"/>
          </a:p>
          <a:p>
            <a:pPr marL="285750" indent="-285750">
              <a:buFont typeface="Arial" panose="020B0604020202020204" pitchFamily="34" charset="0"/>
              <a:buChar char="•"/>
            </a:pPr>
            <a:r>
              <a:rPr lang="sv-SE" sz="1800" b="0" i="0" u="none" strike="noStrike" baseline="0" dirty="0">
                <a:solidFill>
                  <a:srgbClr val="000000"/>
                </a:solidFill>
                <a:latin typeface="Calibri" panose="020F0502020204030204" pitchFamily="34" charset="0"/>
              </a:rPr>
              <a:t>Andel patienter med KOL-diagnos som har fått mätning av fysisk kapacitet med sex minuters gångtest. </a:t>
            </a:r>
            <a:r>
              <a:rPr lang="sv-SE" sz="1400" b="0" i="1" u="none" strike="noStrike" baseline="0" dirty="0">
                <a:solidFill>
                  <a:srgbClr val="000000"/>
                </a:solidFill>
                <a:latin typeface="Calibri" panose="020F0502020204030204" pitchFamily="34" charset="0"/>
              </a:rPr>
              <a:t>Socialstyrelsen indikatorer 4.13, prioritet 2</a:t>
            </a:r>
          </a:p>
          <a:p>
            <a:pPr marL="285750" indent="-285750">
              <a:buFont typeface="Arial" panose="020B0604020202020204" pitchFamily="34" charset="0"/>
              <a:buChar char="•"/>
            </a:pPr>
            <a:endParaRPr lang="sv-SE" sz="1050" b="0" i="1"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sv-SE" sz="1800" b="0" i="0" u="none" strike="noStrike" baseline="0" dirty="0">
                <a:solidFill>
                  <a:srgbClr val="000000"/>
                </a:solidFill>
                <a:latin typeface="Calibri" panose="020F0502020204030204" pitchFamily="34" charset="0"/>
              </a:rPr>
              <a:t>Andel patienter med KOL-diagnos som fått konditions- och styrketräning.                     </a:t>
            </a:r>
            <a:r>
              <a:rPr lang="sv-SE" sz="1400" b="0" i="1" u="none" strike="noStrike" baseline="0" dirty="0">
                <a:solidFill>
                  <a:srgbClr val="000000"/>
                </a:solidFill>
                <a:latin typeface="Calibri" panose="020F0502020204030204" pitchFamily="34" charset="0"/>
              </a:rPr>
              <a:t>Socialstyrelsen, indikator 4.14, prioritet 3</a:t>
            </a:r>
          </a:p>
          <a:p>
            <a:pPr marL="285750" indent="-285750">
              <a:buFont typeface="Arial" panose="020B0604020202020204" pitchFamily="34" charset="0"/>
              <a:buChar char="•"/>
            </a:pPr>
            <a:endParaRPr lang="sv-SE" sz="1050" b="0" i="1"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sv-SE" b="0" i="0" u="none" strike="noStrike" baseline="0" dirty="0">
                <a:solidFill>
                  <a:srgbClr val="000000"/>
                </a:solidFill>
                <a:latin typeface="+mj-lt"/>
              </a:rPr>
              <a:t>Andel patienter med KOL-diagnos och BMI &lt;22 som har haft vårdkontakt med dietist.                 </a:t>
            </a:r>
            <a:r>
              <a:rPr lang="sv-SE" sz="1400" i="1" u="none" strike="noStrike" baseline="0" dirty="0">
                <a:solidFill>
                  <a:srgbClr val="000000"/>
                </a:solidFill>
                <a:latin typeface="+mj-lt"/>
              </a:rPr>
              <a:t>Socialstyrelsen indikatorer 4.15, prioritet 3</a:t>
            </a:r>
            <a:endParaRPr lang="sv-SE" sz="1800" i="1" u="none" strike="noStrike" baseline="0" dirty="0">
              <a:solidFill>
                <a:srgbClr val="000000"/>
              </a:solidFill>
              <a:latin typeface="Calibri" panose="020F0502020204030204" pitchFamily="34" charset="0"/>
            </a:endParaRPr>
          </a:p>
        </p:txBody>
      </p:sp>
      <p:sp>
        <p:nvSpPr>
          <p:cNvPr id="17" name="textruta 16">
            <a:extLst>
              <a:ext uri="{FF2B5EF4-FFF2-40B4-BE49-F238E27FC236}">
                <a16:creationId xmlns:a16="http://schemas.microsoft.com/office/drawing/2014/main" id="{E9A47596-FA0A-7961-308A-34A4D23A727D}"/>
              </a:ext>
            </a:extLst>
          </p:cNvPr>
          <p:cNvSpPr txBox="1"/>
          <p:nvPr/>
        </p:nvSpPr>
        <p:spPr>
          <a:xfrm>
            <a:off x="6418041" y="1843200"/>
            <a:ext cx="5416108" cy="2839239"/>
          </a:xfrm>
          <a:prstGeom prst="rect">
            <a:avLst/>
          </a:prstGeom>
          <a:noFill/>
        </p:spPr>
        <p:txBody>
          <a:bodyPr wrap="square" rtlCol="0">
            <a:spAutoFit/>
          </a:bodyPr>
          <a:lstStyle/>
          <a:p>
            <a:pPr marL="285750" indent="-285750">
              <a:buFont typeface="Arial" panose="020B0604020202020204" pitchFamily="34" charset="0"/>
              <a:buChar char="•"/>
            </a:pPr>
            <a:r>
              <a:rPr lang="sv-SE" b="0" i="0" u="none" strike="noStrike" baseline="0" dirty="0">
                <a:solidFill>
                  <a:srgbClr val="000000"/>
                </a:solidFill>
                <a:latin typeface="+mj-lt"/>
              </a:rPr>
              <a:t>Andel patienter med KOL-diagnos och hög symtombörda (&gt;20 poäng i CAT) som har haft vårdkontakt med arbetsterapeut.                </a:t>
            </a:r>
            <a:r>
              <a:rPr lang="sv-SE" sz="1400" b="0" i="1" u="none" strike="noStrike" baseline="0" dirty="0">
                <a:solidFill>
                  <a:srgbClr val="000000"/>
                </a:solidFill>
                <a:latin typeface="+mj-lt"/>
              </a:rPr>
              <a:t>Socialstyrelsen indikator 4.16, prioritet 3</a:t>
            </a:r>
          </a:p>
          <a:p>
            <a:pPr marL="285750" indent="-285750">
              <a:buFont typeface="Arial" panose="020B0604020202020204" pitchFamily="34" charset="0"/>
              <a:buChar char="•"/>
            </a:pPr>
            <a:endParaRPr lang="sv-SE" sz="1050" b="0" i="1" u="none" strike="noStrike" baseline="0" dirty="0">
              <a:solidFill>
                <a:srgbClr val="000000"/>
              </a:solidFill>
              <a:latin typeface="+mj-lt"/>
            </a:endParaRPr>
          </a:p>
          <a:p>
            <a:pPr marL="285750" indent="-285750">
              <a:buFont typeface="Arial" panose="020B0604020202020204" pitchFamily="34" charset="0"/>
              <a:buChar char="•"/>
            </a:pPr>
            <a:r>
              <a:rPr lang="sv-SE" b="0" i="0" u="none" strike="noStrike" baseline="0" dirty="0">
                <a:solidFill>
                  <a:srgbClr val="000000"/>
                </a:solidFill>
                <a:latin typeface="+mj-lt"/>
              </a:rPr>
              <a:t>Andel av patienter med KOL-diagnos som har skriftlig behandlingsplan. </a:t>
            </a:r>
            <a:r>
              <a:rPr lang="sv-SE" sz="1400" b="0" i="1" u="none" strike="noStrike" baseline="0" dirty="0">
                <a:solidFill>
                  <a:srgbClr val="000000"/>
                </a:solidFill>
                <a:latin typeface="+mj-lt"/>
              </a:rPr>
              <a:t>Socialstyrelsen, indikator 4.11, prioritet 3</a:t>
            </a:r>
          </a:p>
          <a:p>
            <a:pPr marL="285750" indent="-285750">
              <a:buFont typeface="Arial" panose="020B0604020202020204" pitchFamily="34" charset="0"/>
              <a:buChar char="•"/>
            </a:pPr>
            <a:endParaRPr lang="sv-SE" sz="1050" b="0" i="1" u="none" strike="noStrike" baseline="0" dirty="0">
              <a:solidFill>
                <a:srgbClr val="000000"/>
              </a:solidFill>
              <a:latin typeface="+mj-lt"/>
            </a:endParaRPr>
          </a:p>
          <a:p>
            <a:pPr marL="285750" indent="-285750">
              <a:buFont typeface="Arial" panose="020B0604020202020204" pitchFamily="34" charset="0"/>
              <a:buChar char="•"/>
            </a:pPr>
            <a:r>
              <a:rPr lang="sv-SE" b="0" i="0" u="none" strike="noStrike" baseline="0" dirty="0">
                <a:solidFill>
                  <a:srgbClr val="000000"/>
                </a:solidFill>
                <a:latin typeface="+mj-lt"/>
              </a:rPr>
              <a:t>Andel patienter med akut KOL-</a:t>
            </a:r>
            <a:r>
              <a:rPr lang="sv-SE" b="0" i="0" u="none" strike="noStrike" baseline="0" dirty="0" err="1">
                <a:solidFill>
                  <a:srgbClr val="000000"/>
                </a:solidFill>
                <a:latin typeface="+mj-lt"/>
              </a:rPr>
              <a:t>exacerbation</a:t>
            </a:r>
            <a:r>
              <a:rPr lang="sv-SE" b="0" i="0" u="none" strike="noStrike" baseline="0" dirty="0">
                <a:solidFill>
                  <a:srgbClr val="000000"/>
                </a:solidFill>
                <a:latin typeface="+mj-lt"/>
              </a:rPr>
              <a:t> som har fått återbesök inom sex veckor.                   </a:t>
            </a:r>
            <a:r>
              <a:rPr lang="sv-SE" sz="1400" b="0" i="1" u="none" strike="noStrike" baseline="0" dirty="0">
                <a:solidFill>
                  <a:srgbClr val="000000"/>
                </a:solidFill>
                <a:latin typeface="+mj-lt"/>
              </a:rPr>
              <a:t>Socialstyrelsen, indikator 4.17, prioritet 2</a:t>
            </a:r>
          </a:p>
        </p:txBody>
      </p:sp>
      <p:sp>
        <p:nvSpPr>
          <p:cNvPr id="18" name="textruta 17">
            <a:extLst>
              <a:ext uri="{FF2B5EF4-FFF2-40B4-BE49-F238E27FC236}">
                <a16:creationId xmlns:a16="http://schemas.microsoft.com/office/drawing/2014/main" id="{1AAEB905-CE65-2AD8-3A02-115468189B1A}"/>
              </a:ext>
            </a:extLst>
          </p:cNvPr>
          <p:cNvSpPr txBox="1"/>
          <p:nvPr/>
        </p:nvSpPr>
        <p:spPr>
          <a:xfrm>
            <a:off x="9301018" y="136244"/>
            <a:ext cx="2552625" cy="276999"/>
          </a:xfrm>
          <a:prstGeom prst="rect">
            <a:avLst/>
          </a:prstGeom>
          <a:noFill/>
        </p:spPr>
        <p:txBody>
          <a:bodyPr wrap="square" rtlCol="0">
            <a:spAutoFit/>
          </a:bodyPr>
          <a:lstStyle/>
          <a:p>
            <a:r>
              <a:rPr lang="sv-SE" sz="1200" dirty="0">
                <a:solidFill>
                  <a:schemeClr val="bg1">
                    <a:lumMod val="65000"/>
                  </a:schemeClr>
                </a:solidFill>
              </a:rPr>
              <a:t>Kroniskt obstruktiv lungsjukdom (KOL)</a:t>
            </a:r>
          </a:p>
        </p:txBody>
      </p:sp>
    </p:spTree>
    <p:extLst>
      <p:ext uri="{BB962C8B-B14F-4D97-AF65-F5344CB8AC3E}">
        <p14:creationId xmlns:p14="http://schemas.microsoft.com/office/powerpoint/2010/main" val="2073294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690068" y="671705"/>
            <a:ext cx="9144000" cy="609793"/>
          </a:xfrm>
        </p:spPr>
        <p:txBody>
          <a:bodyPr>
            <a:noAutofit/>
          </a:bodyPr>
          <a:lstStyle/>
          <a:p>
            <a:r>
              <a:rPr lang="sv-SE" dirty="0">
                <a:solidFill>
                  <a:srgbClr val="5A8695"/>
                </a:solidFill>
              </a:rPr>
              <a:t>Vad blir konsekvenserna?</a:t>
            </a:r>
          </a:p>
        </p:txBody>
      </p:sp>
      <p:sp>
        <p:nvSpPr>
          <p:cNvPr id="21" name="Rectangle 20">
            <a:extLst>
              <a:ext uri="{FF2B5EF4-FFF2-40B4-BE49-F238E27FC236}">
                <a16:creationId xmlns:a16="http://schemas.microsoft.com/office/drawing/2014/main" id="{3E0FFD61-48A6-4B7A-BD67-7DC59845871C}"/>
              </a:ext>
            </a:extLst>
          </p:cNvPr>
          <p:cNvSpPr/>
          <p:nvPr/>
        </p:nvSpPr>
        <p:spPr>
          <a:xfrm>
            <a:off x="545433" y="1665919"/>
            <a:ext cx="4681544" cy="4734403"/>
          </a:xfrm>
          <a:prstGeom prst="rect">
            <a:avLst/>
          </a:prstGeom>
          <a:solidFill>
            <a:schemeClr val="bg1"/>
          </a:solidFill>
          <a:ln w="3175">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lvl="0">
              <a:defRPr/>
            </a:pPr>
            <a:r>
              <a:rPr lang="sv-SE" sz="2400" b="1" dirty="0">
                <a:solidFill>
                  <a:srgbClr val="000000"/>
                </a:solidFill>
              </a:rPr>
              <a:t>Fördelar/vinster</a:t>
            </a:r>
          </a:p>
          <a:p>
            <a:pPr marL="285750" lvl="0" indent="-285750">
              <a:spcBef>
                <a:spcPts val="600"/>
              </a:spcBef>
              <a:buFont typeface="Arial" panose="020B0604020202020204" pitchFamily="34" charset="0"/>
              <a:buChar char="•"/>
              <a:defRPr/>
            </a:pPr>
            <a:r>
              <a:rPr lang="sv-SE" dirty="0">
                <a:solidFill>
                  <a:srgbClr val="000000"/>
                </a:solidFill>
              </a:rPr>
              <a:t>Vården blir jämlik i Sverige</a:t>
            </a:r>
          </a:p>
          <a:p>
            <a:pPr marL="285750" lvl="0" indent="-285750">
              <a:spcBef>
                <a:spcPts val="600"/>
              </a:spcBef>
              <a:buFont typeface="Arial" panose="020B0604020202020204" pitchFamily="34" charset="0"/>
              <a:buChar char="•"/>
              <a:defRPr/>
            </a:pPr>
            <a:r>
              <a:rPr lang="sv-SE" dirty="0">
                <a:solidFill>
                  <a:srgbClr val="000000"/>
                </a:solidFill>
              </a:rPr>
              <a:t>Väntetider till spirometrier kortas</a:t>
            </a:r>
          </a:p>
          <a:p>
            <a:pPr marL="285750" lvl="0" indent="-285750">
              <a:spcBef>
                <a:spcPts val="600"/>
              </a:spcBef>
              <a:buFont typeface="Arial" panose="020B0604020202020204" pitchFamily="34" charset="0"/>
              <a:buChar char="•"/>
              <a:defRPr/>
            </a:pPr>
            <a:r>
              <a:rPr lang="sv-SE" dirty="0">
                <a:solidFill>
                  <a:srgbClr val="000000"/>
                </a:solidFill>
              </a:rPr>
              <a:t>Fler får diagnosen snabbare vilket kan lindra symtom och bromsa sjukdomsförloppet </a:t>
            </a:r>
          </a:p>
          <a:p>
            <a:pPr marL="285750" lvl="0" indent="-285750">
              <a:spcBef>
                <a:spcPts val="600"/>
              </a:spcBef>
              <a:buFont typeface="Arial" panose="020B0604020202020204" pitchFamily="34" charset="0"/>
              <a:buChar char="•"/>
              <a:defRPr/>
            </a:pPr>
            <a:r>
              <a:rPr lang="sv-SE" dirty="0">
                <a:solidFill>
                  <a:srgbClr val="000000"/>
                </a:solidFill>
              </a:rPr>
              <a:t>Fler blir erbjudna rökavvänjning</a:t>
            </a:r>
          </a:p>
          <a:p>
            <a:pPr marL="285750" lvl="0" indent="-285750">
              <a:spcBef>
                <a:spcPts val="600"/>
              </a:spcBef>
              <a:buFont typeface="Arial" panose="020B0604020202020204" pitchFamily="34" charset="0"/>
              <a:buChar char="•"/>
              <a:defRPr/>
            </a:pPr>
            <a:r>
              <a:rPr lang="sv-SE" dirty="0">
                <a:solidFill>
                  <a:srgbClr val="000000"/>
                </a:solidFill>
              </a:rPr>
              <a:t>Fler får bedömning av sin fysiska kapacitet och insättning av rehabiliteringsinsatser</a:t>
            </a:r>
          </a:p>
          <a:p>
            <a:pPr marL="285750" lvl="0" indent="-285750">
              <a:spcBef>
                <a:spcPts val="600"/>
              </a:spcBef>
              <a:buFont typeface="Arial" panose="020B0604020202020204" pitchFamily="34" charset="0"/>
              <a:buChar char="•"/>
              <a:defRPr/>
            </a:pPr>
            <a:r>
              <a:rPr lang="sv-SE" dirty="0">
                <a:solidFill>
                  <a:srgbClr val="000000"/>
                </a:solidFill>
              </a:rPr>
              <a:t>Fler kan undvika akut sjukvård</a:t>
            </a:r>
          </a:p>
          <a:p>
            <a:pPr marL="285750" lvl="0" indent="-285750">
              <a:spcBef>
                <a:spcPts val="600"/>
              </a:spcBef>
              <a:buFont typeface="Arial" panose="020B0604020202020204" pitchFamily="34" charset="0"/>
              <a:buChar char="•"/>
              <a:defRPr/>
            </a:pPr>
            <a:r>
              <a:rPr lang="sv-SE" dirty="0">
                <a:solidFill>
                  <a:srgbClr val="000000"/>
                </a:solidFill>
              </a:rPr>
              <a:t>Fler kan få tillgång till palliativ vård och mer avancerade behandlingsinsatser </a:t>
            </a:r>
          </a:p>
          <a:p>
            <a:pPr marL="285750" lvl="0" indent="-285750">
              <a:spcBef>
                <a:spcPts val="600"/>
              </a:spcBef>
              <a:buFont typeface="Arial" panose="020B0604020202020204" pitchFamily="34" charset="0"/>
              <a:buChar char="•"/>
              <a:defRPr/>
            </a:pPr>
            <a:r>
              <a:rPr lang="sv-SE" dirty="0">
                <a:solidFill>
                  <a:srgbClr val="000000"/>
                </a:solidFill>
              </a:rPr>
              <a:t>Fler får kontinuerliga symtom- och behandlingskontroller utförda </a:t>
            </a:r>
          </a:p>
        </p:txBody>
      </p:sp>
      <p:sp>
        <p:nvSpPr>
          <p:cNvPr id="9" name="Rectangle 8">
            <a:extLst>
              <a:ext uri="{FF2B5EF4-FFF2-40B4-BE49-F238E27FC236}">
                <a16:creationId xmlns:a16="http://schemas.microsoft.com/office/drawing/2014/main" id="{B0B07D15-DBC9-4A8D-93AF-5B2C4F8F0C21}"/>
              </a:ext>
            </a:extLst>
          </p:cNvPr>
          <p:cNvSpPr/>
          <p:nvPr/>
        </p:nvSpPr>
        <p:spPr>
          <a:xfrm>
            <a:off x="6965023" y="1666397"/>
            <a:ext cx="4681544" cy="3916255"/>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lvl="0">
              <a:defRPr/>
            </a:pPr>
            <a:r>
              <a:rPr lang="sv-SE" sz="2400" b="1" dirty="0">
                <a:solidFill>
                  <a:srgbClr val="000000"/>
                </a:solidFill>
              </a:rPr>
              <a:t>Ev. risker/svårigheter</a:t>
            </a:r>
          </a:p>
          <a:p>
            <a:pPr marL="285750" lvl="0" indent="-285750">
              <a:spcBef>
                <a:spcPts val="600"/>
              </a:spcBef>
              <a:buFont typeface="Arial" panose="020B0604020202020204" pitchFamily="34" charset="0"/>
              <a:buChar char="•"/>
              <a:defRPr/>
            </a:pPr>
            <a:r>
              <a:rPr lang="sv-SE" dirty="0">
                <a:solidFill>
                  <a:srgbClr val="000000"/>
                </a:solidFill>
              </a:rPr>
              <a:t>För de regioner som saknar ett strukturerat omhändertagande av patienter med KOL, kommer en översyn av verksamheter att krävas så att rutiner, arbetssätt och processer kan anpassas till vårdförloppet</a:t>
            </a:r>
          </a:p>
          <a:p>
            <a:pPr marL="285750" lvl="0" indent="-285750">
              <a:spcBef>
                <a:spcPts val="600"/>
              </a:spcBef>
              <a:buFont typeface="Arial" panose="020B0604020202020204" pitchFamily="34" charset="0"/>
              <a:buChar char="•"/>
              <a:defRPr/>
            </a:pPr>
            <a:r>
              <a:rPr lang="sv-SE" dirty="0">
                <a:solidFill>
                  <a:srgbClr val="000000"/>
                </a:solidFill>
              </a:rPr>
              <a:t>Utbildningsinsatser kommer att krävas framförallt till läkare, sjuksköterskor och fysioterapeuter</a:t>
            </a:r>
          </a:p>
        </p:txBody>
      </p:sp>
      <p:pic>
        <p:nvPicPr>
          <p:cNvPr id="3" name="Picture 2" descr="A close up of a logo&#10;&#10;Description automatically generated">
            <a:extLst>
              <a:ext uri="{FF2B5EF4-FFF2-40B4-BE49-F238E27FC236}">
                <a16:creationId xmlns:a16="http://schemas.microsoft.com/office/drawing/2014/main" id="{6506CDB5-7F3F-4DAF-B872-1BC8872ABD7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76079" y="2180214"/>
            <a:ext cx="2039842" cy="2039842"/>
          </a:xfrm>
          <a:prstGeom prst="rect">
            <a:avLst/>
          </a:prstGeom>
        </p:spPr>
      </p:pic>
      <p:sp>
        <p:nvSpPr>
          <p:cNvPr id="5" name="textruta 4">
            <a:extLst>
              <a:ext uri="{FF2B5EF4-FFF2-40B4-BE49-F238E27FC236}">
                <a16:creationId xmlns:a16="http://schemas.microsoft.com/office/drawing/2014/main" id="{D083C4C7-82BC-4A75-7663-A5EF04427D85}"/>
              </a:ext>
            </a:extLst>
          </p:cNvPr>
          <p:cNvSpPr txBox="1"/>
          <p:nvPr/>
        </p:nvSpPr>
        <p:spPr>
          <a:xfrm>
            <a:off x="9301018" y="136244"/>
            <a:ext cx="2552625" cy="276999"/>
          </a:xfrm>
          <a:prstGeom prst="rect">
            <a:avLst/>
          </a:prstGeom>
          <a:noFill/>
        </p:spPr>
        <p:txBody>
          <a:bodyPr wrap="square" rtlCol="0">
            <a:spAutoFit/>
          </a:bodyPr>
          <a:lstStyle/>
          <a:p>
            <a:r>
              <a:rPr lang="sv-SE" sz="1200" dirty="0">
                <a:solidFill>
                  <a:schemeClr val="bg1">
                    <a:lumMod val="65000"/>
                  </a:schemeClr>
                </a:solidFill>
              </a:rPr>
              <a:t>Kroniskt obstruktiv lungsjukdom (KOL)</a:t>
            </a:r>
          </a:p>
        </p:txBody>
      </p:sp>
    </p:spTree>
    <p:extLst>
      <p:ext uri="{BB962C8B-B14F-4D97-AF65-F5344CB8AC3E}">
        <p14:creationId xmlns:p14="http://schemas.microsoft.com/office/powerpoint/2010/main" val="2254339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8564D2F-45CC-4D11-B1EF-80B21B99A4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B8564D2F-45CC-4D11-B1EF-80B21B99A4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B21C52E-9F03-416F-B9DA-51DBF7EF0172}"/>
              </a:ext>
            </a:extLst>
          </p:cNvPr>
          <p:cNvSpPr>
            <a:spLocks noGrp="1"/>
          </p:cNvSpPr>
          <p:nvPr>
            <p:ph type="ctrTitle"/>
          </p:nvPr>
        </p:nvSpPr>
        <p:spPr>
          <a:xfrm>
            <a:off x="871441" y="717819"/>
            <a:ext cx="9517333" cy="609793"/>
          </a:xfrm>
        </p:spPr>
        <p:txBody>
          <a:bodyPr>
            <a:normAutofit fontScale="90000"/>
          </a:bodyPr>
          <a:lstStyle/>
          <a:p>
            <a:r>
              <a:rPr lang="sv-SE" dirty="0"/>
              <a:t>Personcentrerat och sammanhållet vårdförlopp för KOL</a:t>
            </a:r>
          </a:p>
        </p:txBody>
      </p:sp>
      <p:sp>
        <p:nvSpPr>
          <p:cNvPr id="8" name="Rectangle 20">
            <a:extLst>
              <a:ext uri="{FF2B5EF4-FFF2-40B4-BE49-F238E27FC236}">
                <a16:creationId xmlns:a16="http://schemas.microsoft.com/office/drawing/2014/main" id="{3E0FFD61-48A6-4B7A-BD67-7DC59845871C}"/>
              </a:ext>
            </a:extLst>
          </p:cNvPr>
          <p:cNvSpPr/>
          <p:nvPr/>
        </p:nvSpPr>
        <p:spPr>
          <a:xfrm>
            <a:off x="871441" y="1724640"/>
            <a:ext cx="4896000" cy="3923685"/>
          </a:xfrm>
          <a:prstGeom prst="rect">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lvl="0">
              <a:spcBef>
                <a:spcPts val="600"/>
              </a:spcBef>
              <a:defRPr/>
            </a:pPr>
            <a:r>
              <a:rPr lang="sv-SE" dirty="0">
                <a:solidFill>
                  <a:schemeClr val="tx1"/>
                </a:solidFill>
              </a:rPr>
              <a:t>De viktigaste målen med vårdförloppet är att:</a:t>
            </a:r>
          </a:p>
          <a:p>
            <a:pPr marL="180000" lvl="0" indent="-180000">
              <a:spcBef>
                <a:spcPts val="600"/>
              </a:spcBef>
              <a:buFont typeface="Arial" panose="020B0604020202020204" pitchFamily="34" charset="0"/>
              <a:buChar char="•"/>
              <a:defRPr/>
            </a:pPr>
            <a:r>
              <a:rPr lang="sv-SE" dirty="0">
                <a:solidFill>
                  <a:schemeClr val="tx1"/>
                </a:solidFill>
              </a:rPr>
              <a:t>Minska under- och feldiagnostik</a:t>
            </a:r>
          </a:p>
          <a:p>
            <a:pPr marL="180000" lvl="0" indent="-180000">
              <a:spcBef>
                <a:spcPts val="600"/>
              </a:spcBef>
              <a:buFont typeface="Arial" panose="020B0604020202020204" pitchFamily="34" charset="0"/>
              <a:buChar char="•"/>
              <a:defRPr/>
            </a:pPr>
            <a:r>
              <a:rPr lang="sv-SE" dirty="0">
                <a:solidFill>
                  <a:schemeClr val="tx1"/>
                </a:solidFill>
              </a:rPr>
              <a:t>Fler patienter med KOL ska få sin sjukdoms svårighetsgrad bedömd</a:t>
            </a:r>
          </a:p>
          <a:p>
            <a:pPr marL="180000" lvl="0" indent="-180000">
              <a:spcBef>
                <a:spcPts val="600"/>
              </a:spcBef>
              <a:buFont typeface="Arial" panose="020B0604020202020204" pitchFamily="34" charset="0"/>
              <a:buChar char="•"/>
              <a:defRPr/>
            </a:pPr>
            <a:r>
              <a:rPr lang="sv-SE" dirty="0">
                <a:solidFill>
                  <a:schemeClr val="tx1"/>
                </a:solidFill>
              </a:rPr>
              <a:t>Fler patienter med KOL ska erbjudas regelbunden uppföljning</a:t>
            </a:r>
          </a:p>
          <a:p>
            <a:pPr marL="180000" lvl="0" indent="-180000">
              <a:spcBef>
                <a:spcPts val="600"/>
              </a:spcBef>
              <a:buFont typeface="Arial" panose="020B0604020202020204" pitchFamily="34" charset="0"/>
              <a:buChar char="•"/>
              <a:defRPr/>
            </a:pPr>
            <a:r>
              <a:rPr lang="sv-SE" dirty="0">
                <a:solidFill>
                  <a:schemeClr val="tx1"/>
                </a:solidFill>
              </a:rPr>
              <a:t>Fler patienter med KOL ska erbjudas tillgång till personcentrerade insatser</a:t>
            </a:r>
          </a:p>
          <a:p>
            <a:pPr marL="180000" lvl="0" indent="-180000">
              <a:spcBef>
                <a:spcPts val="600"/>
              </a:spcBef>
              <a:buFont typeface="Arial" panose="020B0604020202020204" pitchFamily="34" charset="0"/>
              <a:buChar char="•"/>
              <a:defRPr/>
            </a:pPr>
            <a:r>
              <a:rPr lang="sv-SE" dirty="0">
                <a:solidFill>
                  <a:schemeClr val="tx1"/>
                </a:solidFill>
              </a:rPr>
              <a:t>Öka patienternas delaktighet i vård och behandling.</a:t>
            </a:r>
          </a:p>
        </p:txBody>
      </p:sp>
      <p:sp>
        <p:nvSpPr>
          <p:cNvPr id="9" name="Rectangle 8">
            <a:extLst>
              <a:ext uri="{FF2B5EF4-FFF2-40B4-BE49-F238E27FC236}">
                <a16:creationId xmlns:a16="http://schemas.microsoft.com/office/drawing/2014/main" id="{B0B07D15-DBC9-4A8D-93AF-5B2C4F8F0C21}"/>
              </a:ext>
            </a:extLst>
          </p:cNvPr>
          <p:cNvSpPr/>
          <p:nvPr/>
        </p:nvSpPr>
        <p:spPr>
          <a:xfrm>
            <a:off x="6173556" y="1724640"/>
            <a:ext cx="5592873" cy="3923685"/>
          </a:xfrm>
          <a:prstGeom prst="rect">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lvl="0">
              <a:spcBef>
                <a:spcPts val="600"/>
              </a:spcBef>
              <a:defRPr/>
            </a:pPr>
            <a:r>
              <a:rPr lang="sv-SE" dirty="0">
                <a:solidFill>
                  <a:schemeClr val="tx1"/>
                </a:solidFill>
                <a:ea typeface="Calibri" panose="020F0502020204030204" pitchFamily="34" charset="0"/>
                <a:cs typeface="Arial" panose="020B0604020202020204" pitchFamily="34" charset="0"/>
              </a:rPr>
              <a:t>Övergripande åtgärder:</a:t>
            </a:r>
          </a:p>
          <a:p>
            <a:pPr marL="342900" lvl="0" indent="-342900">
              <a:spcBef>
                <a:spcPts val="600"/>
              </a:spcBef>
              <a:buFont typeface="Arial" panose="020B0604020202020204" pitchFamily="34" charset="0"/>
              <a:buChar char="•"/>
              <a:defRPr/>
            </a:pPr>
            <a:r>
              <a:rPr lang="sv-SE" dirty="0">
                <a:solidFill>
                  <a:schemeClr val="tx1"/>
                </a:solidFill>
                <a:ea typeface="Calibri" panose="020F0502020204030204" pitchFamily="34" charset="0"/>
                <a:cs typeface="Arial" panose="020B0604020202020204" pitchFamily="34" charset="0"/>
              </a:rPr>
              <a:t>Tobaksavvänjning</a:t>
            </a:r>
          </a:p>
          <a:p>
            <a:pPr marL="342900" lvl="0" indent="-342900">
              <a:spcBef>
                <a:spcPts val="600"/>
              </a:spcBef>
              <a:buFont typeface="Arial" panose="020B0604020202020204" pitchFamily="34" charset="0"/>
              <a:buChar char="•"/>
              <a:defRPr/>
            </a:pPr>
            <a:r>
              <a:rPr lang="sv-SE" dirty="0">
                <a:solidFill>
                  <a:schemeClr val="tx1"/>
                </a:solidFill>
                <a:ea typeface="Calibri" panose="020F0502020204030204" pitchFamily="34" charset="0"/>
                <a:cs typeface="Arial" panose="020B0604020202020204" pitchFamily="34" charset="0"/>
              </a:rPr>
              <a:t>FEV</a:t>
            </a:r>
            <a:r>
              <a:rPr lang="sv-SE" baseline="-25000" dirty="0">
                <a:solidFill>
                  <a:schemeClr val="tx1"/>
                </a:solidFill>
                <a:ea typeface="Calibri" panose="020F0502020204030204" pitchFamily="34" charset="0"/>
                <a:cs typeface="Arial" panose="020B0604020202020204" pitchFamily="34" charset="0"/>
              </a:rPr>
              <a:t>1</a:t>
            </a:r>
            <a:r>
              <a:rPr lang="sv-SE" dirty="0">
                <a:solidFill>
                  <a:schemeClr val="tx1"/>
                </a:solidFill>
                <a:ea typeface="Calibri" panose="020F0502020204030204" pitchFamily="34" charset="0"/>
                <a:cs typeface="Arial" panose="020B0604020202020204" pitchFamily="34" charset="0"/>
              </a:rPr>
              <a:t>/FEV</a:t>
            </a:r>
            <a:r>
              <a:rPr lang="sv-SE" baseline="-25000" dirty="0">
                <a:solidFill>
                  <a:schemeClr val="tx1"/>
                </a:solidFill>
                <a:ea typeface="Calibri" panose="020F0502020204030204" pitchFamily="34" charset="0"/>
                <a:cs typeface="Arial" panose="020B0604020202020204" pitchFamily="34" charset="0"/>
              </a:rPr>
              <a:t>6</a:t>
            </a:r>
            <a:r>
              <a:rPr lang="sv-SE" dirty="0">
                <a:solidFill>
                  <a:schemeClr val="tx1"/>
                </a:solidFill>
                <a:ea typeface="Calibri" panose="020F0502020204030204" pitchFamily="34" charset="0"/>
                <a:cs typeface="Arial" panose="020B0604020202020204" pitchFamily="34" charset="0"/>
              </a:rPr>
              <a:t>-mätning</a:t>
            </a:r>
          </a:p>
          <a:p>
            <a:pPr marL="342900" lvl="0" indent="-342900">
              <a:spcBef>
                <a:spcPts val="600"/>
              </a:spcBef>
              <a:buFont typeface="Arial" panose="020B0604020202020204" pitchFamily="34" charset="0"/>
              <a:buChar char="•"/>
              <a:defRPr/>
            </a:pPr>
            <a:r>
              <a:rPr lang="sv-SE" dirty="0">
                <a:solidFill>
                  <a:schemeClr val="tx1"/>
                </a:solidFill>
                <a:ea typeface="Calibri" panose="020F0502020204030204" pitchFamily="34" charset="0"/>
                <a:cs typeface="Arial" panose="020B0604020202020204" pitchFamily="34" charset="0"/>
              </a:rPr>
              <a:t>Rätt diagnostik med hjälp av korrekt utförd och tolkad dynamisk spirometri</a:t>
            </a:r>
          </a:p>
          <a:p>
            <a:pPr marL="342900" lvl="0" indent="-342900">
              <a:spcBef>
                <a:spcPts val="600"/>
              </a:spcBef>
              <a:buFont typeface="Arial" panose="020B0604020202020204" pitchFamily="34" charset="0"/>
              <a:buChar char="•"/>
              <a:defRPr/>
            </a:pPr>
            <a:r>
              <a:rPr lang="sv-SE" dirty="0">
                <a:solidFill>
                  <a:schemeClr val="tx1"/>
                </a:solidFill>
                <a:ea typeface="Calibri" panose="020F0502020204030204" pitchFamily="34" charset="0"/>
                <a:cs typeface="Arial" panose="020B0604020202020204" pitchFamily="34" charset="0"/>
              </a:rPr>
              <a:t>Regelbunden bedömning genom uppföljning med stöd av ett interprofessionellt team i nära samarbete med patienten</a:t>
            </a:r>
          </a:p>
          <a:p>
            <a:pPr marL="342900" lvl="0" indent="-342900">
              <a:spcBef>
                <a:spcPts val="600"/>
              </a:spcBef>
              <a:buFont typeface="Arial" panose="020B0604020202020204" pitchFamily="34" charset="0"/>
              <a:buChar char="•"/>
              <a:defRPr/>
            </a:pPr>
            <a:r>
              <a:rPr lang="sv-SE" dirty="0">
                <a:solidFill>
                  <a:schemeClr val="tx1"/>
                </a:solidFill>
                <a:ea typeface="Calibri" panose="020F0502020204030204" pitchFamily="34" charset="0"/>
                <a:cs typeface="Arial" panose="020B0604020202020204" pitchFamily="34" charset="0"/>
              </a:rPr>
              <a:t>Uppföljning efter exacerbationer</a:t>
            </a:r>
          </a:p>
          <a:p>
            <a:pPr marL="342900" lvl="0" indent="-342900">
              <a:spcBef>
                <a:spcPts val="600"/>
              </a:spcBef>
              <a:buFont typeface="Arial" panose="020B0604020202020204" pitchFamily="34" charset="0"/>
              <a:buChar char="•"/>
              <a:defRPr/>
            </a:pPr>
            <a:r>
              <a:rPr lang="sv-SE" dirty="0">
                <a:solidFill>
                  <a:schemeClr val="tx1"/>
                </a:solidFill>
                <a:ea typeface="Calibri" panose="020F0502020204030204" pitchFamily="34" charset="0"/>
                <a:cs typeface="Arial" panose="020B0604020202020204" pitchFamily="34" charset="0"/>
              </a:rPr>
              <a:t>Bedömning och behandling vid sjukdomens progress inklusive tillgång till palliativ vård och mer avancerade behandlingsinsatser </a:t>
            </a:r>
            <a:endParaRPr lang="sv-SE" dirty="0">
              <a:solidFill>
                <a:schemeClr val="tx1"/>
              </a:solidFill>
              <a:latin typeface="Calibri" panose="020F0502020204030204" pitchFamily="34" charset="0"/>
            </a:endParaRPr>
          </a:p>
        </p:txBody>
      </p:sp>
      <p:sp>
        <p:nvSpPr>
          <p:cNvPr id="12" name="Rektangel 11">
            <a:extLst>
              <a:ext uri="{FF2B5EF4-FFF2-40B4-BE49-F238E27FC236}">
                <a16:creationId xmlns:a16="http://schemas.microsoft.com/office/drawing/2014/main" id="{2BDF53FC-FB81-B482-0E8A-B14919481220}"/>
              </a:ext>
            </a:extLst>
          </p:cNvPr>
          <p:cNvSpPr/>
          <p:nvPr/>
        </p:nvSpPr>
        <p:spPr>
          <a:xfrm>
            <a:off x="871440" y="1296729"/>
            <a:ext cx="11206259" cy="369332"/>
          </a:xfrm>
          <a:prstGeom prst="rect">
            <a:avLst/>
          </a:prstGeom>
        </p:spPr>
        <p:txBody>
          <a:bodyPr wrap="square">
            <a:spAutoFit/>
          </a:bodyPr>
          <a:lstStyle/>
          <a:p>
            <a:pPr>
              <a:defRPr/>
            </a:pPr>
            <a:r>
              <a:rPr lang="sv-SE" i="1" dirty="0">
                <a:solidFill>
                  <a:srgbClr val="377D7A"/>
                </a:solidFill>
              </a:rPr>
              <a:t>Vårdförloppet omfattar åtgärder från misstanke om KOL eller vid en tidigare verifierad KOL och varar vanligtvis livet ut.</a:t>
            </a:r>
          </a:p>
        </p:txBody>
      </p:sp>
      <p:sp>
        <p:nvSpPr>
          <p:cNvPr id="3" name="textruta 2">
            <a:extLst>
              <a:ext uri="{FF2B5EF4-FFF2-40B4-BE49-F238E27FC236}">
                <a16:creationId xmlns:a16="http://schemas.microsoft.com/office/drawing/2014/main" id="{800E2F11-2339-700F-D53F-EB6F49D128BC}"/>
              </a:ext>
            </a:extLst>
          </p:cNvPr>
          <p:cNvSpPr txBox="1"/>
          <p:nvPr/>
        </p:nvSpPr>
        <p:spPr>
          <a:xfrm>
            <a:off x="954246" y="322220"/>
            <a:ext cx="2083584" cy="369332"/>
          </a:xfrm>
          <a:prstGeom prst="rect">
            <a:avLst/>
          </a:prstGeom>
          <a:solidFill>
            <a:schemeClr val="accent1"/>
          </a:solidFill>
        </p:spPr>
        <p:txBody>
          <a:bodyPr wrap="none" rtlCol="0">
            <a:spAutoFit/>
          </a:bodyPr>
          <a:lstStyle/>
          <a:p>
            <a:r>
              <a:rPr lang="sv-SE" b="1" dirty="0">
                <a:solidFill>
                  <a:schemeClr val="bg1"/>
                </a:solidFill>
              </a:rPr>
              <a:t>SAMMANFATTNING</a:t>
            </a:r>
          </a:p>
        </p:txBody>
      </p:sp>
      <p:sp>
        <p:nvSpPr>
          <p:cNvPr id="6" name="textruta 5">
            <a:extLst>
              <a:ext uri="{FF2B5EF4-FFF2-40B4-BE49-F238E27FC236}">
                <a16:creationId xmlns:a16="http://schemas.microsoft.com/office/drawing/2014/main" id="{5F6FA0BC-F45E-6E4A-C631-18CAFAAAF46F}"/>
              </a:ext>
            </a:extLst>
          </p:cNvPr>
          <p:cNvSpPr txBox="1"/>
          <p:nvPr/>
        </p:nvSpPr>
        <p:spPr>
          <a:xfrm>
            <a:off x="10132742" y="136244"/>
            <a:ext cx="1720901" cy="461665"/>
          </a:xfrm>
          <a:prstGeom prst="rect">
            <a:avLst/>
          </a:prstGeom>
          <a:noFill/>
        </p:spPr>
        <p:txBody>
          <a:bodyPr wrap="square" rtlCol="0">
            <a:spAutoFit/>
          </a:bodyPr>
          <a:lstStyle/>
          <a:p>
            <a:r>
              <a:rPr lang="sv-SE" sz="1200" dirty="0">
                <a:solidFill>
                  <a:schemeClr val="bg1">
                    <a:lumMod val="65000"/>
                  </a:schemeClr>
                </a:solidFill>
              </a:rPr>
              <a:t>Kroniskt obstruktiv lungsjukdom -  KOL</a:t>
            </a:r>
          </a:p>
        </p:txBody>
      </p:sp>
    </p:spTree>
    <p:extLst>
      <p:ext uri="{BB962C8B-B14F-4D97-AF65-F5344CB8AC3E}">
        <p14:creationId xmlns:p14="http://schemas.microsoft.com/office/powerpoint/2010/main" val="2863190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99F76A-BE0A-4578-809C-BF0E5E1ADB5A}"/>
              </a:ext>
            </a:extLst>
          </p:cNvPr>
          <p:cNvSpPr>
            <a:spLocks noGrp="1"/>
          </p:cNvSpPr>
          <p:nvPr>
            <p:ph type="title"/>
          </p:nvPr>
        </p:nvSpPr>
        <p:spPr>
          <a:xfrm>
            <a:off x="472716" y="36418"/>
            <a:ext cx="10515600" cy="753650"/>
          </a:xfrm>
        </p:spPr>
        <p:txBody>
          <a:bodyPr>
            <a:normAutofit/>
          </a:bodyPr>
          <a:lstStyle/>
          <a:p>
            <a:r>
              <a:rPr lang="sv-SE" sz="3600" b="0" dirty="0">
                <a:solidFill>
                  <a:srgbClr val="7030A0"/>
                </a:solidFill>
              </a:rPr>
              <a:t>Deltagare</a:t>
            </a:r>
          </a:p>
        </p:txBody>
      </p:sp>
      <p:graphicFrame>
        <p:nvGraphicFramePr>
          <p:cNvPr id="6" name="Platshållare för innehåll 5">
            <a:extLst>
              <a:ext uri="{FF2B5EF4-FFF2-40B4-BE49-F238E27FC236}">
                <a16:creationId xmlns:a16="http://schemas.microsoft.com/office/drawing/2014/main" id="{C7B166F5-64E0-4B0E-B230-0D996B257C55}"/>
              </a:ext>
            </a:extLst>
          </p:cNvPr>
          <p:cNvGraphicFramePr>
            <a:graphicFrameLocks noGrp="1"/>
          </p:cNvGraphicFramePr>
          <p:nvPr>
            <p:ph idx="1"/>
            <p:extLst>
              <p:ext uri="{D42A27DB-BD31-4B8C-83A1-F6EECF244321}">
                <p14:modId xmlns:p14="http://schemas.microsoft.com/office/powerpoint/2010/main" val="445178496"/>
              </p:ext>
            </p:extLst>
          </p:nvPr>
        </p:nvGraphicFramePr>
        <p:xfrm>
          <a:off x="580293" y="889892"/>
          <a:ext cx="11332074" cy="4756047"/>
        </p:xfrm>
        <a:graphic>
          <a:graphicData uri="http://schemas.openxmlformats.org/drawingml/2006/table">
            <a:tbl>
              <a:tblPr firstRow="1" firstCol="1" bandRow="1">
                <a:tableStyleId>{69012ECD-51FC-41F1-AA8D-1B2483CD663E}</a:tableStyleId>
              </a:tblPr>
              <a:tblGrid>
                <a:gridCol w="3516219">
                  <a:extLst>
                    <a:ext uri="{9D8B030D-6E8A-4147-A177-3AD203B41FA5}">
                      <a16:colId xmlns:a16="http://schemas.microsoft.com/office/drawing/2014/main" val="3973459589"/>
                    </a:ext>
                  </a:extLst>
                </a:gridCol>
                <a:gridCol w="5132832">
                  <a:extLst>
                    <a:ext uri="{9D8B030D-6E8A-4147-A177-3AD203B41FA5}">
                      <a16:colId xmlns:a16="http://schemas.microsoft.com/office/drawing/2014/main" val="138910382"/>
                    </a:ext>
                  </a:extLst>
                </a:gridCol>
                <a:gridCol w="2683023">
                  <a:extLst>
                    <a:ext uri="{9D8B030D-6E8A-4147-A177-3AD203B41FA5}">
                      <a16:colId xmlns:a16="http://schemas.microsoft.com/office/drawing/2014/main" val="4160860710"/>
                    </a:ext>
                  </a:extLst>
                </a:gridCol>
              </a:tblGrid>
              <a:tr h="198980">
                <a:tc>
                  <a:txBody>
                    <a:bodyPr/>
                    <a:lstStyle/>
                    <a:p>
                      <a:pPr>
                        <a:lnSpc>
                          <a:spcPct val="106000"/>
                        </a:lnSpc>
                        <a:spcAft>
                          <a:spcPts val="0"/>
                        </a:spcAft>
                      </a:pPr>
                      <a:r>
                        <a:rPr lang="sv-SE" sz="2000" dirty="0">
                          <a:effectLst/>
                        </a:rPr>
                        <a:t>Namn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6000"/>
                        </a:lnSpc>
                        <a:spcAft>
                          <a:spcPts val="0"/>
                        </a:spcAft>
                      </a:pPr>
                      <a:r>
                        <a:rPr lang="sv-SE" sz="2000" dirty="0">
                          <a:effectLst/>
                          <a:latin typeface="+mn-lt"/>
                          <a:ea typeface="+mn-ea"/>
                          <a:cs typeface="+mn-cs"/>
                        </a:rPr>
                        <a:t>Yrkesroll/motsvarande</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6000"/>
                        </a:lnSpc>
                        <a:spcAft>
                          <a:spcPts val="0"/>
                        </a:spcAft>
                      </a:pPr>
                      <a:r>
                        <a:rPr lang="sv-SE" sz="2000" dirty="0">
                          <a:effectLst/>
                        </a:rPr>
                        <a:t>Region/sjukvårdsregion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723658834"/>
                  </a:ext>
                </a:extLst>
              </a:tr>
              <a:tr h="204861">
                <a:tc>
                  <a:txBody>
                    <a:bodyPr/>
                    <a:lstStyle/>
                    <a:p>
                      <a:pPr>
                        <a:lnSpc>
                          <a:spcPct val="110000"/>
                        </a:lnSpc>
                        <a:spcAft>
                          <a:spcPts val="1100"/>
                        </a:spcAft>
                      </a:pPr>
                      <a:r>
                        <a:rPr lang="sv-SE" sz="2000" b="1" dirty="0">
                          <a:solidFill>
                            <a:srgbClr val="000000"/>
                          </a:solidFill>
                          <a:effectLst/>
                          <a:latin typeface="+mn-lt"/>
                          <a:ea typeface="Times New Roman" panose="02020603050405020304" pitchFamily="18" charset="0"/>
                          <a:cs typeface="Times New Roman" panose="02020603050405020304" pitchFamily="18" charset="0"/>
                        </a:rPr>
                        <a:t>Caroline Stridsman</a:t>
                      </a:r>
                      <a:endParaRPr lang="sv-SE" sz="3600" b="1" dirty="0">
                        <a:effectLst/>
                        <a:latin typeface="+mn-lt"/>
                        <a:ea typeface="Times New Roman" panose="02020603050405020304" pitchFamily="18" charset="0"/>
                        <a:cs typeface="Times New Roman" panose="02020603050405020304" pitchFamily="18" charset="0"/>
                      </a:endParaRPr>
                    </a:p>
                  </a:txBody>
                  <a:tcPr marL="36195" marR="36195" marT="0" marB="0"/>
                </a:tc>
                <a:tc>
                  <a:txBody>
                    <a:bodyPr/>
                    <a:lstStyle/>
                    <a:p>
                      <a:pPr>
                        <a:lnSpc>
                          <a:spcPct val="110000"/>
                        </a:lnSpc>
                        <a:spcAft>
                          <a:spcPts val="1100"/>
                        </a:spcAft>
                      </a:pPr>
                      <a:r>
                        <a:rPr lang="sv-SE"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Sjuksköterska astma/KOL</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nSpc>
                          <a:spcPct val="110000"/>
                        </a:lnSpc>
                        <a:spcAft>
                          <a:spcPts val="1100"/>
                        </a:spcAft>
                      </a:pPr>
                      <a:r>
                        <a:rPr lang="sv-SE"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Norra</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2739928518"/>
                  </a:ext>
                </a:extLst>
              </a:tr>
              <a:tr h="204861">
                <a:tc>
                  <a:txBody>
                    <a:bodyPr/>
                    <a:lstStyle/>
                    <a:p>
                      <a:pPr marL="0" marR="0" lvl="0" indent="0" algn="l" defTabSz="914400" rtl="0" eaLnBrk="1" fontAlgn="auto" latinLnBrk="0" hangingPunct="1">
                        <a:lnSpc>
                          <a:spcPct val="110000"/>
                        </a:lnSpc>
                        <a:spcBef>
                          <a:spcPts val="0"/>
                        </a:spcBef>
                        <a:spcAft>
                          <a:spcPts val="1100"/>
                        </a:spcAft>
                        <a:buClrTx/>
                        <a:buSzTx/>
                        <a:buFontTx/>
                        <a:buNone/>
                        <a:tabLst/>
                        <a:defRPr/>
                      </a:pPr>
                      <a:r>
                        <a:rPr kumimoji="0" lang="sv-SE" sz="2000" b="1" i="0" u="none" strike="noStrike" kern="1200" cap="none" spc="0" normalizeH="0" baseline="0" noProof="0" dirty="0">
                          <a:ln>
                            <a:noFill/>
                          </a:ln>
                          <a:solidFill>
                            <a:srgbClr val="000000"/>
                          </a:solidFill>
                          <a:effectLst/>
                          <a:uLnTx/>
                          <a:uFillTx/>
                          <a:latin typeface="+mn-lt"/>
                          <a:ea typeface="Times New Roman" panose="02020603050405020304" pitchFamily="18" charset="0"/>
                          <a:cs typeface="Times New Roman" panose="02020603050405020304" pitchFamily="18" charset="0"/>
                        </a:rPr>
                        <a:t>Nikolaos Pournaras</a:t>
                      </a:r>
                      <a:endParaRPr lang="sv-SE" sz="3600" b="1" dirty="0">
                        <a:effectLst/>
                        <a:latin typeface="+mn-lt"/>
                        <a:ea typeface="Times New Roman" panose="02020603050405020304" pitchFamily="18" charset="0"/>
                        <a:cs typeface="Times New Roman" panose="02020603050405020304" pitchFamily="18" charset="0"/>
                      </a:endParaRPr>
                    </a:p>
                  </a:txBody>
                  <a:tcPr marL="36195" marR="36195" marT="0" marB="0"/>
                </a:tc>
                <a:tc>
                  <a:txBody>
                    <a:bodyPr/>
                    <a:lstStyle/>
                    <a:p>
                      <a:pPr>
                        <a:lnSpc>
                          <a:spcPct val="110000"/>
                        </a:lnSpc>
                        <a:spcAft>
                          <a:spcPts val="1100"/>
                        </a:spcAft>
                      </a:pPr>
                      <a:r>
                        <a:rPr lang="sv-SE" sz="2000" dirty="0">
                          <a:effectLst/>
                          <a:latin typeface="Calibri" panose="020F0502020204030204" pitchFamily="34" charset="0"/>
                          <a:ea typeface="Times New Roman" panose="02020603050405020304" pitchFamily="18" charset="0"/>
                          <a:cs typeface="Calibri" panose="020F0502020204030204" pitchFamily="34" charset="0"/>
                        </a:rPr>
                        <a:t>Specialist i allmänmedicin</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nSpc>
                          <a:spcPct val="110000"/>
                        </a:lnSpc>
                        <a:spcAft>
                          <a:spcPts val="1100"/>
                        </a:spcAft>
                      </a:pPr>
                      <a:r>
                        <a:rPr lang="sv-SE" sz="2000" dirty="0">
                          <a:effectLst/>
                          <a:latin typeface="Calibri" panose="020F0502020204030204" pitchFamily="34" charset="0"/>
                          <a:ea typeface="Times New Roman" panose="02020603050405020304" pitchFamily="18" charset="0"/>
                          <a:cs typeface="Calibri" panose="020F0502020204030204" pitchFamily="34" charset="0"/>
                        </a:rPr>
                        <a:t>Stockholm-Gotland</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1060760438"/>
                  </a:ext>
                </a:extLst>
              </a:tr>
              <a:tr h="420505">
                <a:tc>
                  <a:txBody>
                    <a:bodyPr/>
                    <a:lstStyle/>
                    <a:p>
                      <a:pPr marL="0" marR="0" lvl="0" indent="0" algn="l" defTabSz="914400" rtl="0" eaLnBrk="1" fontAlgn="auto" latinLnBrk="0" hangingPunct="1">
                        <a:lnSpc>
                          <a:spcPct val="110000"/>
                        </a:lnSpc>
                        <a:spcBef>
                          <a:spcPts val="0"/>
                        </a:spcBef>
                        <a:spcAft>
                          <a:spcPts val="1100"/>
                        </a:spcAft>
                        <a:buClrTx/>
                        <a:buSzTx/>
                        <a:buFontTx/>
                        <a:buNone/>
                        <a:tabLst/>
                        <a:defRPr/>
                      </a:pPr>
                      <a:r>
                        <a:rPr kumimoji="0" lang="sv-SE" sz="2000" b="1" i="0" u="none" strike="noStrike" kern="1200" cap="none" spc="0" normalizeH="0" baseline="0" noProof="0" dirty="0">
                          <a:ln>
                            <a:noFill/>
                          </a:ln>
                          <a:solidFill>
                            <a:srgbClr val="000000"/>
                          </a:solidFill>
                          <a:effectLst/>
                          <a:uLnTx/>
                          <a:uFillTx/>
                          <a:latin typeface="+mn-lt"/>
                          <a:ea typeface="Times New Roman" panose="02020603050405020304" pitchFamily="18" charset="0"/>
                          <a:cs typeface="Calibri" panose="020F0502020204030204" pitchFamily="34" charset="0"/>
                        </a:rPr>
                        <a:t>Ulrika Berg </a:t>
                      </a:r>
                      <a:endParaRPr lang="sv-SE" sz="3600" b="1" dirty="0">
                        <a:effectLst/>
                        <a:latin typeface="+mn-lt"/>
                        <a:ea typeface="Times New Roman" panose="02020603050405020304" pitchFamily="18" charset="0"/>
                        <a:cs typeface="Times New Roman" panose="02020603050405020304" pitchFamily="18" charset="0"/>
                      </a:endParaRPr>
                    </a:p>
                  </a:txBody>
                  <a:tcPr marL="36195" marR="36195" marT="0" marB="0"/>
                </a:tc>
                <a:tc>
                  <a:txBody>
                    <a:bodyPr/>
                    <a:lstStyle/>
                    <a:p>
                      <a:pPr>
                        <a:lnSpc>
                          <a:spcPct val="110000"/>
                        </a:lnSpc>
                        <a:spcAft>
                          <a:spcPts val="1100"/>
                        </a:spcAft>
                      </a:pPr>
                      <a:r>
                        <a:rPr lang="sv-SE" sz="2000" dirty="0">
                          <a:effectLst/>
                          <a:latin typeface="Calibri" panose="020F0502020204030204" pitchFamily="34" charset="0"/>
                          <a:ea typeface="Times New Roman" panose="02020603050405020304" pitchFamily="18" charset="0"/>
                          <a:cs typeface="Calibri" panose="020F0502020204030204" pitchFamily="34" charset="0"/>
                        </a:rPr>
                        <a:t>Distriktssköterska och astma/KOL-sjuksköterska</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nSpc>
                          <a:spcPct val="110000"/>
                        </a:lnSpc>
                        <a:spcAft>
                          <a:spcPts val="1100"/>
                        </a:spcAft>
                      </a:pPr>
                      <a:r>
                        <a:rPr lang="sv-SE" sz="2000" dirty="0">
                          <a:effectLst/>
                          <a:latin typeface="Calibri" panose="020F0502020204030204" pitchFamily="34" charset="0"/>
                          <a:ea typeface="Times New Roman" panose="02020603050405020304" pitchFamily="18" charset="0"/>
                          <a:cs typeface="Calibri" panose="020F0502020204030204" pitchFamily="34" charset="0"/>
                        </a:rPr>
                        <a:t>Södra</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720843903"/>
                  </a:ext>
                </a:extLst>
              </a:tr>
              <a:tr h="204861">
                <a:tc>
                  <a:txBody>
                    <a:bodyPr/>
                    <a:lstStyle/>
                    <a:p>
                      <a:pPr marL="0" marR="0" lvl="0" indent="0" algn="l" defTabSz="914400" rtl="0" eaLnBrk="1" fontAlgn="auto" latinLnBrk="0" hangingPunct="1">
                        <a:lnSpc>
                          <a:spcPct val="110000"/>
                        </a:lnSpc>
                        <a:spcBef>
                          <a:spcPts val="0"/>
                        </a:spcBef>
                        <a:spcAft>
                          <a:spcPts val="1100"/>
                        </a:spcAft>
                        <a:buClrTx/>
                        <a:buSzTx/>
                        <a:buFontTx/>
                        <a:buNone/>
                        <a:tabLst/>
                        <a:defRPr/>
                      </a:pPr>
                      <a:r>
                        <a:rPr lang="sv-SE" sz="2000" b="1" dirty="0">
                          <a:effectLst/>
                          <a:latin typeface="+mn-lt"/>
                          <a:ea typeface="Times New Roman" panose="02020603050405020304" pitchFamily="18" charset="0"/>
                          <a:cs typeface="Calibri" panose="020F0502020204030204" pitchFamily="34" charset="0"/>
                        </a:rPr>
                        <a:t>Carl-Peter Anderberg </a:t>
                      </a:r>
                      <a:endParaRPr lang="sv-SE" sz="2000" b="1" dirty="0">
                        <a:effectLst/>
                        <a:latin typeface="+mn-lt"/>
                        <a:ea typeface="Times New Roman" panose="02020603050405020304" pitchFamily="18" charset="0"/>
                        <a:cs typeface="Times New Roman" panose="02020603050405020304" pitchFamily="18" charset="0"/>
                      </a:endParaRPr>
                    </a:p>
                  </a:txBody>
                  <a:tcPr marL="36195" marR="36195" marT="0" marB="0"/>
                </a:tc>
                <a:tc>
                  <a:txBody>
                    <a:bodyPr/>
                    <a:lstStyle/>
                    <a:p>
                      <a:pPr>
                        <a:lnSpc>
                          <a:spcPct val="110000"/>
                        </a:lnSpc>
                        <a:spcAft>
                          <a:spcPts val="1100"/>
                        </a:spcAft>
                      </a:pPr>
                      <a:r>
                        <a:rPr lang="sv-SE" sz="2000">
                          <a:effectLst/>
                          <a:latin typeface="Calibri" panose="020F0502020204030204" pitchFamily="34" charset="0"/>
                          <a:ea typeface="Times New Roman" panose="02020603050405020304" pitchFamily="18" charset="0"/>
                          <a:cs typeface="Calibri" panose="020F0502020204030204" pitchFamily="34" charset="0"/>
                        </a:rPr>
                        <a:t>Specialist i allmänmedicin </a:t>
                      </a:r>
                      <a:endParaRPr lang="sv-SE"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nSpc>
                          <a:spcPct val="110000"/>
                        </a:lnSpc>
                        <a:spcAft>
                          <a:spcPts val="1100"/>
                        </a:spcAft>
                      </a:pPr>
                      <a:r>
                        <a:rPr lang="sv-SE" sz="2000" dirty="0">
                          <a:effectLst/>
                          <a:latin typeface="Calibri" panose="020F0502020204030204" pitchFamily="34" charset="0"/>
                          <a:ea typeface="Times New Roman" panose="02020603050405020304" pitchFamily="18" charset="0"/>
                          <a:cs typeface="Calibri" panose="020F0502020204030204" pitchFamily="34" charset="0"/>
                        </a:rPr>
                        <a:t>Västra</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83972769"/>
                  </a:ext>
                </a:extLst>
              </a:tr>
              <a:tr h="204861">
                <a:tc>
                  <a:txBody>
                    <a:bodyPr/>
                    <a:lstStyle/>
                    <a:p>
                      <a:pPr marL="0" marR="0" lvl="0" indent="0" algn="l" defTabSz="914400" rtl="0" eaLnBrk="1" fontAlgn="auto" latinLnBrk="0" hangingPunct="1">
                        <a:lnSpc>
                          <a:spcPct val="110000"/>
                        </a:lnSpc>
                        <a:spcBef>
                          <a:spcPts val="0"/>
                        </a:spcBef>
                        <a:spcAft>
                          <a:spcPts val="1100"/>
                        </a:spcAft>
                        <a:buClrTx/>
                        <a:buSzTx/>
                        <a:buFontTx/>
                        <a:buNone/>
                        <a:tabLst/>
                        <a:defRPr/>
                      </a:pPr>
                      <a:r>
                        <a:rPr lang="sv-SE" sz="2000" b="1" dirty="0">
                          <a:effectLst/>
                          <a:latin typeface="+mn-lt"/>
                          <a:ea typeface="Times New Roman" panose="02020603050405020304" pitchFamily="18" charset="0"/>
                          <a:cs typeface="Calibri" panose="020F0502020204030204" pitchFamily="34" charset="0"/>
                        </a:rPr>
                        <a:t>Louise Andersson</a:t>
                      </a:r>
                      <a:endParaRPr lang="sv-SE" sz="1100" b="1" dirty="0">
                        <a:effectLst/>
                        <a:latin typeface="+mn-lt"/>
                        <a:ea typeface="Times New Roman" panose="02020603050405020304" pitchFamily="18" charset="0"/>
                        <a:cs typeface="Times New Roman" panose="02020603050405020304" pitchFamily="18" charset="0"/>
                      </a:endParaRPr>
                    </a:p>
                  </a:txBody>
                  <a:tcPr marL="36195" marR="36195" marT="0" marB="0"/>
                </a:tc>
                <a:tc>
                  <a:txBody>
                    <a:bodyPr/>
                    <a:lstStyle/>
                    <a:p>
                      <a:pPr>
                        <a:lnSpc>
                          <a:spcPct val="110000"/>
                        </a:lnSpc>
                        <a:spcAft>
                          <a:spcPts val="1100"/>
                        </a:spcAft>
                      </a:pPr>
                      <a:r>
                        <a:rPr lang="sv-SE" sz="2000">
                          <a:effectLst/>
                          <a:latin typeface="Calibri" panose="020F0502020204030204" pitchFamily="34" charset="0"/>
                          <a:ea typeface="Times New Roman" panose="02020603050405020304" pitchFamily="18" charset="0"/>
                          <a:cs typeface="Calibri" panose="020F0502020204030204" pitchFamily="34" charset="0"/>
                        </a:rPr>
                        <a:t>Sjukgymnast</a:t>
                      </a:r>
                      <a:endParaRPr lang="sv-SE"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nSpc>
                          <a:spcPct val="110000"/>
                        </a:lnSpc>
                        <a:spcAft>
                          <a:spcPts val="1100"/>
                        </a:spcAft>
                      </a:pPr>
                      <a:r>
                        <a:rPr lang="sv-SE" sz="2000" dirty="0">
                          <a:effectLst/>
                          <a:latin typeface="Calibri" panose="020F0502020204030204" pitchFamily="34" charset="0"/>
                          <a:ea typeface="Times New Roman" panose="02020603050405020304" pitchFamily="18" charset="0"/>
                          <a:cs typeface="Calibri" panose="020F0502020204030204" pitchFamily="34" charset="0"/>
                        </a:rPr>
                        <a:t>Mellansverige</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2331909865"/>
                  </a:ext>
                </a:extLst>
              </a:tr>
              <a:tr h="204861">
                <a:tc>
                  <a:txBody>
                    <a:bodyPr/>
                    <a:lstStyle/>
                    <a:p>
                      <a:pPr marL="0" marR="0" lvl="0" indent="0" algn="l" defTabSz="914400" rtl="0" eaLnBrk="1" fontAlgn="auto" latinLnBrk="0" hangingPunct="1">
                        <a:lnSpc>
                          <a:spcPct val="110000"/>
                        </a:lnSpc>
                        <a:spcBef>
                          <a:spcPts val="0"/>
                        </a:spcBef>
                        <a:spcAft>
                          <a:spcPts val="1100"/>
                        </a:spcAft>
                        <a:buClrTx/>
                        <a:buSzTx/>
                        <a:buFontTx/>
                        <a:buNone/>
                        <a:tabLst/>
                        <a:defRPr/>
                      </a:pPr>
                      <a:r>
                        <a:rPr kumimoji="0" lang="sv-SE" sz="2000" b="1" i="0" u="none" strike="noStrike" kern="1200" cap="none" spc="0" normalizeH="0" baseline="0" noProof="0" dirty="0">
                          <a:ln>
                            <a:noFill/>
                          </a:ln>
                          <a:solidFill>
                            <a:srgbClr val="000000"/>
                          </a:solidFill>
                          <a:effectLst/>
                          <a:uLnTx/>
                          <a:uFillTx/>
                          <a:latin typeface="+mn-lt"/>
                          <a:ea typeface="Times New Roman" panose="02020603050405020304" pitchFamily="18" charset="0"/>
                          <a:cs typeface="Calibri" panose="020F0502020204030204" pitchFamily="34" charset="0"/>
                        </a:rPr>
                        <a:t>Mikael Andersson</a:t>
                      </a:r>
                      <a:r>
                        <a:rPr kumimoji="0" lang="sv-SE" sz="800" b="1" i="0" u="none" strike="noStrike" kern="1200" cap="none" spc="0" normalizeH="0" baseline="0" noProof="0" dirty="0">
                          <a:ln>
                            <a:noFill/>
                          </a:ln>
                          <a:solidFill>
                            <a:srgbClr val="000000"/>
                          </a:solidFill>
                          <a:effectLst/>
                          <a:uLnTx/>
                          <a:uFillTx/>
                          <a:latin typeface="+mn-lt"/>
                          <a:ea typeface="Times New Roman" panose="02020603050405020304" pitchFamily="18" charset="0"/>
                          <a:cs typeface="Calibri" panose="020F0502020204030204" pitchFamily="34" charset="0"/>
                        </a:rPr>
                        <a:t> </a:t>
                      </a:r>
                      <a:endParaRPr lang="sv-SE" sz="1100" b="1" dirty="0">
                        <a:effectLst/>
                        <a:latin typeface="+mn-lt"/>
                        <a:ea typeface="Times New Roman" panose="02020603050405020304" pitchFamily="18" charset="0"/>
                        <a:cs typeface="Times New Roman" panose="02020603050405020304" pitchFamily="18" charset="0"/>
                      </a:endParaRPr>
                    </a:p>
                  </a:txBody>
                  <a:tcPr marL="36195" marR="36195" marT="0" marB="0"/>
                </a:tc>
                <a:tc>
                  <a:txBody>
                    <a:bodyPr/>
                    <a:lstStyle/>
                    <a:p>
                      <a:pPr>
                        <a:lnSpc>
                          <a:spcPct val="110000"/>
                        </a:lnSpc>
                        <a:spcAft>
                          <a:spcPts val="1100"/>
                        </a:spcAft>
                      </a:pPr>
                      <a:r>
                        <a:rPr lang="sv-SE" sz="2000">
                          <a:effectLst/>
                          <a:latin typeface="Calibri" panose="020F0502020204030204" pitchFamily="34" charset="0"/>
                          <a:ea typeface="Times New Roman" panose="02020603050405020304" pitchFamily="18" charset="0"/>
                          <a:cs typeface="Calibri" panose="020F0502020204030204" pitchFamily="34" charset="0"/>
                        </a:rPr>
                        <a:t>Sjukgymnast </a:t>
                      </a:r>
                      <a:endParaRPr lang="sv-SE"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nSpc>
                          <a:spcPct val="110000"/>
                        </a:lnSpc>
                        <a:spcAft>
                          <a:spcPts val="1100"/>
                        </a:spcAft>
                      </a:pPr>
                      <a:r>
                        <a:rPr lang="sv-SE" sz="2000" dirty="0">
                          <a:effectLst/>
                          <a:latin typeface="Calibri" panose="020F0502020204030204" pitchFamily="34" charset="0"/>
                          <a:ea typeface="Times New Roman" panose="02020603050405020304" pitchFamily="18" charset="0"/>
                          <a:cs typeface="Calibri" panose="020F0502020204030204" pitchFamily="34" charset="0"/>
                        </a:rPr>
                        <a:t>Mellansverige</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2460680075"/>
                  </a:ext>
                </a:extLst>
              </a:tr>
              <a:tr h="420505">
                <a:tc>
                  <a:txBody>
                    <a:bodyPr/>
                    <a:lstStyle/>
                    <a:p>
                      <a:pPr marL="0" marR="0" lvl="0" indent="0" algn="l" defTabSz="914400" rtl="0" eaLnBrk="1" fontAlgn="auto" latinLnBrk="0" hangingPunct="1">
                        <a:lnSpc>
                          <a:spcPct val="110000"/>
                        </a:lnSpc>
                        <a:spcBef>
                          <a:spcPts val="0"/>
                        </a:spcBef>
                        <a:spcAft>
                          <a:spcPts val="1100"/>
                        </a:spcAft>
                        <a:buClrTx/>
                        <a:buSzTx/>
                        <a:buFontTx/>
                        <a:buNone/>
                        <a:tabLst/>
                        <a:defRPr/>
                      </a:pPr>
                      <a:r>
                        <a:rPr kumimoji="0" lang="sv-SE" sz="2000" b="1" i="0" u="none" strike="noStrike" kern="1200" cap="none" spc="0" normalizeH="0" baseline="0" noProof="0" dirty="0">
                          <a:ln>
                            <a:noFill/>
                          </a:ln>
                          <a:solidFill>
                            <a:srgbClr val="000000"/>
                          </a:solidFill>
                          <a:effectLst/>
                          <a:uLnTx/>
                          <a:uFillTx/>
                          <a:latin typeface="+mn-lt"/>
                          <a:ea typeface="Times New Roman" panose="02020603050405020304" pitchFamily="18" charset="0"/>
                          <a:cs typeface="Calibri" panose="020F0502020204030204" pitchFamily="34" charset="0"/>
                        </a:rPr>
                        <a:t>Sofia Dettmann</a:t>
                      </a:r>
                      <a:r>
                        <a:rPr kumimoji="0" lang="sv-SE" sz="800" b="1" i="0" u="none" strike="noStrike" kern="1200" cap="none" spc="0" normalizeH="0" baseline="0" noProof="0" dirty="0">
                          <a:ln>
                            <a:noFill/>
                          </a:ln>
                          <a:solidFill>
                            <a:srgbClr val="000000"/>
                          </a:solidFill>
                          <a:effectLst/>
                          <a:uLnTx/>
                          <a:uFillTx/>
                          <a:latin typeface="+mn-lt"/>
                          <a:ea typeface="Times New Roman" panose="02020603050405020304" pitchFamily="18" charset="0"/>
                          <a:cs typeface="Calibri" panose="020F0502020204030204" pitchFamily="34" charset="0"/>
                        </a:rPr>
                        <a:t> </a:t>
                      </a:r>
                      <a:endParaRPr lang="sv-SE" sz="3600" b="1" dirty="0">
                        <a:effectLst/>
                        <a:latin typeface="+mn-lt"/>
                        <a:ea typeface="Times New Roman" panose="02020603050405020304" pitchFamily="18" charset="0"/>
                        <a:cs typeface="Times New Roman" panose="02020603050405020304" pitchFamily="18" charset="0"/>
                      </a:endParaRPr>
                    </a:p>
                  </a:txBody>
                  <a:tcPr marL="36195" marR="36195" marT="0" marB="0"/>
                </a:tc>
                <a:tc>
                  <a:txBody>
                    <a:bodyPr/>
                    <a:lstStyle/>
                    <a:p>
                      <a:pPr>
                        <a:lnSpc>
                          <a:spcPct val="110000"/>
                        </a:lnSpc>
                        <a:spcAft>
                          <a:spcPts val="1100"/>
                        </a:spcAft>
                      </a:pPr>
                      <a:r>
                        <a:rPr lang="sv-SE" sz="2000">
                          <a:effectLst/>
                          <a:latin typeface="Calibri" panose="020F0502020204030204" pitchFamily="34" charset="0"/>
                          <a:ea typeface="Times New Roman" panose="02020603050405020304" pitchFamily="18" charset="0"/>
                          <a:cs typeface="Calibri" panose="020F0502020204030204" pitchFamily="34" charset="0"/>
                        </a:rPr>
                        <a:t>Speciaist i lungmedicin och palliativ medicin</a:t>
                      </a:r>
                      <a:endParaRPr lang="sv-SE"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nSpc>
                          <a:spcPct val="110000"/>
                        </a:lnSpc>
                        <a:spcAft>
                          <a:spcPts val="1100"/>
                        </a:spcAft>
                      </a:pPr>
                      <a:r>
                        <a:rPr lang="sv-SE" sz="2000" dirty="0">
                          <a:effectLst/>
                          <a:latin typeface="Calibri" panose="020F0502020204030204" pitchFamily="34" charset="0"/>
                          <a:ea typeface="Times New Roman" panose="02020603050405020304" pitchFamily="18" charset="0"/>
                          <a:cs typeface="Calibri" panose="020F0502020204030204" pitchFamily="34" charset="0"/>
                        </a:rPr>
                        <a:t>Mellansverige</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1899476203"/>
                  </a:ext>
                </a:extLst>
              </a:tr>
              <a:tr h="204861">
                <a:tc>
                  <a:txBody>
                    <a:bodyPr/>
                    <a:lstStyle/>
                    <a:p>
                      <a:pPr>
                        <a:lnSpc>
                          <a:spcPct val="110000"/>
                        </a:lnSpc>
                        <a:spcAft>
                          <a:spcPts val="1100"/>
                        </a:spcAft>
                      </a:pPr>
                      <a:r>
                        <a:rPr lang="sv-SE" sz="2000" b="1" dirty="0">
                          <a:effectLst/>
                          <a:latin typeface="+mn-lt"/>
                          <a:ea typeface="Times New Roman" panose="02020603050405020304" pitchFamily="18" charset="0"/>
                          <a:cs typeface="Times New Roman" panose="02020603050405020304" pitchFamily="18" charset="0"/>
                        </a:rPr>
                        <a:t>Peter Edfelt</a:t>
                      </a:r>
                    </a:p>
                  </a:txBody>
                  <a:tcPr marL="36195" marR="36195" marT="0" marB="0"/>
                </a:tc>
                <a:tc>
                  <a:txBody>
                    <a:bodyPr/>
                    <a:lstStyle/>
                    <a:p>
                      <a:pPr>
                        <a:lnSpc>
                          <a:spcPct val="110000"/>
                        </a:lnSpc>
                        <a:spcAft>
                          <a:spcPts val="1100"/>
                        </a:spcAft>
                      </a:pPr>
                      <a:r>
                        <a:rPr lang="sv-SE" sz="2000" dirty="0">
                          <a:effectLst/>
                          <a:latin typeface="Calibri" panose="020F0502020204030204" pitchFamily="34" charset="0"/>
                          <a:ea typeface="Times New Roman" panose="02020603050405020304" pitchFamily="18" charset="0"/>
                          <a:cs typeface="Calibri" panose="020F0502020204030204" pitchFamily="34" charset="0"/>
                        </a:rPr>
                        <a:t>Patientföreträdare </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nSpc>
                          <a:spcPct val="110000"/>
                        </a:lnSpc>
                        <a:spcAft>
                          <a:spcPts val="1100"/>
                        </a:spcAft>
                      </a:pPr>
                      <a:r>
                        <a:rPr lang="sv-SE" sz="2000" dirty="0">
                          <a:effectLst/>
                          <a:latin typeface="Calibri" panose="020F0502020204030204" pitchFamily="34" charset="0"/>
                          <a:ea typeface="Times New Roman" panose="02020603050405020304" pitchFamily="18" charset="0"/>
                          <a:cs typeface="Calibri" panose="020F0502020204030204" pitchFamily="34" charset="0"/>
                        </a:rPr>
                        <a:t> </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1777866824"/>
                  </a:ext>
                </a:extLst>
              </a:tr>
              <a:tr h="420505">
                <a:tc>
                  <a:txBody>
                    <a:bodyPr/>
                    <a:lstStyle/>
                    <a:p>
                      <a:pPr>
                        <a:lnSpc>
                          <a:spcPct val="110000"/>
                        </a:lnSpc>
                        <a:spcAft>
                          <a:spcPts val="1100"/>
                        </a:spcAft>
                      </a:pPr>
                      <a:r>
                        <a:rPr lang="sv-SE" sz="2000" b="1" dirty="0">
                          <a:effectLst/>
                          <a:latin typeface="+mn-lt"/>
                          <a:ea typeface="Times New Roman" panose="02020603050405020304" pitchFamily="18" charset="0"/>
                          <a:cs typeface="Times New Roman" panose="02020603050405020304" pitchFamily="18" charset="0"/>
                        </a:rPr>
                        <a:t>Elisabeth Eidem </a:t>
                      </a:r>
                      <a:r>
                        <a:rPr lang="sv-SE" sz="1600" b="1" dirty="0">
                          <a:effectLst/>
                          <a:latin typeface="+mn-lt"/>
                          <a:ea typeface="Times New Roman" panose="02020603050405020304" pitchFamily="18" charset="0"/>
                          <a:cs typeface="Times New Roman" panose="02020603050405020304" pitchFamily="18" charset="0"/>
                        </a:rPr>
                        <a:t>(Adjungerad)</a:t>
                      </a:r>
                    </a:p>
                  </a:txBody>
                  <a:tcPr marL="36195" marR="36195" marT="0" marB="0"/>
                </a:tc>
                <a:tc>
                  <a:txBody>
                    <a:bodyPr/>
                    <a:lstStyle/>
                    <a:p>
                      <a:pPr>
                        <a:lnSpc>
                          <a:spcPct val="110000"/>
                        </a:lnSpc>
                        <a:spcAft>
                          <a:spcPts val="1100"/>
                        </a:spcAft>
                      </a:pPr>
                      <a:r>
                        <a:rPr lang="sv-SE" sz="2000" dirty="0">
                          <a:effectLst/>
                          <a:latin typeface="Calibri" panose="020F0502020204030204" pitchFamily="34" charset="0"/>
                          <a:ea typeface="Times New Roman" panose="02020603050405020304" pitchFamily="18" charset="0"/>
                          <a:cs typeface="Calibri" panose="020F0502020204030204" pitchFamily="34" charset="0"/>
                        </a:rPr>
                        <a:t>Projektledare/utredare på Socialstyrelsen</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nSpc>
                          <a:spcPct val="110000"/>
                        </a:lnSpc>
                        <a:spcAft>
                          <a:spcPts val="1100"/>
                        </a:spcAft>
                      </a:pPr>
                      <a:r>
                        <a:rPr lang="sv-SE" sz="2000" dirty="0">
                          <a:effectLst/>
                          <a:latin typeface="Calibri" panose="020F0502020204030204" pitchFamily="34" charset="0"/>
                          <a:ea typeface="Times New Roman" panose="02020603050405020304" pitchFamily="18" charset="0"/>
                          <a:cs typeface="Calibri" panose="020F0502020204030204" pitchFamily="34" charset="0"/>
                        </a:rPr>
                        <a:t> </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1519255180"/>
                  </a:ext>
                </a:extLst>
              </a:tr>
              <a:tr h="204861">
                <a:tc>
                  <a:txBody>
                    <a:bodyPr/>
                    <a:lstStyle/>
                    <a:p>
                      <a:pPr>
                        <a:lnSpc>
                          <a:spcPct val="110000"/>
                        </a:lnSpc>
                        <a:spcAft>
                          <a:spcPts val="1100"/>
                        </a:spcAft>
                      </a:pPr>
                      <a:r>
                        <a:rPr lang="sv-SE" sz="2000" b="1" dirty="0">
                          <a:effectLst/>
                          <a:latin typeface="+mn-lt"/>
                          <a:ea typeface="Times New Roman" panose="02020603050405020304" pitchFamily="18" charset="0"/>
                          <a:cs typeface="Times New Roman" panose="02020603050405020304" pitchFamily="18" charset="0"/>
                        </a:rPr>
                        <a:t>Magnus Ekström </a:t>
                      </a:r>
                      <a:r>
                        <a:rPr lang="sv-SE" sz="1600" b="1" dirty="0">
                          <a:effectLst/>
                          <a:latin typeface="+mn-lt"/>
                          <a:ea typeface="Times New Roman" panose="02020603050405020304" pitchFamily="18" charset="0"/>
                          <a:cs typeface="Times New Roman" panose="02020603050405020304" pitchFamily="18" charset="0"/>
                        </a:rPr>
                        <a:t>(Adjungerad)</a:t>
                      </a:r>
                    </a:p>
                  </a:txBody>
                  <a:tcPr marL="36195" marR="36195" marT="0" marB="0"/>
                </a:tc>
                <a:tc>
                  <a:txBody>
                    <a:bodyPr/>
                    <a:lstStyle/>
                    <a:p>
                      <a:pPr>
                        <a:lnSpc>
                          <a:spcPct val="110000"/>
                        </a:lnSpc>
                        <a:spcAft>
                          <a:spcPts val="1100"/>
                        </a:spcAft>
                      </a:pPr>
                      <a:r>
                        <a:rPr lang="sv-SE" sz="2000" dirty="0">
                          <a:effectLst/>
                          <a:latin typeface="Calibri" panose="020F0502020204030204" pitchFamily="34" charset="0"/>
                          <a:ea typeface="Times New Roman" panose="02020603050405020304" pitchFamily="18" charset="0"/>
                          <a:cs typeface="Calibri" panose="020F0502020204030204" pitchFamily="34" charset="0"/>
                        </a:rPr>
                        <a:t>Specialist i lungmedicin</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nSpc>
                          <a:spcPct val="110000"/>
                        </a:lnSpc>
                        <a:spcAft>
                          <a:spcPts val="1100"/>
                        </a:spcAft>
                      </a:pPr>
                      <a:r>
                        <a:rPr lang="sv-SE" sz="2000" dirty="0">
                          <a:effectLst/>
                          <a:latin typeface="Calibri" panose="020F0502020204030204" pitchFamily="34" charset="0"/>
                          <a:ea typeface="Times New Roman" panose="02020603050405020304" pitchFamily="18" charset="0"/>
                          <a:cs typeface="Calibri" panose="020F0502020204030204" pitchFamily="34" charset="0"/>
                        </a:rPr>
                        <a:t>Södra</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1192990305"/>
                  </a:ext>
                </a:extLst>
              </a:tr>
              <a:tr h="204861">
                <a:tc>
                  <a:txBody>
                    <a:bodyPr/>
                    <a:lstStyle/>
                    <a:p>
                      <a:pPr>
                        <a:lnSpc>
                          <a:spcPct val="110000"/>
                        </a:lnSpc>
                        <a:spcAft>
                          <a:spcPts val="1100"/>
                        </a:spcAft>
                      </a:pPr>
                      <a:r>
                        <a:rPr lang="sv-SE" sz="2000" b="1" dirty="0">
                          <a:effectLst/>
                          <a:latin typeface="+mn-lt"/>
                          <a:ea typeface="Times New Roman" panose="02020603050405020304" pitchFamily="18" charset="0"/>
                          <a:cs typeface="Times New Roman" panose="02020603050405020304" pitchFamily="18" charset="0"/>
                        </a:rPr>
                        <a:t>Anne </a:t>
                      </a:r>
                      <a:r>
                        <a:rPr lang="sv-SE" sz="2000" b="1" dirty="0" err="1">
                          <a:effectLst/>
                          <a:latin typeface="+mn-lt"/>
                          <a:ea typeface="Times New Roman" panose="02020603050405020304" pitchFamily="18" charset="0"/>
                          <a:cs typeface="Times New Roman" panose="02020603050405020304" pitchFamily="18" charset="0"/>
                        </a:rPr>
                        <a:t>Geborek</a:t>
                      </a:r>
                      <a:endParaRPr lang="sv-SE" sz="2000" b="1" dirty="0">
                        <a:effectLst/>
                        <a:latin typeface="+mn-lt"/>
                        <a:ea typeface="Times New Roman" panose="02020603050405020304" pitchFamily="18" charset="0"/>
                        <a:cs typeface="Times New Roman" panose="02020603050405020304" pitchFamily="18" charset="0"/>
                      </a:endParaRPr>
                    </a:p>
                  </a:txBody>
                  <a:tcPr marL="36195" marR="36195" marT="0" marB="0"/>
                </a:tc>
                <a:tc>
                  <a:txBody>
                    <a:bodyPr/>
                    <a:lstStyle/>
                    <a:p>
                      <a:pPr>
                        <a:lnSpc>
                          <a:spcPct val="110000"/>
                        </a:lnSpc>
                        <a:spcAft>
                          <a:spcPts val="1100"/>
                        </a:spcAft>
                      </a:pPr>
                      <a:r>
                        <a:rPr lang="sv-SE" sz="2000" dirty="0">
                          <a:effectLst/>
                          <a:latin typeface="Calibri" panose="020F0502020204030204" pitchFamily="34" charset="0"/>
                          <a:ea typeface="Times New Roman" panose="02020603050405020304" pitchFamily="18" charset="0"/>
                          <a:cs typeface="Calibri" panose="020F0502020204030204" pitchFamily="34" charset="0"/>
                        </a:rPr>
                        <a:t>Specialist i lungmedicin</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nSpc>
                          <a:spcPct val="110000"/>
                        </a:lnSpc>
                        <a:spcAft>
                          <a:spcPts val="1100"/>
                        </a:spcAft>
                      </a:pPr>
                      <a:r>
                        <a:rPr lang="sv-SE" sz="2000" dirty="0">
                          <a:effectLst/>
                          <a:latin typeface="Calibri" panose="020F0502020204030204" pitchFamily="34" charset="0"/>
                          <a:ea typeface="Times New Roman" panose="02020603050405020304" pitchFamily="18" charset="0"/>
                          <a:cs typeface="Calibri" panose="020F0502020204030204" pitchFamily="34" charset="0"/>
                        </a:rPr>
                        <a:t>Stockholm-Gotland</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1726488147"/>
                  </a:ext>
                </a:extLst>
              </a:tr>
              <a:tr h="204861">
                <a:tc>
                  <a:txBody>
                    <a:bodyPr/>
                    <a:lstStyle/>
                    <a:p>
                      <a:pPr>
                        <a:lnSpc>
                          <a:spcPct val="110000"/>
                        </a:lnSpc>
                        <a:spcAft>
                          <a:spcPts val="1100"/>
                        </a:spcAft>
                      </a:pPr>
                      <a:r>
                        <a:rPr lang="sv-SE" sz="2000" b="1" dirty="0">
                          <a:effectLst/>
                          <a:latin typeface="+mn-lt"/>
                          <a:ea typeface="Times New Roman" panose="02020603050405020304" pitchFamily="18" charset="0"/>
                          <a:cs typeface="Times New Roman" panose="02020603050405020304" pitchFamily="18" charset="0"/>
                        </a:rPr>
                        <a:t>Carina Göransson  </a:t>
                      </a:r>
                    </a:p>
                  </a:txBody>
                  <a:tcPr marL="36195" marR="36195" marT="0" marB="0"/>
                </a:tc>
                <a:tc>
                  <a:txBody>
                    <a:bodyPr/>
                    <a:lstStyle/>
                    <a:p>
                      <a:pPr>
                        <a:lnSpc>
                          <a:spcPct val="110000"/>
                        </a:lnSpc>
                        <a:spcAft>
                          <a:spcPts val="1100"/>
                        </a:spcAft>
                      </a:pPr>
                      <a:r>
                        <a:rPr lang="sv-SE" sz="2000">
                          <a:effectLst/>
                          <a:latin typeface="Calibri" panose="020F0502020204030204" pitchFamily="34" charset="0"/>
                          <a:ea typeface="Times New Roman" panose="02020603050405020304" pitchFamily="18" charset="0"/>
                          <a:cs typeface="Calibri" panose="020F0502020204030204" pitchFamily="34" charset="0"/>
                        </a:rPr>
                        <a:t>Arbetsterapeut</a:t>
                      </a:r>
                      <a:endParaRPr lang="sv-SE"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nSpc>
                          <a:spcPct val="110000"/>
                        </a:lnSpc>
                        <a:spcAft>
                          <a:spcPts val="1100"/>
                        </a:spcAft>
                      </a:pPr>
                      <a:r>
                        <a:rPr lang="sv-SE" sz="2000" dirty="0">
                          <a:effectLst/>
                          <a:latin typeface="Calibri" panose="020F0502020204030204" pitchFamily="34" charset="0"/>
                          <a:ea typeface="Times New Roman" panose="02020603050405020304" pitchFamily="18" charset="0"/>
                          <a:cs typeface="Calibri" panose="020F0502020204030204" pitchFamily="34" charset="0"/>
                        </a:rPr>
                        <a:t>Västra</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1043800923"/>
                  </a:ext>
                </a:extLst>
              </a:tr>
              <a:tr h="204861">
                <a:tc>
                  <a:txBody>
                    <a:bodyPr/>
                    <a:lstStyle/>
                    <a:p>
                      <a:pPr marL="0" marR="0" lvl="0" indent="0" algn="l" defTabSz="914400" rtl="0" eaLnBrk="1" fontAlgn="auto" latinLnBrk="0" hangingPunct="1">
                        <a:lnSpc>
                          <a:spcPct val="110000"/>
                        </a:lnSpc>
                        <a:spcBef>
                          <a:spcPts val="0"/>
                        </a:spcBef>
                        <a:spcAft>
                          <a:spcPts val="1100"/>
                        </a:spcAft>
                        <a:buClrTx/>
                        <a:buSzTx/>
                        <a:buFontTx/>
                        <a:buNone/>
                        <a:tabLst/>
                        <a:defRPr/>
                      </a:pPr>
                      <a:r>
                        <a:rPr kumimoji="0" lang="sv-SE" sz="2000" b="1" i="0" u="none" strike="noStrike" kern="1200" cap="none" spc="0" normalizeH="0" baseline="0" noProof="0" dirty="0">
                          <a:ln>
                            <a:noFill/>
                          </a:ln>
                          <a:solidFill>
                            <a:srgbClr val="000000"/>
                          </a:solidFill>
                          <a:effectLst/>
                          <a:uLnTx/>
                          <a:uFillTx/>
                          <a:latin typeface="+mn-lt"/>
                          <a:ea typeface="Times New Roman" panose="02020603050405020304" pitchFamily="18" charset="0"/>
                          <a:cs typeface="Calibri" panose="020F0502020204030204" pitchFamily="34" charset="0"/>
                        </a:rPr>
                        <a:t>Anna Carin Hagstig</a:t>
                      </a:r>
                      <a:endParaRPr lang="sv-SE" sz="1100" b="1" dirty="0">
                        <a:effectLst/>
                        <a:latin typeface="+mn-lt"/>
                        <a:ea typeface="Times New Roman" panose="02020603050405020304" pitchFamily="18" charset="0"/>
                        <a:cs typeface="Times New Roman" panose="02020603050405020304" pitchFamily="18" charset="0"/>
                      </a:endParaRPr>
                    </a:p>
                  </a:txBody>
                  <a:tcPr marL="36195" marR="36195" marT="0" marB="0"/>
                </a:tc>
                <a:tc>
                  <a:txBody>
                    <a:bodyPr/>
                    <a:lstStyle/>
                    <a:p>
                      <a:pPr>
                        <a:lnSpc>
                          <a:spcPct val="110000"/>
                        </a:lnSpc>
                        <a:spcAft>
                          <a:spcPts val="1100"/>
                        </a:spcAft>
                      </a:pPr>
                      <a:r>
                        <a:rPr lang="sv-SE" sz="2000" dirty="0">
                          <a:effectLst/>
                          <a:latin typeface="Calibri" panose="020F0502020204030204" pitchFamily="34" charset="0"/>
                          <a:ea typeface="Times New Roman" panose="02020603050405020304" pitchFamily="18" charset="0"/>
                          <a:cs typeface="Calibri" panose="020F0502020204030204" pitchFamily="34" charset="0"/>
                        </a:rPr>
                        <a:t>Dietist</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nSpc>
                          <a:spcPct val="110000"/>
                        </a:lnSpc>
                        <a:spcAft>
                          <a:spcPts val="1100"/>
                        </a:spcAft>
                      </a:pPr>
                      <a:r>
                        <a:rPr lang="sv-SE" sz="2000" dirty="0">
                          <a:effectLst/>
                          <a:latin typeface="Calibri" panose="020F0502020204030204" pitchFamily="34" charset="0"/>
                          <a:ea typeface="Times New Roman" panose="02020603050405020304" pitchFamily="18" charset="0"/>
                          <a:cs typeface="Calibri" panose="020F0502020204030204" pitchFamily="34" charset="0"/>
                        </a:rPr>
                        <a:t>Västra</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36787345"/>
                  </a:ext>
                </a:extLst>
              </a:tr>
            </a:tbl>
          </a:graphicData>
        </a:graphic>
      </p:graphicFrame>
      <p:sp>
        <p:nvSpPr>
          <p:cNvPr id="4" name="Platshållare för sidfot 3">
            <a:extLst>
              <a:ext uri="{FF2B5EF4-FFF2-40B4-BE49-F238E27FC236}">
                <a16:creationId xmlns:a16="http://schemas.microsoft.com/office/drawing/2014/main" id="{D2AED86C-953D-BEF0-56F3-2BD86B8930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ruta 6">
            <a:extLst>
              <a:ext uri="{FF2B5EF4-FFF2-40B4-BE49-F238E27FC236}">
                <a16:creationId xmlns:a16="http://schemas.microsoft.com/office/drawing/2014/main" id="{CF67E553-7EA8-D9EA-490A-F08B4B3B6A2A}"/>
              </a:ext>
            </a:extLst>
          </p:cNvPr>
          <p:cNvSpPr txBox="1"/>
          <p:nvPr/>
        </p:nvSpPr>
        <p:spPr>
          <a:xfrm>
            <a:off x="9301018" y="136244"/>
            <a:ext cx="2552625" cy="276999"/>
          </a:xfrm>
          <a:prstGeom prst="rect">
            <a:avLst/>
          </a:prstGeom>
          <a:noFill/>
        </p:spPr>
        <p:txBody>
          <a:bodyPr wrap="square" rtlCol="0">
            <a:spAutoFit/>
          </a:bodyPr>
          <a:lstStyle/>
          <a:p>
            <a:r>
              <a:rPr lang="sv-SE" sz="1200" dirty="0">
                <a:solidFill>
                  <a:schemeClr val="bg1">
                    <a:lumMod val="65000"/>
                  </a:schemeClr>
                </a:solidFill>
              </a:rPr>
              <a:t>Kroniskt obstruktiv lungsjukdom (KOL)</a:t>
            </a:r>
          </a:p>
        </p:txBody>
      </p:sp>
    </p:spTree>
    <p:extLst>
      <p:ext uri="{BB962C8B-B14F-4D97-AF65-F5344CB8AC3E}">
        <p14:creationId xmlns:p14="http://schemas.microsoft.com/office/powerpoint/2010/main" val="2656784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25119" y="346077"/>
            <a:ext cx="10944840" cy="609793"/>
          </a:xfrm>
        </p:spPr>
        <p:txBody>
          <a:bodyPr>
            <a:normAutofit fontScale="90000"/>
          </a:bodyPr>
          <a:lstStyle/>
          <a:p>
            <a:r>
              <a:rPr lang="sv-SE" dirty="0"/>
              <a:t>Syftet med personcentrerade och sammanhållna vårdförlopp </a:t>
            </a:r>
          </a:p>
        </p:txBody>
      </p:sp>
      <p:sp>
        <p:nvSpPr>
          <p:cNvPr id="3" name="Platshållare för text 2"/>
          <p:cNvSpPr>
            <a:spLocks noGrp="1"/>
          </p:cNvSpPr>
          <p:nvPr>
            <p:ph type="body" sz="quarter" idx="10"/>
          </p:nvPr>
        </p:nvSpPr>
        <p:spPr>
          <a:xfrm>
            <a:off x="625119" y="1150228"/>
            <a:ext cx="5673044" cy="4381241"/>
          </a:xfrm>
        </p:spPr>
        <p:txBody>
          <a:bodyPr>
            <a:normAutofit lnSpcReduction="10000"/>
          </a:bodyPr>
          <a:lstStyle/>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Syftet är att öka jämlikheten, effektiviteten och kvaliteten i vården utan att det medför onödig administrativ börda för sjukvårdspersonal.</a:t>
            </a:r>
          </a:p>
          <a:p>
            <a:pPr marL="342900" indent="-342900">
              <a:buFont typeface="Arial" panose="020B0604020202020204" pitchFamily="34" charset="0"/>
              <a:buChar char="•"/>
            </a:pPr>
            <a:r>
              <a:rPr lang="sv-SE" dirty="0"/>
              <a:t>Patienter ska uppleva en mer välorganiserad och helhetsorienterad process utan onödig väntetid i samband med utredning och behandling. </a:t>
            </a:r>
          </a:p>
          <a:p>
            <a:pPr marL="342900" indent="-342900">
              <a:buFont typeface="Arial" panose="020B0604020202020204" pitchFamily="34" charset="0"/>
              <a:buChar char="•"/>
            </a:pPr>
            <a:r>
              <a:rPr lang="sv-SE" dirty="0"/>
              <a:t>Patienternas livskvalitet och nöjdhet med vården ska förbättras och vården bli mer jämlik och jämställd. </a:t>
            </a:r>
          </a:p>
          <a:p>
            <a:pPr marL="342900" indent="-342900">
              <a:buFont typeface="Arial" panose="020B0604020202020204" pitchFamily="34" charset="0"/>
              <a:buChar char="•"/>
            </a:pPr>
            <a:endParaRPr lang="sv-SE" dirty="0"/>
          </a:p>
        </p:txBody>
      </p:sp>
      <p:pic>
        <p:nvPicPr>
          <p:cNvPr id="5" name="Bildobjekt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01149" y="1477001"/>
            <a:ext cx="5587548" cy="3727693"/>
          </a:xfrm>
          <a:prstGeom prst="rect">
            <a:avLst/>
          </a:prstGeom>
        </p:spPr>
      </p:pic>
      <p:sp>
        <p:nvSpPr>
          <p:cNvPr id="7" name="Rektangel 6"/>
          <p:cNvSpPr/>
          <p:nvPr/>
        </p:nvSpPr>
        <p:spPr>
          <a:xfrm>
            <a:off x="625120" y="5346989"/>
            <a:ext cx="5786832" cy="6155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sv-SE" sz="1600" b="1" i="1" u="none" strike="noStrike" kern="1200" cap="none" spc="0" normalizeH="0" baseline="0" noProof="0" dirty="0">
                <a:ln>
                  <a:noFill/>
                </a:ln>
                <a:solidFill>
                  <a:srgbClr val="000000"/>
                </a:solidFill>
                <a:effectLst/>
                <a:uLnTx/>
                <a:uFillTx/>
                <a:latin typeface="Calibri" panose="020F0502020204030204"/>
                <a:ea typeface="+mn-ea"/>
                <a:cs typeface="+mn-cs"/>
              </a:rPr>
              <a:t>Patienter, brukare och hälso-och sjukvårdens medarbetare ska vara trygga i att bästa tillgängliga kunskap används i varje möte”</a:t>
            </a:r>
          </a:p>
        </p:txBody>
      </p:sp>
    </p:spTree>
    <p:extLst>
      <p:ext uri="{BB962C8B-B14F-4D97-AF65-F5344CB8AC3E}">
        <p14:creationId xmlns:p14="http://schemas.microsoft.com/office/powerpoint/2010/main" val="379390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99F76A-BE0A-4578-809C-BF0E5E1ADB5A}"/>
              </a:ext>
            </a:extLst>
          </p:cNvPr>
          <p:cNvSpPr>
            <a:spLocks noGrp="1"/>
          </p:cNvSpPr>
          <p:nvPr>
            <p:ph type="title"/>
          </p:nvPr>
        </p:nvSpPr>
        <p:spPr>
          <a:xfrm>
            <a:off x="472716" y="36418"/>
            <a:ext cx="10515600" cy="753650"/>
          </a:xfrm>
        </p:spPr>
        <p:txBody>
          <a:bodyPr>
            <a:normAutofit/>
          </a:bodyPr>
          <a:lstStyle/>
          <a:p>
            <a:r>
              <a:rPr lang="sv-SE" sz="3600" b="0" dirty="0">
                <a:solidFill>
                  <a:schemeClr val="tx1"/>
                </a:solidFill>
              </a:rPr>
              <a:t>Deltagare</a:t>
            </a:r>
          </a:p>
        </p:txBody>
      </p:sp>
      <p:graphicFrame>
        <p:nvGraphicFramePr>
          <p:cNvPr id="6" name="Platshållare för innehåll 5">
            <a:extLst>
              <a:ext uri="{FF2B5EF4-FFF2-40B4-BE49-F238E27FC236}">
                <a16:creationId xmlns:a16="http://schemas.microsoft.com/office/drawing/2014/main" id="{C7B166F5-64E0-4B0E-B230-0D996B257C55}"/>
              </a:ext>
            </a:extLst>
          </p:cNvPr>
          <p:cNvGraphicFramePr>
            <a:graphicFrameLocks noGrp="1"/>
          </p:cNvGraphicFramePr>
          <p:nvPr>
            <p:ph idx="1"/>
            <p:extLst>
              <p:ext uri="{D42A27DB-BD31-4B8C-83A1-F6EECF244321}">
                <p14:modId xmlns:p14="http://schemas.microsoft.com/office/powerpoint/2010/main" val="3275724324"/>
              </p:ext>
            </p:extLst>
          </p:nvPr>
        </p:nvGraphicFramePr>
        <p:xfrm>
          <a:off x="580293" y="889892"/>
          <a:ext cx="11139126" cy="4536001"/>
        </p:xfrm>
        <a:graphic>
          <a:graphicData uri="http://schemas.openxmlformats.org/drawingml/2006/table">
            <a:tbl>
              <a:tblPr firstRow="1" firstCol="1" bandRow="1">
                <a:tableStyleId>{69012ECD-51FC-41F1-AA8D-1B2483CD663E}</a:tableStyleId>
              </a:tblPr>
              <a:tblGrid>
                <a:gridCol w="3467451">
                  <a:extLst>
                    <a:ext uri="{9D8B030D-6E8A-4147-A177-3AD203B41FA5}">
                      <a16:colId xmlns:a16="http://schemas.microsoft.com/office/drawing/2014/main" val="3973459589"/>
                    </a:ext>
                  </a:extLst>
                </a:gridCol>
                <a:gridCol w="4998720">
                  <a:extLst>
                    <a:ext uri="{9D8B030D-6E8A-4147-A177-3AD203B41FA5}">
                      <a16:colId xmlns:a16="http://schemas.microsoft.com/office/drawing/2014/main" val="138910382"/>
                    </a:ext>
                  </a:extLst>
                </a:gridCol>
                <a:gridCol w="2672955">
                  <a:extLst>
                    <a:ext uri="{9D8B030D-6E8A-4147-A177-3AD203B41FA5}">
                      <a16:colId xmlns:a16="http://schemas.microsoft.com/office/drawing/2014/main" val="4160860710"/>
                    </a:ext>
                  </a:extLst>
                </a:gridCol>
              </a:tblGrid>
              <a:tr h="316350">
                <a:tc>
                  <a:txBody>
                    <a:bodyPr/>
                    <a:lstStyle/>
                    <a:p>
                      <a:pPr>
                        <a:lnSpc>
                          <a:spcPct val="106000"/>
                        </a:lnSpc>
                        <a:spcAft>
                          <a:spcPts val="0"/>
                        </a:spcAft>
                      </a:pPr>
                      <a:r>
                        <a:rPr lang="sv-SE" sz="2000" dirty="0">
                          <a:effectLst/>
                        </a:rPr>
                        <a:t>Namn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6000"/>
                        </a:lnSpc>
                        <a:spcAft>
                          <a:spcPts val="0"/>
                        </a:spcAft>
                      </a:pPr>
                      <a:r>
                        <a:rPr lang="sv-SE" sz="2000" dirty="0">
                          <a:effectLst/>
                          <a:latin typeface="+mn-lt"/>
                          <a:ea typeface="+mn-ea"/>
                          <a:cs typeface="+mn-cs"/>
                        </a:rPr>
                        <a:t>Yrkesroll/motsvarande</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6000"/>
                        </a:lnSpc>
                        <a:spcAft>
                          <a:spcPts val="0"/>
                        </a:spcAft>
                      </a:pPr>
                      <a:r>
                        <a:rPr lang="sv-SE" sz="2000" dirty="0">
                          <a:effectLst/>
                        </a:rPr>
                        <a:t>Region/sjukvårdsregion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723658834"/>
                  </a:ext>
                </a:extLst>
              </a:tr>
              <a:tr h="365500">
                <a:tc>
                  <a:txBody>
                    <a:bodyPr/>
                    <a:lstStyle/>
                    <a:p>
                      <a:pPr>
                        <a:lnSpc>
                          <a:spcPct val="110000"/>
                        </a:lnSpc>
                        <a:spcAft>
                          <a:spcPts val="1100"/>
                        </a:spcAft>
                      </a:pPr>
                      <a:r>
                        <a:rPr lang="sv-SE" sz="2000" b="1" dirty="0">
                          <a:solidFill>
                            <a:srgbClr val="000000"/>
                          </a:solidFill>
                          <a:effectLst/>
                          <a:latin typeface="+mn-lt"/>
                          <a:ea typeface="Times New Roman" panose="02020603050405020304" pitchFamily="18" charset="0"/>
                          <a:cs typeface="Calibri" panose="020F0502020204030204" pitchFamily="34" charset="0"/>
                        </a:rPr>
                        <a:t>Rickard Lundgren</a:t>
                      </a:r>
                      <a:endParaRPr lang="sv-SE" sz="2000" dirty="0">
                        <a:effectLst/>
                        <a:latin typeface="+mn-lt"/>
                        <a:ea typeface="Times New Roman" panose="02020603050405020304" pitchFamily="18" charset="0"/>
                        <a:cs typeface="Times New Roman" panose="02020603050405020304" pitchFamily="18" charset="0"/>
                      </a:endParaRPr>
                    </a:p>
                  </a:txBody>
                  <a:tcPr marL="36195" marR="36195" marT="0" marB="0"/>
                </a:tc>
                <a:tc>
                  <a:txBody>
                    <a:bodyPr/>
                    <a:lstStyle/>
                    <a:p>
                      <a:pPr>
                        <a:lnSpc>
                          <a:spcPct val="110000"/>
                        </a:lnSpc>
                        <a:spcAft>
                          <a:spcPts val="1100"/>
                        </a:spcAft>
                      </a:pPr>
                      <a:r>
                        <a:rPr lang="sv-SE"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Specialist i lungmedicin</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nSpc>
                          <a:spcPct val="110000"/>
                        </a:lnSpc>
                        <a:spcAft>
                          <a:spcPts val="1100"/>
                        </a:spcAft>
                      </a:pPr>
                      <a:r>
                        <a:rPr lang="sv-SE" sz="2000" dirty="0">
                          <a:effectLst/>
                          <a:latin typeface="Calibri" panose="020F0502020204030204" pitchFamily="34" charset="0"/>
                          <a:ea typeface="Times New Roman" panose="02020603050405020304" pitchFamily="18" charset="0"/>
                          <a:cs typeface="Calibri" panose="020F0502020204030204" pitchFamily="34" charset="0"/>
                        </a:rPr>
                        <a:t>Stockholm-Gotland</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2739928518"/>
                  </a:ext>
                </a:extLst>
              </a:tr>
              <a:tr h="325700">
                <a:tc>
                  <a:txBody>
                    <a:bodyPr/>
                    <a:lstStyle/>
                    <a:p>
                      <a:pPr>
                        <a:lnSpc>
                          <a:spcPct val="110000"/>
                        </a:lnSpc>
                        <a:spcAft>
                          <a:spcPts val="1100"/>
                        </a:spcAft>
                      </a:pPr>
                      <a:r>
                        <a:rPr lang="sv-SE" sz="2000" b="1" dirty="0">
                          <a:effectLst/>
                          <a:latin typeface="+mn-lt"/>
                          <a:ea typeface="Times New Roman" panose="02020603050405020304" pitchFamily="18" charset="0"/>
                          <a:cs typeface="Calibri" panose="020F0502020204030204" pitchFamily="34" charset="0"/>
                        </a:rPr>
                        <a:t>Jörgen Månsson </a:t>
                      </a:r>
                      <a:r>
                        <a:rPr lang="sv-SE" sz="1600" b="1" dirty="0">
                          <a:effectLst/>
                          <a:latin typeface="+mn-lt"/>
                          <a:ea typeface="Times New Roman" panose="02020603050405020304" pitchFamily="18" charset="0"/>
                          <a:cs typeface="Calibri" panose="020F0502020204030204" pitchFamily="34" charset="0"/>
                        </a:rPr>
                        <a:t>(Adjungerad)</a:t>
                      </a:r>
                      <a:endParaRPr lang="sv-SE" sz="2000" dirty="0">
                        <a:effectLst/>
                        <a:latin typeface="+mn-lt"/>
                        <a:ea typeface="Times New Roman" panose="02020603050405020304" pitchFamily="18" charset="0"/>
                        <a:cs typeface="Times New Roman" panose="02020603050405020304" pitchFamily="18" charset="0"/>
                      </a:endParaRPr>
                    </a:p>
                  </a:txBody>
                  <a:tcPr marL="36195" marR="36195" marT="0" marB="0"/>
                </a:tc>
                <a:tc>
                  <a:txBody>
                    <a:bodyPr/>
                    <a:lstStyle/>
                    <a:p>
                      <a:pPr>
                        <a:lnSpc>
                          <a:spcPct val="110000"/>
                        </a:lnSpc>
                        <a:spcAft>
                          <a:spcPts val="1100"/>
                        </a:spcAft>
                      </a:pPr>
                      <a:r>
                        <a:rPr lang="sv-SE" sz="2000">
                          <a:effectLst/>
                          <a:latin typeface="Calibri" panose="020F0502020204030204" pitchFamily="34" charset="0"/>
                          <a:ea typeface="Times New Roman" panose="02020603050405020304" pitchFamily="18" charset="0"/>
                          <a:cs typeface="Calibri" panose="020F0502020204030204" pitchFamily="34" charset="0"/>
                        </a:rPr>
                        <a:t>Specialist i allmänmedicin</a:t>
                      </a:r>
                      <a:endParaRPr lang="sv-SE"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nSpc>
                          <a:spcPct val="110000"/>
                        </a:lnSpc>
                        <a:spcAft>
                          <a:spcPts val="1100"/>
                        </a:spcAft>
                      </a:pPr>
                      <a:r>
                        <a:rPr lang="sv-SE" sz="2000" dirty="0">
                          <a:effectLst/>
                          <a:latin typeface="Calibri" panose="020F0502020204030204" pitchFamily="34" charset="0"/>
                          <a:ea typeface="Times New Roman" panose="02020603050405020304" pitchFamily="18" charset="0"/>
                          <a:cs typeface="Calibri" panose="020F0502020204030204" pitchFamily="34" charset="0"/>
                        </a:rPr>
                        <a:t>Västra</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1726488147"/>
                  </a:ext>
                </a:extLst>
              </a:tr>
              <a:tr h="325700">
                <a:tc>
                  <a:txBody>
                    <a:bodyPr/>
                    <a:lstStyle/>
                    <a:p>
                      <a:pPr>
                        <a:lnSpc>
                          <a:spcPct val="110000"/>
                        </a:lnSpc>
                        <a:spcAft>
                          <a:spcPts val="1100"/>
                        </a:spcAft>
                      </a:pPr>
                      <a:r>
                        <a:rPr lang="sv-SE" sz="2000" b="1" dirty="0">
                          <a:solidFill>
                            <a:srgbClr val="000000"/>
                          </a:solidFill>
                          <a:effectLst/>
                          <a:latin typeface="+mn-lt"/>
                          <a:ea typeface="Times New Roman" panose="02020603050405020304" pitchFamily="18" charset="0"/>
                          <a:cs typeface="Calibri" panose="020F0502020204030204" pitchFamily="34" charset="0"/>
                        </a:rPr>
                        <a:t>André Nyberg</a:t>
                      </a:r>
                      <a:endParaRPr lang="sv-SE" sz="2000" dirty="0">
                        <a:effectLst/>
                        <a:latin typeface="+mn-lt"/>
                        <a:ea typeface="Times New Roman" panose="02020603050405020304" pitchFamily="18" charset="0"/>
                        <a:cs typeface="Times New Roman" panose="02020603050405020304" pitchFamily="18" charset="0"/>
                      </a:endParaRPr>
                    </a:p>
                  </a:txBody>
                  <a:tcPr marL="36195" marR="36195" marT="0" marB="0"/>
                </a:tc>
                <a:tc>
                  <a:txBody>
                    <a:bodyPr/>
                    <a:lstStyle/>
                    <a:p>
                      <a:pPr>
                        <a:lnSpc>
                          <a:spcPct val="110000"/>
                        </a:lnSpc>
                        <a:spcAft>
                          <a:spcPts val="1100"/>
                        </a:spcAft>
                      </a:pPr>
                      <a:r>
                        <a:rPr lang="sv-SE" sz="2000" dirty="0">
                          <a:effectLst/>
                          <a:latin typeface="Calibri" panose="020F0502020204030204" pitchFamily="34" charset="0"/>
                          <a:ea typeface="Times New Roman" panose="02020603050405020304" pitchFamily="18" charset="0"/>
                          <a:cs typeface="Calibri" panose="020F0502020204030204" pitchFamily="34" charset="0"/>
                        </a:rPr>
                        <a:t>Fysioterapeut	</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nSpc>
                          <a:spcPct val="110000"/>
                        </a:lnSpc>
                        <a:spcAft>
                          <a:spcPts val="1100"/>
                        </a:spcAft>
                      </a:pPr>
                      <a:r>
                        <a:rPr lang="sv-SE" sz="2000" dirty="0">
                          <a:effectLst/>
                          <a:latin typeface="Calibri" panose="020F0502020204030204" pitchFamily="34" charset="0"/>
                          <a:ea typeface="Times New Roman" panose="02020603050405020304" pitchFamily="18" charset="0"/>
                          <a:cs typeface="Calibri" panose="020F0502020204030204" pitchFamily="34" charset="0"/>
                        </a:rPr>
                        <a:t>Norra</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1043800923"/>
                  </a:ext>
                </a:extLst>
              </a:tr>
              <a:tr h="564871">
                <a:tc>
                  <a:txBody>
                    <a:bodyPr/>
                    <a:lstStyle/>
                    <a:p>
                      <a:pPr>
                        <a:lnSpc>
                          <a:spcPct val="110000"/>
                        </a:lnSpc>
                        <a:spcAft>
                          <a:spcPts val="1100"/>
                        </a:spcAft>
                      </a:pPr>
                      <a:r>
                        <a:rPr lang="sv-SE" sz="2000" b="1" dirty="0">
                          <a:effectLst/>
                          <a:latin typeface="+mn-lt"/>
                          <a:ea typeface="Times New Roman" panose="02020603050405020304" pitchFamily="18" charset="0"/>
                          <a:cs typeface="Calibri" panose="020F0502020204030204" pitchFamily="34" charset="0"/>
                        </a:rPr>
                        <a:t>Magnus Nisell </a:t>
                      </a:r>
                      <a:endParaRPr lang="sv-SE" sz="2000" dirty="0">
                        <a:effectLst/>
                        <a:latin typeface="+mn-lt"/>
                        <a:ea typeface="Times New Roman" panose="02020603050405020304" pitchFamily="18" charset="0"/>
                        <a:cs typeface="Times New Roman" panose="02020603050405020304" pitchFamily="18" charset="0"/>
                      </a:endParaRPr>
                    </a:p>
                  </a:txBody>
                  <a:tcPr marL="36195" marR="36195" marT="0" marB="0"/>
                </a:tc>
                <a:tc>
                  <a:txBody>
                    <a:bodyPr/>
                    <a:lstStyle/>
                    <a:p>
                      <a:pPr>
                        <a:lnSpc>
                          <a:spcPct val="110000"/>
                        </a:lnSpc>
                        <a:spcAft>
                          <a:spcPts val="1100"/>
                        </a:spcAft>
                      </a:pPr>
                      <a:r>
                        <a:rPr lang="sv-SE" sz="2000" dirty="0">
                          <a:effectLst/>
                          <a:latin typeface="Calibri" panose="020F0502020204030204" pitchFamily="34" charset="0"/>
                          <a:ea typeface="Times New Roman" panose="02020603050405020304" pitchFamily="18" charset="0"/>
                          <a:cs typeface="Calibri" panose="020F0502020204030204" pitchFamily="34" charset="0"/>
                        </a:rPr>
                        <a:t>Specialist i lungmedicin </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nSpc>
                          <a:spcPct val="110000"/>
                        </a:lnSpc>
                        <a:spcAft>
                          <a:spcPts val="1100"/>
                        </a:spcAft>
                      </a:pPr>
                      <a:r>
                        <a:rPr lang="sv-SE" sz="2000" dirty="0">
                          <a:effectLst/>
                          <a:latin typeface="Calibri" panose="020F0502020204030204" pitchFamily="34" charset="0"/>
                          <a:ea typeface="Times New Roman" panose="02020603050405020304" pitchFamily="18" charset="0"/>
                          <a:cs typeface="Calibri" panose="020F0502020204030204" pitchFamily="34" charset="0"/>
                        </a:rPr>
                        <a:t>Stockholm-Gotland</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36787345"/>
                  </a:ext>
                </a:extLst>
              </a:tr>
              <a:tr h="325700">
                <a:tc>
                  <a:txBody>
                    <a:bodyPr/>
                    <a:lstStyle/>
                    <a:p>
                      <a:pPr>
                        <a:lnSpc>
                          <a:spcPct val="110000"/>
                        </a:lnSpc>
                        <a:spcAft>
                          <a:spcPts val="1100"/>
                        </a:spcAft>
                      </a:pPr>
                      <a:r>
                        <a:rPr lang="sv-SE" sz="2000" b="1" dirty="0">
                          <a:effectLst/>
                          <a:latin typeface="+mn-lt"/>
                          <a:ea typeface="Times New Roman" panose="02020603050405020304" pitchFamily="18" charset="0"/>
                          <a:cs typeface="Calibri" panose="020F0502020204030204" pitchFamily="34" charset="0"/>
                        </a:rPr>
                        <a:t>Margareta Norell Pejner</a:t>
                      </a:r>
                      <a:endParaRPr lang="sv-SE" sz="2000" dirty="0">
                        <a:effectLst/>
                        <a:latin typeface="+mn-lt"/>
                        <a:ea typeface="Times New Roman" panose="02020603050405020304" pitchFamily="18" charset="0"/>
                        <a:cs typeface="Times New Roman" panose="02020603050405020304" pitchFamily="18" charset="0"/>
                      </a:endParaRPr>
                    </a:p>
                  </a:txBody>
                  <a:tcPr marL="36195" marR="36195" marT="0" marB="0"/>
                </a:tc>
                <a:tc>
                  <a:txBody>
                    <a:bodyPr/>
                    <a:lstStyle/>
                    <a:p>
                      <a:pPr>
                        <a:lnSpc>
                          <a:spcPct val="110000"/>
                        </a:lnSpc>
                        <a:spcAft>
                          <a:spcPts val="1100"/>
                        </a:spcAft>
                      </a:pPr>
                      <a:r>
                        <a:rPr lang="sv-SE" sz="2000" dirty="0">
                          <a:effectLst/>
                          <a:latin typeface="Calibri" panose="020F0502020204030204" pitchFamily="34" charset="0"/>
                          <a:ea typeface="Times New Roman" panose="02020603050405020304" pitchFamily="18" charset="0"/>
                          <a:cs typeface="Calibri" panose="020F0502020204030204" pitchFamily="34" charset="0"/>
                        </a:rPr>
                        <a:t>Sjuksköterska</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nSpc>
                          <a:spcPct val="110000"/>
                        </a:lnSpc>
                        <a:spcAft>
                          <a:spcPts val="1100"/>
                        </a:spcAft>
                      </a:pPr>
                      <a:r>
                        <a:rPr lang="sv-SE" sz="2000" dirty="0">
                          <a:effectLst/>
                          <a:latin typeface="Calibri" panose="020F0502020204030204" pitchFamily="34" charset="0"/>
                          <a:ea typeface="Times New Roman" panose="02020603050405020304" pitchFamily="18" charset="0"/>
                          <a:cs typeface="Calibri" panose="020F0502020204030204" pitchFamily="34" charset="0"/>
                        </a:rPr>
                        <a:t>Västra</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1424280812"/>
                  </a:ext>
                </a:extLst>
              </a:tr>
              <a:tr h="325700">
                <a:tc>
                  <a:txBody>
                    <a:bodyPr/>
                    <a:lstStyle/>
                    <a:p>
                      <a:pPr>
                        <a:lnSpc>
                          <a:spcPct val="110000"/>
                        </a:lnSpc>
                        <a:spcAft>
                          <a:spcPts val="1100"/>
                        </a:spcAft>
                      </a:pPr>
                      <a:r>
                        <a:rPr lang="en-US" sz="2000" b="1" dirty="0">
                          <a:effectLst/>
                          <a:latin typeface="+mn-lt"/>
                          <a:ea typeface="Times New Roman" panose="02020603050405020304" pitchFamily="18" charset="0"/>
                          <a:cs typeface="Calibri" panose="020F0502020204030204" pitchFamily="34" charset="0"/>
                        </a:rPr>
                        <a:t>Cecilia Olsson</a:t>
                      </a:r>
                      <a:endParaRPr lang="sv-SE" sz="2000" dirty="0">
                        <a:effectLst/>
                        <a:latin typeface="+mn-lt"/>
                        <a:ea typeface="Times New Roman" panose="02020603050405020304" pitchFamily="18" charset="0"/>
                        <a:cs typeface="Times New Roman" panose="02020603050405020304" pitchFamily="18" charset="0"/>
                      </a:endParaRPr>
                    </a:p>
                  </a:txBody>
                  <a:tcPr marL="36195" marR="36195" marT="0" marB="0"/>
                </a:tc>
                <a:tc>
                  <a:txBody>
                    <a:bodyPr/>
                    <a:lstStyle/>
                    <a:p>
                      <a:pPr>
                        <a:lnSpc>
                          <a:spcPct val="110000"/>
                        </a:lnSpc>
                        <a:spcAft>
                          <a:spcPts val="1100"/>
                        </a:spcAft>
                      </a:pPr>
                      <a:r>
                        <a:rPr lang="sv-SE" sz="2000" dirty="0">
                          <a:effectLst/>
                          <a:latin typeface="Calibri" panose="020F0502020204030204" pitchFamily="34" charset="0"/>
                          <a:ea typeface="Times New Roman" panose="02020603050405020304" pitchFamily="18" charset="0"/>
                          <a:cs typeface="Calibri" panose="020F0502020204030204" pitchFamily="34" charset="0"/>
                        </a:rPr>
                        <a:t>Fysioterapeut</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nSpc>
                          <a:spcPct val="110000"/>
                        </a:lnSpc>
                        <a:spcAft>
                          <a:spcPts val="1100"/>
                        </a:spcAft>
                      </a:pPr>
                      <a:r>
                        <a:rPr lang="sv-SE" sz="2000" dirty="0">
                          <a:effectLst/>
                          <a:latin typeface="Calibri" panose="020F0502020204030204" pitchFamily="34" charset="0"/>
                          <a:ea typeface="Times New Roman" panose="02020603050405020304" pitchFamily="18" charset="0"/>
                          <a:cs typeface="Calibri" panose="020F0502020204030204" pitchFamily="34" charset="0"/>
                        </a:rPr>
                        <a:t>Västra</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912211026"/>
                  </a:ext>
                </a:extLst>
              </a:tr>
              <a:tr h="325700">
                <a:tc>
                  <a:txBody>
                    <a:bodyPr/>
                    <a:lstStyle/>
                    <a:p>
                      <a:pPr>
                        <a:lnSpc>
                          <a:spcPct val="110000"/>
                        </a:lnSpc>
                        <a:spcAft>
                          <a:spcPts val="1100"/>
                        </a:spcAft>
                      </a:pPr>
                      <a:r>
                        <a:rPr lang="sv-SE" sz="2000" b="1" dirty="0">
                          <a:effectLst/>
                          <a:latin typeface="+mn-lt"/>
                          <a:ea typeface="Times New Roman" panose="02020603050405020304" pitchFamily="18" charset="0"/>
                          <a:cs typeface="Calibri" panose="020F0502020204030204" pitchFamily="34" charset="0"/>
                        </a:rPr>
                        <a:t>Kerstin Romberg </a:t>
                      </a:r>
                      <a:r>
                        <a:rPr lang="sv-SE" sz="1600" b="1" dirty="0">
                          <a:effectLst/>
                          <a:latin typeface="+mn-lt"/>
                          <a:ea typeface="Times New Roman" panose="02020603050405020304" pitchFamily="18" charset="0"/>
                          <a:cs typeface="Calibri" panose="020F0502020204030204" pitchFamily="34" charset="0"/>
                        </a:rPr>
                        <a:t>(Adjungerad)</a:t>
                      </a:r>
                      <a:endParaRPr lang="sv-SE" sz="2000" dirty="0">
                        <a:effectLst/>
                        <a:latin typeface="+mn-lt"/>
                        <a:ea typeface="Times New Roman" panose="02020603050405020304" pitchFamily="18" charset="0"/>
                        <a:cs typeface="Times New Roman" panose="02020603050405020304" pitchFamily="18" charset="0"/>
                      </a:endParaRPr>
                    </a:p>
                  </a:txBody>
                  <a:tcPr marL="36195" marR="36195" marT="0" marB="0"/>
                </a:tc>
                <a:tc>
                  <a:txBody>
                    <a:bodyPr/>
                    <a:lstStyle/>
                    <a:p>
                      <a:pPr>
                        <a:lnSpc>
                          <a:spcPct val="110000"/>
                        </a:lnSpc>
                        <a:spcAft>
                          <a:spcPts val="1100"/>
                        </a:spcAft>
                      </a:pPr>
                      <a:r>
                        <a:rPr lang="sv-SE" sz="2000" dirty="0">
                          <a:effectLst/>
                          <a:latin typeface="Calibri" panose="020F0502020204030204" pitchFamily="34" charset="0"/>
                          <a:ea typeface="Times New Roman" panose="02020603050405020304" pitchFamily="18" charset="0"/>
                          <a:cs typeface="Calibri" panose="020F0502020204030204" pitchFamily="34" charset="0"/>
                        </a:rPr>
                        <a:t>Specialist i allmänmedicin</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nSpc>
                          <a:spcPct val="110000"/>
                        </a:lnSpc>
                        <a:spcAft>
                          <a:spcPts val="1100"/>
                        </a:spcAft>
                      </a:pPr>
                      <a:r>
                        <a:rPr lang="sv-SE" sz="2000" dirty="0">
                          <a:effectLst/>
                          <a:latin typeface="Calibri" panose="020F0502020204030204" pitchFamily="34" charset="0"/>
                          <a:ea typeface="Times New Roman" panose="02020603050405020304" pitchFamily="18" charset="0"/>
                          <a:cs typeface="Calibri" panose="020F0502020204030204" pitchFamily="34" charset="0"/>
                        </a:rPr>
                        <a:t>Södra</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1492334297"/>
                  </a:ext>
                </a:extLst>
              </a:tr>
              <a:tr h="325700">
                <a:tc>
                  <a:txBody>
                    <a:bodyPr/>
                    <a:lstStyle/>
                    <a:p>
                      <a:pPr>
                        <a:lnSpc>
                          <a:spcPct val="110000"/>
                        </a:lnSpc>
                        <a:spcAft>
                          <a:spcPts val="1100"/>
                        </a:spcAft>
                      </a:pPr>
                      <a:r>
                        <a:rPr lang="sv-SE" sz="2000" b="1" dirty="0">
                          <a:effectLst/>
                          <a:latin typeface="+mn-lt"/>
                          <a:ea typeface="Times New Roman" panose="02020603050405020304" pitchFamily="18" charset="0"/>
                          <a:cs typeface="Calibri" panose="020F0502020204030204" pitchFamily="34" charset="0"/>
                        </a:rPr>
                        <a:t>Thomas Sandström </a:t>
                      </a:r>
                      <a:r>
                        <a:rPr lang="sv-SE" sz="1600" b="1" dirty="0">
                          <a:effectLst/>
                          <a:latin typeface="+mn-lt"/>
                          <a:ea typeface="Times New Roman" panose="02020603050405020304" pitchFamily="18" charset="0"/>
                          <a:cs typeface="Calibri" panose="020F0502020204030204" pitchFamily="34" charset="0"/>
                        </a:rPr>
                        <a:t>(Adjungerad)</a:t>
                      </a:r>
                      <a:endParaRPr lang="sv-SE" sz="2000" dirty="0">
                        <a:effectLst/>
                        <a:latin typeface="+mn-lt"/>
                        <a:ea typeface="Times New Roman" panose="02020603050405020304" pitchFamily="18" charset="0"/>
                        <a:cs typeface="Times New Roman" panose="02020603050405020304" pitchFamily="18" charset="0"/>
                      </a:endParaRPr>
                    </a:p>
                  </a:txBody>
                  <a:tcPr marL="36195" marR="36195" marT="0" marB="0"/>
                </a:tc>
                <a:tc>
                  <a:txBody>
                    <a:bodyPr/>
                    <a:lstStyle/>
                    <a:p>
                      <a:pPr>
                        <a:lnSpc>
                          <a:spcPct val="110000"/>
                        </a:lnSpc>
                        <a:spcAft>
                          <a:spcPts val="1100"/>
                        </a:spcAft>
                      </a:pPr>
                      <a:r>
                        <a:rPr lang="sv-SE" sz="2000" dirty="0">
                          <a:effectLst/>
                          <a:latin typeface="Calibri" panose="020F0502020204030204" pitchFamily="34" charset="0"/>
                          <a:ea typeface="Times New Roman" panose="02020603050405020304" pitchFamily="18" charset="0"/>
                          <a:cs typeface="Calibri" panose="020F0502020204030204" pitchFamily="34" charset="0"/>
                        </a:rPr>
                        <a:t>Specialist i lungmedicin</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nSpc>
                          <a:spcPct val="110000"/>
                        </a:lnSpc>
                        <a:spcAft>
                          <a:spcPts val="1100"/>
                        </a:spcAft>
                      </a:pPr>
                      <a:r>
                        <a:rPr lang="sv-SE" sz="2000" dirty="0">
                          <a:effectLst/>
                          <a:latin typeface="Calibri" panose="020F0502020204030204" pitchFamily="34" charset="0"/>
                          <a:ea typeface="Times New Roman" panose="02020603050405020304" pitchFamily="18" charset="0"/>
                          <a:cs typeface="Calibri" panose="020F0502020204030204" pitchFamily="34" charset="0"/>
                        </a:rPr>
                        <a:t>Norra</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4160741064"/>
                  </a:ext>
                </a:extLst>
              </a:tr>
              <a:tr h="348837">
                <a:tc>
                  <a:txBody>
                    <a:bodyPr/>
                    <a:lstStyle/>
                    <a:p>
                      <a:pPr>
                        <a:lnSpc>
                          <a:spcPct val="110000"/>
                        </a:lnSpc>
                        <a:spcAft>
                          <a:spcPts val="1100"/>
                        </a:spcAft>
                      </a:pPr>
                      <a:r>
                        <a:rPr lang="sv-SE" sz="2000" b="1" dirty="0">
                          <a:solidFill>
                            <a:srgbClr val="000000"/>
                          </a:solidFill>
                          <a:effectLst/>
                          <a:latin typeface="+mn-lt"/>
                          <a:ea typeface="Times New Roman" panose="02020603050405020304" pitchFamily="18" charset="0"/>
                          <a:cs typeface="Calibri" panose="020F0502020204030204" pitchFamily="34" charset="0"/>
                        </a:rPr>
                        <a:t>Eva Sunna</a:t>
                      </a:r>
                      <a:r>
                        <a:rPr lang="sv-SE" sz="2000" b="1" dirty="0">
                          <a:effectLst/>
                          <a:latin typeface="+mn-lt"/>
                          <a:ea typeface="Times New Roman" panose="02020603050405020304" pitchFamily="18" charset="0"/>
                          <a:cs typeface="Calibri" panose="020F0502020204030204" pitchFamily="34" charset="0"/>
                        </a:rPr>
                        <a:t> </a:t>
                      </a:r>
                      <a:endParaRPr lang="sv-SE" sz="2000" dirty="0">
                        <a:effectLst/>
                        <a:latin typeface="+mn-lt"/>
                        <a:ea typeface="Times New Roman" panose="02020603050405020304" pitchFamily="18" charset="0"/>
                        <a:cs typeface="Times New Roman" panose="02020603050405020304" pitchFamily="18" charset="0"/>
                      </a:endParaRPr>
                    </a:p>
                  </a:txBody>
                  <a:tcPr marL="36195" marR="36195" marT="0" marB="0"/>
                </a:tc>
                <a:tc>
                  <a:txBody>
                    <a:bodyPr/>
                    <a:lstStyle/>
                    <a:p>
                      <a:pPr>
                        <a:lnSpc>
                          <a:spcPct val="110000"/>
                        </a:lnSpc>
                        <a:spcAft>
                          <a:spcPts val="1100"/>
                        </a:spcAft>
                      </a:pPr>
                      <a:r>
                        <a:rPr lang="sv-SE" sz="2000" dirty="0">
                          <a:effectLst/>
                          <a:latin typeface="Calibri" panose="020F0502020204030204" pitchFamily="34" charset="0"/>
                          <a:ea typeface="Times New Roman" panose="02020603050405020304" pitchFamily="18" charset="0"/>
                          <a:cs typeface="Calibri" panose="020F0502020204030204" pitchFamily="34" charset="0"/>
                        </a:rPr>
                        <a:t>Distriktssköterska och astma/KOL-sjuksköterska</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nSpc>
                          <a:spcPct val="110000"/>
                        </a:lnSpc>
                        <a:spcAft>
                          <a:spcPts val="1100"/>
                        </a:spcAft>
                      </a:pPr>
                      <a:r>
                        <a:rPr lang="sv-SE" sz="2000" dirty="0">
                          <a:effectLst/>
                          <a:latin typeface="Calibri" panose="020F0502020204030204" pitchFamily="34" charset="0"/>
                          <a:ea typeface="Times New Roman" panose="02020603050405020304" pitchFamily="18" charset="0"/>
                          <a:cs typeface="Calibri" panose="020F0502020204030204" pitchFamily="34" charset="0"/>
                        </a:rPr>
                        <a:t>Norra </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extLst>
                  <a:ext uri="{0D108BD9-81ED-4DB2-BD59-A6C34878D82A}">
                    <a16:rowId xmlns:a16="http://schemas.microsoft.com/office/drawing/2014/main" val="2772251599"/>
                  </a:ext>
                </a:extLst>
              </a:tr>
              <a:tr h="421372">
                <a:tc>
                  <a:txBody>
                    <a:bodyPr/>
                    <a:lstStyle/>
                    <a:p>
                      <a:pPr>
                        <a:lnSpc>
                          <a:spcPct val="110000"/>
                        </a:lnSpc>
                        <a:spcAft>
                          <a:spcPts val="1100"/>
                        </a:spcAft>
                      </a:pPr>
                      <a:r>
                        <a:rPr lang="en-US" sz="2000" b="1" dirty="0">
                          <a:effectLst/>
                          <a:latin typeface="+mn-lt"/>
                          <a:ea typeface="Times New Roman" panose="02020603050405020304" pitchFamily="18" charset="0"/>
                          <a:cs typeface="Calibri" panose="020F0502020204030204" pitchFamily="34" charset="0"/>
                        </a:rPr>
                        <a:t>Christina Wandt</a:t>
                      </a:r>
                      <a:r>
                        <a:rPr lang="sv-SE" sz="2000" b="1" dirty="0">
                          <a:effectLst/>
                          <a:latin typeface="+mn-lt"/>
                          <a:ea typeface="Times New Roman" panose="02020603050405020304" pitchFamily="18" charset="0"/>
                          <a:cs typeface="Calibri" panose="020F0502020204030204" pitchFamily="34" charset="0"/>
                        </a:rPr>
                        <a:t> </a:t>
                      </a:r>
                      <a:endParaRPr lang="sv-SE" sz="2000" dirty="0">
                        <a:effectLst/>
                        <a:latin typeface="+mn-lt"/>
                        <a:ea typeface="Times New Roman" panose="02020603050405020304" pitchFamily="18" charset="0"/>
                        <a:cs typeface="Times New Roman" panose="02020603050405020304" pitchFamily="18" charset="0"/>
                      </a:endParaRPr>
                    </a:p>
                  </a:txBody>
                  <a:tcPr marL="36195" marR="36195" marT="0" marB="0"/>
                </a:tc>
                <a:tc>
                  <a:txBody>
                    <a:bodyPr/>
                    <a:lstStyle/>
                    <a:p>
                      <a:pPr>
                        <a:lnSpc>
                          <a:spcPct val="110000"/>
                        </a:lnSpc>
                        <a:spcAft>
                          <a:spcPts val="1100"/>
                        </a:spcAft>
                      </a:pPr>
                      <a:r>
                        <a:rPr lang="sv-SE" sz="2000" dirty="0">
                          <a:effectLst/>
                          <a:latin typeface="Calibri" panose="020F0502020204030204" pitchFamily="34" charset="0"/>
                          <a:ea typeface="Times New Roman" panose="02020603050405020304" pitchFamily="18" charset="0"/>
                          <a:cs typeface="Calibri" panose="020F0502020204030204" pitchFamily="34" charset="0"/>
                        </a:rPr>
                        <a:t>Patientföreträdare </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3050412052"/>
                  </a:ext>
                </a:extLst>
              </a:tr>
              <a:tr h="564871">
                <a:tc>
                  <a:txBody>
                    <a:bodyPr/>
                    <a:lstStyle/>
                    <a:p>
                      <a:pPr>
                        <a:lnSpc>
                          <a:spcPct val="110000"/>
                        </a:lnSpc>
                        <a:spcAft>
                          <a:spcPts val="1100"/>
                        </a:spcAft>
                      </a:pPr>
                      <a:r>
                        <a:rPr lang="sv-SE" sz="2000" b="1" dirty="0">
                          <a:effectLst/>
                          <a:latin typeface="+mn-lt"/>
                          <a:ea typeface="Times New Roman" panose="02020603050405020304" pitchFamily="18" charset="0"/>
                          <a:cs typeface="Calibri" panose="020F0502020204030204" pitchFamily="34" charset="0"/>
                        </a:rPr>
                        <a:t>Ann-Britt Zakrisson </a:t>
                      </a:r>
                      <a:endParaRPr lang="sv-SE" sz="2000" dirty="0">
                        <a:effectLst/>
                        <a:latin typeface="+mn-lt"/>
                        <a:ea typeface="Times New Roman" panose="02020603050405020304" pitchFamily="18" charset="0"/>
                        <a:cs typeface="Times New Roman" panose="02020603050405020304" pitchFamily="18" charset="0"/>
                      </a:endParaRPr>
                    </a:p>
                  </a:txBody>
                  <a:tcPr marL="36195" marR="36195" marT="0" marB="0"/>
                </a:tc>
                <a:tc>
                  <a:txBody>
                    <a:bodyPr/>
                    <a:lstStyle/>
                    <a:p>
                      <a:pPr>
                        <a:lnSpc>
                          <a:spcPct val="110000"/>
                        </a:lnSpc>
                        <a:spcAft>
                          <a:spcPts val="1100"/>
                        </a:spcAft>
                      </a:pPr>
                      <a:r>
                        <a:rPr lang="sv-SE" sz="2000" dirty="0">
                          <a:effectLst/>
                          <a:latin typeface="Calibri" panose="020F0502020204030204" pitchFamily="34" charset="0"/>
                          <a:ea typeface="Times New Roman" panose="02020603050405020304" pitchFamily="18" charset="0"/>
                          <a:cs typeface="Calibri" panose="020F0502020204030204" pitchFamily="34" charset="0"/>
                        </a:rPr>
                        <a:t>Distriktssköterska och astma/KOL-sjuksköterska</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tc>
                <a:tc>
                  <a:txBody>
                    <a:bodyPr/>
                    <a:lstStyle/>
                    <a:p>
                      <a:pPr marL="0" lvl="0" indent="0">
                        <a:lnSpc>
                          <a:spcPct val="100000"/>
                        </a:lnSpc>
                        <a:spcAft>
                          <a:spcPts val="0"/>
                        </a:spcAft>
                        <a:buFont typeface="Calibri" panose="020F0502020204030204" pitchFamily="34" charset="0"/>
                        <a:buNone/>
                      </a:pPr>
                      <a:r>
                        <a:rPr lang="sv-SE" sz="2000" dirty="0">
                          <a:effectLst/>
                          <a:latin typeface="Calibri" panose="020F0502020204030204" pitchFamily="34" charset="0"/>
                          <a:ea typeface="Calibri" panose="020F0502020204030204" pitchFamily="34" charset="0"/>
                          <a:cs typeface="Times New Roman" panose="02020603050405020304" pitchFamily="18" charset="0"/>
                        </a:rPr>
                        <a:t>Mellansverige</a:t>
                      </a:r>
                    </a:p>
                  </a:txBody>
                  <a:tcPr marL="75438" marR="75438" marT="0" marB="0"/>
                </a:tc>
                <a:extLst>
                  <a:ext uri="{0D108BD9-81ED-4DB2-BD59-A6C34878D82A}">
                    <a16:rowId xmlns:a16="http://schemas.microsoft.com/office/drawing/2014/main" val="2861118625"/>
                  </a:ext>
                </a:extLst>
              </a:tr>
            </a:tbl>
          </a:graphicData>
        </a:graphic>
      </p:graphicFrame>
      <p:sp>
        <p:nvSpPr>
          <p:cNvPr id="4" name="Platshållare för sidfot 3">
            <a:extLst>
              <a:ext uri="{FF2B5EF4-FFF2-40B4-BE49-F238E27FC236}">
                <a16:creationId xmlns:a16="http://schemas.microsoft.com/office/drawing/2014/main" id="{D2AED86C-953D-BEF0-56F3-2BD86B8930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ruta 6">
            <a:extLst>
              <a:ext uri="{FF2B5EF4-FFF2-40B4-BE49-F238E27FC236}">
                <a16:creationId xmlns:a16="http://schemas.microsoft.com/office/drawing/2014/main" id="{04639B1E-C9C4-DB02-B1EC-7FC982ABCF46}"/>
              </a:ext>
            </a:extLst>
          </p:cNvPr>
          <p:cNvSpPr txBox="1"/>
          <p:nvPr/>
        </p:nvSpPr>
        <p:spPr>
          <a:xfrm>
            <a:off x="9301018" y="136244"/>
            <a:ext cx="2552625" cy="276999"/>
          </a:xfrm>
          <a:prstGeom prst="rect">
            <a:avLst/>
          </a:prstGeom>
          <a:noFill/>
        </p:spPr>
        <p:txBody>
          <a:bodyPr wrap="square" rtlCol="0">
            <a:spAutoFit/>
          </a:bodyPr>
          <a:lstStyle/>
          <a:p>
            <a:r>
              <a:rPr lang="sv-SE" sz="1200" dirty="0">
                <a:solidFill>
                  <a:schemeClr val="bg1">
                    <a:lumMod val="65000"/>
                  </a:schemeClr>
                </a:solidFill>
              </a:rPr>
              <a:t>Kroniskt obstruktiv lungsjukdom (KOL)</a:t>
            </a:r>
          </a:p>
        </p:txBody>
      </p:sp>
    </p:spTree>
    <p:extLst>
      <p:ext uri="{BB962C8B-B14F-4D97-AF65-F5344CB8AC3E}">
        <p14:creationId xmlns:p14="http://schemas.microsoft.com/office/powerpoint/2010/main" val="1459552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89013" y="565621"/>
            <a:ext cx="9144000" cy="609793"/>
          </a:xfrm>
        </p:spPr>
        <p:txBody>
          <a:bodyPr/>
          <a:lstStyle/>
          <a:p>
            <a:r>
              <a:rPr lang="sv-SE" dirty="0"/>
              <a:t>Mer information och stöd</a:t>
            </a:r>
          </a:p>
        </p:txBody>
      </p:sp>
      <p:sp>
        <p:nvSpPr>
          <p:cNvPr id="3" name="Platshållare för text 2"/>
          <p:cNvSpPr>
            <a:spLocks noGrp="1"/>
          </p:cNvSpPr>
          <p:nvPr>
            <p:ph type="body" sz="quarter" idx="10"/>
          </p:nvPr>
        </p:nvSpPr>
        <p:spPr>
          <a:xfrm>
            <a:off x="989013" y="1413069"/>
            <a:ext cx="5148385" cy="4185298"/>
          </a:xfrm>
        </p:spPr>
        <p:txBody>
          <a:bodyPr>
            <a:normAutofit/>
          </a:bodyPr>
          <a:lstStyle/>
          <a:p>
            <a:endParaRPr lang="sv-SE" dirty="0"/>
          </a:p>
          <a:p>
            <a:pPr marL="342900" indent="-342900">
              <a:buFont typeface="Arial" panose="020B0604020202020204" pitchFamily="34" charset="0"/>
              <a:buChar char="•"/>
            </a:pPr>
            <a:r>
              <a:rPr lang="sv-SE" dirty="0"/>
              <a:t>Vårdförloppen finns tillgängliga i regionernas gemensamma system för kunskapsstöd </a:t>
            </a:r>
            <a:r>
              <a:rPr lang="sv-SE" dirty="0">
                <a:hlinkClick r:id="rId2"/>
              </a:rPr>
              <a:t>NKK</a:t>
            </a:r>
            <a:endParaRPr lang="sv-SE" dirty="0"/>
          </a:p>
          <a:p>
            <a:endParaRPr lang="sv-SE" dirty="0"/>
          </a:p>
          <a:p>
            <a:pPr marL="342900" indent="-342900">
              <a:buFont typeface="Arial" panose="020B0604020202020204" pitchFamily="34" charset="0"/>
              <a:buChar char="•"/>
            </a:pPr>
            <a:r>
              <a:rPr lang="sv-SE" dirty="0"/>
              <a:t>Mer information och presentationsmaterial för personcentrerade och sammanhållna vårdförlopp finns på </a:t>
            </a:r>
            <a:r>
              <a:rPr lang="sv-SE" dirty="0">
                <a:hlinkClick r:id="rId3"/>
              </a:rPr>
              <a:t>kunskapsstyrningvard.se</a:t>
            </a:r>
            <a:endParaRPr lang="sv-SE" dirty="0"/>
          </a:p>
          <a:p>
            <a:pPr marL="342900" indent="-342900">
              <a:buFont typeface="Arial" panose="020B0604020202020204" pitchFamily="34" charset="0"/>
              <a:buChar char="•"/>
            </a:pPr>
            <a:endParaRPr lang="sv-SE" dirty="0"/>
          </a:p>
        </p:txBody>
      </p:sp>
      <p:sp>
        <p:nvSpPr>
          <p:cNvPr id="10" name="textruta 9"/>
          <p:cNvSpPr txBox="1"/>
          <p:nvPr/>
        </p:nvSpPr>
        <p:spPr>
          <a:xfrm>
            <a:off x="6595522" y="1063524"/>
            <a:ext cx="4910325" cy="992574"/>
          </a:xfrm>
          <a:prstGeom prst="rect">
            <a:avLst/>
          </a:prstGeom>
          <a:noFill/>
        </p:spPr>
        <p:txBody>
          <a:bodyPr wrap="square" rtlCol="0">
            <a:noAutofit/>
          </a:bodyPr>
          <a:lstStyle/>
          <a:p>
            <a:r>
              <a:rPr lang="sv-SE" sz="2400" dirty="0"/>
              <a:t>Filmer</a:t>
            </a:r>
            <a:r>
              <a:rPr lang="sv-SE" sz="1600" dirty="0"/>
              <a:t> </a:t>
            </a:r>
          </a:p>
        </p:txBody>
      </p:sp>
      <p:sp>
        <p:nvSpPr>
          <p:cNvPr id="7" name="textruta 6">
            <a:extLst>
              <a:ext uri="{FF2B5EF4-FFF2-40B4-BE49-F238E27FC236}">
                <a16:creationId xmlns:a16="http://schemas.microsoft.com/office/drawing/2014/main" id="{F64988B8-1296-A521-7274-237883978D51}"/>
              </a:ext>
            </a:extLst>
          </p:cNvPr>
          <p:cNvSpPr txBox="1"/>
          <p:nvPr/>
        </p:nvSpPr>
        <p:spPr>
          <a:xfrm>
            <a:off x="9301018" y="136244"/>
            <a:ext cx="2552625" cy="276999"/>
          </a:xfrm>
          <a:prstGeom prst="rect">
            <a:avLst/>
          </a:prstGeom>
          <a:noFill/>
        </p:spPr>
        <p:txBody>
          <a:bodyPr wrap="square" rtlCol="0">
            <a:spAutoFit/>
          </a:bodyPr>
          <a:lstStyle/>
          <a:p>
            <a:r>
              <a:rPr lang="sv-SE" sz="1200" dirty="0">
                <a:solidFill>
                  <a:schemeClr val="bg1">
                    <a:lumMod val="65000"/>
                  </a:schemeClr>
                </a:solidFill>
              </a:rPr>
              <a:t>Kroniskt obstruktiv lungsjukdom (KOL)</a:t>
            </a:r>
          </a:p>
        </p:txBody>
      </p:sp>
      <p:pic>
        <p:nvPicPr>
          <p:cNvPr id="8" name="Bildobjekt 7">
            <a:extLst>
              <a:ext uri="{FF2B5EF4-FFF2-40B4-BE49-F238E27FC236}">
                <a16:creationId xmlns:a16="http://schemas.microsoft.com/office/drawing/2014/main" id="{73151883-8014-366D-805B-CF9DEA7D9030}"/>
              </a:ext>
            </a:extLst>
          </p:cNvPr>
          <p:cNvPicPr>
            <a:picLocks noChangeAspect="1"/>
          </p:cNvPicPr>
          <p:nvPr/>
        </p:nvPicPr>
        <p:blipFill>
          <a:blip r:embed="rId4"/>
          <a:stretch>
            <a:fillRect/>
          </a:stretch>
        </p:blipFill>
        <p:spPr>
          <a:xfrm>
            <a:off x="6847849" y="1667632"/>
            <a:ext cx="3524028" cy="1997553"/>
          </a:xfrm>
          <a:prstGeom prst="rect">
            <a:avLst/>
          </a:prstGeom>
        </p:spPr>
      </p:pic>
      <p:pic>
        <p:nvPicPr>
          <p:cNvPr id="12" name="Bildobjekt 11">
            <a:extLst>
              <a:ext uri="{FF2B5EF4-FFF2-40B4-BE49-F238E27FC236}">
                <a16:creationId xmlns:a16="http://schemas.microsoft.com/office/drawing/2014/main" id="{A38D8AEB-A4D9-3435-5188-4849F87372D4}"/>
              </a:ext>
            </a:extLst>
          </p:cNvPr>
          <p:cNvPicPr>
            <a:picLocks noChangeAspect="1"/>
          </p:cNvPicPr>
          <p:nvPr/>
        </p:nvPicPr>
        <p:blipFill>
          <a:blip r:embed="rId5"/>
          <a:stretch>
            <a:fillRect/>
          </a:stretch>
        </p:blipFill>
        <p:spPr>
          <a:xfrm>
            <a:off x="7739091" y="3429000"/>
            <a:ext cx="3577983" cy="1997553"/>
          </a:xfrm>
          <a:prstGeom prst="rect">
            <a:avLst/>
          </a:prstGeom>
        </p:spPr>
      </p:pic>
    </p:spTree>
    <p:extLst>
      <p:ext uri="{BB962C8B-B14F-4D97-AF65-F5344CB8AC3E}">
        <p14:creationId xmlns:p14="http://schemas.microsoft.com/office/powerpoint/2010/main" val="3178549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0"/>
          </p:nvPr>
        </p:nvSpPr>
        <p:spPr>
          <a:xfrm>
            <a:off x="1155090" y="2599026"/>
            <a:ext cx="9708240" cy="1084332"/>
          </a:xfrm>
        </p:spPr>
        <p:txBody>
          <a:bodyPr>
            <a:normAutofit/>
          </a:bodyPr>
          <a:lstStyle/>
          <a:p>
            <a:pPr algn="ctr">
              <a:lnSpc>
                <a:spcPct val="120000"/>
              </a:lnSpc>
              <a:spcBef>
                <a:spcPts val="600"/>
              </a:spcBef>
              <a:defRPr/>
            </a:pPr>
            <a:r>
              <a:rPr lang="sv-SE" sz="2500" b="1" dirty="0">
                <a:solidFill>
                  <a:srgbClr val="000000"/>
                </a:solidFill>
                <a:ea typeface="Calibri" panose="020F0502020204030204" pitchFamily="34" charset="0"/>
                <a:cs typeface="Arial" panose="020B0604020202020204" pitchFamily="34" charset="0"/>
              </a:rPr>
              <a:t>Följande två bilder är tänkta att användas som </a:t>
            </a:r>
          </a:p>
          <a:p>
            <a:pPr algn="ctr">
              <a:lnSpc>
                <a:spcPct val="120000"/>
              </a:lnSpc>
              <a:spcBef>
                <a:spcPts val="600"/>
              </a:spcBef>
              <a:defRPr/>
            </a:pPr>
            <a:r>
              <a:rPr lang="sv-SE" sz="2500" b="1" dirty="0">
                <a:solidFill>
                  <a:srgbClr val="000000"/>
                </a:solidFill>
                <a:ea typeface="Calibri" panose="020F0502020204030204" pitchFamily="34" charset="0"/>
                <a:cs typeface="Arial" panose="020B0604020202020204" pitchFamily="34" charset="0"/>
              </a:rPr>
              <a:t>underlag och inspiration för diskussion och dialog.</a:t>
            </a:r>
            <a:endParaRPr lang="sv-SE" sz="2500" dirty="0">
              <a:solidFill>
                <a:srgbClr val="000000"/>
              </a:solidFill>
              <a:ea typeface="Calibri" panose="020F0502020204030204" pitchFamily="34" charset="0"/>
              <a:cs typeface="Arial" panose="020B0604020202020204" pitchFamily="34" charset="0"/>
            </a:endParaRPr>
          </a:p>
          <a:p>
            <a:pPr marL="342900" indent="-342900">
              <a:lnSpc>
                <a:spcPct val="120000"/>
              </a:lnSpc>
              <a:spcBef>
                <a:spcPts val="600"/>
              </a:spcBef>
              <a:buFont typeface="Arial" panose="020B0604020202020204" pitchFamily="34" charset="0"/>
              <a:buChar char="•"/>
            </a:pPr>
            <a:endParaRPr lang="sv-SE" sz="2500" dirty="0">
              <a:solidFill>
                <a:srgbClr val="000000"/>
              </a:solidFill>
              <a:ea typeface="Calibri" panose="020F0502020204030204" pitchFamily="34" charset="0"/>
              <a:cs typeface="Arial" panose="020B0604020202020204" pitchFamily="34" charset="0"/>
            </a:endParaRPr>
          </a:p>
        </p:txBody>
      </p:sp>
      <p:sp>
        <p:nvSpPr>
          <p:cNvPr id="3" name="textruta 2">
            <a:extLst>
              <a:ext uri="{FF2B5EF4-FFF2-40B4-BE49-F238E27FC236}">
                <a16:creationId xmlns:a16="http://schemas.microsoft.com/office/drawing/2014/main" id="{14B93D30-1933-C245-F86B-BC46CD11AED3}"/>
              </a:ext>
            </a:extLst>
          </p:cNvPr>
          <p:cNvSpPr txBox="1"/>
          <p:nvPr/>
        </p:nvSpPr>
        <p:spPr>
          <a:xfrm>
            <a:off x="9301018" y="136244"/>
            <a:ext cx="2552625" cy="276999"/>
          </a:xfrm>
          <a:prstGeom prst="rect">
            <a:avLst/>
          </a:prstGeom>
          <a:noFill/>
        </p:spPr>
        <p:txBody>
          <a:bodyPr wrap="square" rtlCol="0">
            <a:spAutoFit/>
          </a:bodyPr>
          <a:lstStyle/>
          <a:p>
            <a:r>
              <a:rPr lang="sv-SE" sz="1200" dirty="0">
                <a:solidFill>
                  <a:schemeClr val="bg1">
                    <a:lumMod val="65000"/>
                  </a:schemeClr>
                </a:solidFill>
              </a:rPr>
              <a:t>Kroniskt obstruktiv lungsjukdom (KOL)</a:t>
            </a:r>
          </a:p>
        </p:txBody>
      </p:sp>
    </p:spTree>
    <p:extLst>
      <p:ext uri="{BB962C8B-B14F-4D97-AF65-F5344CB8AC3E}">
        <p14:creationId xmlns:p14="http://schemas.microsoft.com/office/powerpoint/2010/main" val="1977049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p:txBody>
          <a:bodyPr/>
          <a:lstStyle/>
          <a:p>
            <a:r>
              <a:rPr lang="sv-SE" dirty="0"/>
              <a:t>Dialog 1 - gapanalys</a:t>
            </a:r>
          </a:p>
        </p:txBody>
      </p:sp>
      <p:sp>
        <p:nvSpPr>
          <p:cNvPr id="6" name="Platshållare för text 5"/>
          <p:cNvSpPr>
            <a:spLocks noGrp="1"/>
          </p:cNvSpPr>
          <p:nvPr>
            <p:ph type="body" sz="quarter" idx="10"/>
          </p:nvPr>
        </p:nvSpPr>
        <p:spPr>
          <a:xfrm>
            <a:off x="903952" y="1613792"/>
            <a:ext cx="6708960" cy="4595622"/>
          </a:xfrm>
        </p:spPr>
        <p:txBody>
          <a:bodyPr>
            <a:normAutofit/>
          </a:bodyPr>
          <a:lstStyle/>
          <a:p>
            <a:pPr marL="34290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Vad ska vi göra annorlunda </a:t>
            </a:r>
            <a:r>
              <a:rPr lang="sv-SE" sz="2500" dirty="0">
                <a:solidFill>
                  <a:srgbClr val="000000"/>
                </a:solidFill>
                <a:ea typeface="Calibri" panose="020F0502020204030204" pitchFamily="34" charset="0"/>
                <a:cs typeface="Arial" panose="020B0604020202020204" pitchFamily="34" charset="0"/>
              </a:rPr>
              <a:t>- vad gör vi redan nu, ska sluta göra, arbetssätt, digitalisering?</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Positiva effekter hos oss </a:t>
            </a:r>
            <a:r>
              <a:rPr lang="sv-SE" sz="2500" dirty="0">
                <a:solidFill>
                  <a:srgbClr val="000000"/>
                </a:solidFill>
                <a:ea typeface="Calibri" panose="020F0502020204030204" pitchFamily="34" charset="0"/>
                <a:cs typeface="Arial" panose="020B0604020202020204" pitchFamily="34" charset="0"/>
              </a:rPr>
              <a:t>– patient, personal, resurser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Styrkor i regionen </a:t>
            </a:r>
            <a:r>
              <a:rPr lang="sv-SE" sz="2500" dirty="0">
                <a:solidFill>
                  <a:srgbClr val="000000"/>
                </a:solidFill>
                <a:ea typeface="Calibri" panose="020F0502020204030204" pitchFamily="34" charset="0"/>
                <a:cs typeface="Arial" panose="020B0604020202020204" pitchFamily="34" charset="0"/>
              </a:rPr>
              <a:t>– goda exempel, nyckelpersoner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Vilka påverkas </a:t>
            </a:r>
            <a:r>
              <a:rPr lang="sv-SE" sz="2500" dirty="0">
                <a:solidFill>
                  <a:srgbClr val="000000"/>
                </a:solidFill>
                <a:ea typeface="Calibri" panose="020F0502020204030204" pitchFamily="34" charset="0"/>
                <a:cs typeface="Arial" panose="020B0604020202020204" pitchFamily="34" charset="0"/>
              </a:rPr>
              <a:t>– patientgrupper, verksamheter, professioner?</a:t>
            </a:r>
          </a:p>
          <a:p>
            <a:pPr marL="342900" indent="-342900">
              <a:lnSpc>
                <a:spcPct val="120000"/>
              </a:lnSpc>
              <a:spcBef>
                <a:spcPts val="600"/>
              </a:spcBef>
              <a:buFont typeface="Arial" panose="020B0604020202020204" pitchFamily="34" charset="0"/>
              <a:buChar char="•"/>
            </a:pPr>
            <a:endParaRPr lang="sv-SE" sz="2500" dirty="0">
              <a:solidFill>
                <a:srgbClr val="000000"/>
              </a:solidFill>
              <a:ea typeface="Calibri" panose="020F0502020204030204" pitchFamily="34" charset="0"/>
              <a:cs typeface="Arial" panose="020B0604020202020204" pitchFamily="34" charset="0"/>
            </a:endParaRPr>
          </a:p>
        </p:txBody>
      </p:sp>
      <p:sp>
        <p:nvSpPr>
          <p:cNvPr id="9" name="Rundad rektangulär bildtext 8"/>
          <p:cNvSpPr/>
          <p:nvPr/>
        </p:nvSpPr>
        <p:spPr>
          <a:xfrm>
            <a:off x="8423515" y="1613791"/>
            <a:ext cx="3418453" cy="24332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sv-SE" sz="1400" b="1" dirty="0">
                <a:solidFill>
                  <a:schemeClr val="bg1"/>
                </a:solidFill>
                <a:ea typeface="Calibri" panose="020F0502020204030204" pitchFamily="34" charset="0"/>
                <a:cs typeface="Arial" panose="020B0604020202020204" pitchFamily="34" charset="0"/>
              </a:rPr>
              <a:t>Att användas som diskussionsunderlag</a:t>
            </a:r>
          </a:p>
          <a:p>
            <a:pPr>
              <a:spcBef>
                <a:spcPts val="600"/>
              </a:spcBef>
            </a:pPr>
            <a:r>
              <a:rPr lang="sv-SE" sz="1400" b="1" dirty="0">
                <a:solidFill>
                  <a:schemeClr val="bg1"/>
                </a:solidFill>
                <a:ea typeface="Calibri" panose="020F0502020204030204" pitchFamily="34" charset="0"/>
                <a:cs typeface="Arial" panose="020B0604020202020204" pitchFamily="34" charset="0"/>
              </a:rPr>
              <a:t>Diskutera gärna:</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Hur ser gapet ut hos oss?</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Vad kan vi prioritera att börja göra här?</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Vad blir konsekvenserna?</a:t>
            </a:r>
          </a:p>
        </p:txBody>
      </p:sp>
      <p:sp>
        <p:nvSpPr>
          <p:cNvPr id="8" name="textruta 7">
            <a:extLst>
              <a:ext uri="{FF2B5EF4-FFF2-40B4-BE49-F238E27FC236}">
                <a16:creationId xmlns:a16="http://schemas.microsoft.com/office/drawing/2014/main" id="{CE47C063-139E-9074-E97E-C42C5A48A6EA}"/>
              </a:ext>
            </a:extLst>
          </p:cNvPr>
          <p:cNvSpPr txBox="1"/>
          <p:nvPr/>
        </p:nvSpPr>
        <p:spPr>
          <a:xfrm>
            <a:off x="1089475" y="228577"/>
            <a:ext cx="2856808" cy="369332"/>
          </a:xfrm>
          <a:prstGeom prst="rect">
            <a:avLst/>
          </a:prstGeom>
          <a:solidFill>
            <a:schemeClr val="accent1"/>
          </a:solidFill>
        </p:spPr>
        <p:txBody>
          <a:bodyPr wrap="none" rtlCol="0">
            <a:spAutoFit/>
          </a:bodyPr>
          <a:lstStyle/>
          <a:p>
            <a:r>
              <a:rPr lang="sv-SE" b="1" dirty="0">
                <a:solidFill>
                  <a:schemeClr val="bg1"/>
                </a:solidFill>
              </a:rPr>
              <a:t>Förslag på diskussionsfrågor</a:t>
            </a:r>
          </a:p>
        </p:txBody>
      </p:sp>
      <p:sp>
        <p:nvSpPr>
          <p:cNvPr id="3" name="textruta 2">
            <a:extLst>
              <a:ext uri="{FF2B5EF4-FFF2-40B4-BE49-F238E27FC236}">
                <a16:creationId xmlns:a16="http://schemas.microsoft.com/office/drawing/2014/main" id="{91DA2DFE-C277-383E-0117-951E45A36E0B}"/>
              </a:ext>
            </a:extLst>
          </p:cNvPr>
          <p:cNvSpPr txBox="1"/>
          <p:nvPr/>
        </p:nvSpPr>
        <p:spPr>
          <a:xfrm>
            <a:off x="9301018" y="136244"/>
            <a:ext cx="2552625" cy="276999"/>
          </a:xfrm>
          <a:prstGeom prst="rect">
            <a:avLst/>
          </a:prstGeom>
          <a:noFill/>
        </p:spPr>
        <p:txBody>
          <a:bodyPr wrap="square" rtlCol="0">
            <a:spAutoFit/>
          </a:bodyPr>
          <a:lstStyle/>
          <a:p>
            <a:r>
              <a:rPr lang="sv-SE" sz="1200" dirty="0">
                <a:solidFill>
                  <a:schemeClr val="bg1">
                    <a:lumMod val="65000"/>
                  </a:schemeClr>
                </a:solidFill>
              </a:rPr>
              <a:t>Kroniskt obstruktiv lungsjukdom (KOL)</a:t>
            </a:r>
          </a:p>
        </p:txBody>
      </p:sp>
    </p:spTree>
    <p:extLst>
      <p:ext uri="{BB962C8B-B14F-4D97-AF65-F5344CB8AC3E}">
        <p14:creationId xmlns:p14="http://schemas.microsoft.com/office/powerpoint/2010/main" val="1985095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p:txBody>
          <a:bodyPr/>
          <a:lstStyle/>
          <a:p>
            <a:r>
              <a:rPr lang="sv-SE" dirty="0"/>
              <a:t>Dialog - införande</a:t>
            </a:r>
          </a:p>
        </p:txBody>
      </p:sp>
      <p:sp>
        <p:nvSpPr>
          <p:cNvPr id="6" name="Platshållare för text 5"/>
          <p:cNvSpPr>
            <a:spLocks noGrp="1"/>
          </p:cNvSpPr>
          <p:nvPr>
            <p:ph type="body" sz="quarter" idx="10"/>
          </p:nvPr>
        </p:nvSpPr>
        <p:spPr>
          <a:xfrm>
            <a:off x="903952" y="1613792"/>
            <a:ext cx="6708960" cy="4595622"/>
          </a:xfrm>
        </p:spPr>
        <p:txBody>
          <a:bodyPr>
            <a:normAutofit/>
          </a:bodyPr>
          <a:lstStyle/>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Vilka genomför? </a:t>
            </a:r>
            <a:r>
              <a:rPr lang="sv-SE" sz="2500" dirty="0">
                <a:solidFill>
                  <a:srgbClr val="000000"/>
                </a:solidFill>
                <a:ea typeface="Calibri" panose="020F0502020204030204" pitchFamily="34" charset="0"/>
                <a:cs typeface="Arial" panose="020B0604020202020204" pitchFamily="34" charset="0"/>
              </a:rPr>
              <a:t>– vilket stöd behövs, vad rår vi själva över?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Hur genomförs </a:t>
            </a:r>
            <a:r>
              <a:rPr lang="sv-SE" sz="2500" dirty="0">
                <a:solidFill>
                  <a:srgbClr val="000000"/>
                </a:solidFill>
                <a:ea typeface="Calibri" panose="020F0502020204030204" pitchFamily="34" charset="0"/>
                <a:cs typeface="Arial" panose="020B0604020202020204" pitchFamily="34" charset="0"/>
              </a:rPr>
              <a:t>– behövs beslut, påverkas resurser, avtal, kunskapsdokument, rutinbeskrivningar, tidpunkt?</a:t>
            </a:r>
          </a:p>
          <a:p>
            <a:pPr marL="34290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Svårigheter och risker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Kommunikation</a:t>
            </a:r>
            <a:r>
              <a:rPr lang="sv-SE" sz="2500" dirty="0">
                <a:solidFill>
                  <a:srgbClr val="000000"/>
                </a:solidFill>
                <a:ea typeface="Calibri" panose="020F0502020204030204" pitchFamily="34" charset="0"/>
                <a:cs typeface="Arial" panose="020B0604020202020204" pitchFamily="34" charset="0"/>
              </a:rPr>
              <a:t> – målgrupp, budskap, former, tidpunkt</a:t>
            </a:r>
          </a:p>
          <a:p>
            <a:pPr marL="342900" indent="-342900">
              <a:lnSpc>
                <a:spcPct val="120000"/>
              </a:lnSpc>
              <a:spcBef>
                <a:spcPts val="600"/>
              </a:spcBef>
              <a:buFont typeface="Arial" panose="020B0604020202020204" pitchFamily="34" charset="0"/>
              <a:buChar char="•"/>
            </a:pPr>
            <a:endParaRPr lang="sv-SE" sz="2500" dirty="0">
              <a:solidFill>
                <a:srgbClr val="000000"/>
              </a:solidFill>
              <a:ea typeface="Calibri" panose="020F0502020204030204" pitchFamily="34" charset="0"/>
              <a:cs typeface="Arial" panose="020B0604020202020204" pitchFamily="34" charset="0"/>
            </a:endParaRPr>
          </a:p>
        </p:txBody>
      </p:sp>
      <p:sp>
        <p:nvSpPr>
          <p:cNvPr id="9" name="Rundad rektangulär bildtext 8"/>
          <p:cNvSpPr/>
          <p:nvPr/>
        </p:nvSpPr>
        <p:spPr>
          <a:xfrm>
            <a:off x="8423515" y="1613791"/>
            <a:ext cx="3418453" cy="24332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sv-SE" sz="1400" b="1" dirty="0">
                <a:solidFill>
                  <a:schemeClr val="bg1"/>
                </a:solidFill>
                <a:ea typeface="Calibri" panose="020F0502020204030204" pitchFamily="34" charset="0"/>
                <a:cs typeface="Arial" panose="020B0604020202020204" pitchFamily="34" charset="0"/>
              </a:rPr>
              <a:t>Att användas som diskussionsunderlag</a:t>
            </a:r>
          </a:p>
          <a:p>
            <a:pPr>
              <a:spcBef>
                <a:spcPts val="600"/>
              </a:spcBef>
            </a:pPr>
            <a:r>
              <a:rPr lang="sv-SE" sz="1400" b="1" dirty="0">
                <a:solidFill>
                  <a:schemeClr val="bg1"/>
                </a:solidFill>
                <a:ea typeface="Calibri" panose="020F0502020204030204" pitchFamily="34" charset="0"/>
                <a:cs typeface="Arial" panose="020B0604020202020204" pitchFamily="34" charset="0"/>
              </a:rPr>
              <a:t>Diskutera gärna:</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Hur kan vi arbeta med införandet?</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Vad kan vi prioritera att börja göra här?</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Vad är uppföljningsbart hos oss redan nu?</a:t>
            </a:r>
          </a:p>
        </p:txBody>
      </p:sp>
      <p:sp>
        <p:nvSpPr>
          <p:cNvPr id="10" name="textruta 9">
            <a:extLst>
              <a:ext uri="{FF2B5EF4-FFF2-40B4-BE49-F238E27FC236}">
                <a16:creationId xmlns:a16="http://schemas.microsoft.com/office/drawing/2014/main" id="{37F4A37B-AA68-CEE5-6F77-5DA8FF170330}"/>
              </a:ext>
            </a:extLst>
          </p:cNvPr>
          <p:cNvSpPr txBox="1"/>
          <p:nvPr/>
        </p:nvSpPr>
        <p:spPr>
          <a:xfrm>
            <a:off x="1089475" y="228577"/>
            <a:ext cx="2856808" cy="369332"/>
          </a:xfrm>
          <a:prstGeom prst="rect">
            <a:avLst/>
          </a:prstGeom>
          <a:solidFill>
            <a:schemeClr val="accent1"/>
          </a:solidFill>
        </p:spPr>
        <p:txBody>
          <a:bodyPr wrap="none" rtlCol="0">
            <a:spAutoFit/>
          </a:bodyPr>
          <a:lstStyle/>
          <a:p>
            <a:r>
              <a:rPr lang="sv-SE" b="1" dirty="0">
                <a:solidFill>
                  <a:schemeClr val="bg1"/>
                </a:solidFill>
              </a:rPr>
              <a:t>Förslag på diskussionsfrågor</a:t>
            </a:r>
          </a:p>
        </p:txBody>
      </p:sp>
      <p:sp>
        <p:nvSpPr>
          <p:cNvPr id="3" name="textruta 2">
            <a:extLst>
              <a:ext uri="{FF2B5EF4-FFF2-40B4-BE49-F238E27FC236}">
                <a16:creationId xmlns:a16="http://schemas.microsoft.com/office/drawing/2014/main" id="{1A04A5E6-BF65-4938-A649-424B3AF1D41C}"/>
              </a:ext>
            </a:extLst>
          </p:cNvPr>
          <p:cNvSpPr txBox="1"/>
          <p:nvPr/>
        </p:nvSpPr>
        <p:spPr>
          <a:xfrm>
            <a:off x="9301018" y="136244"/>
            <a:ext cx="2552625" cy="276999"/>
          </a:xfrm>
          <a:prstGeom prst="rect">
            <a:avLst/>
          </a:prstGeom>
          <a:noFill/>
        </p:spPr>
        <p:txBody>
          <a:bodyPr wrap="square" rtlCol="0">
            <a:spAutoFit/>
          </a:bodyPr>
          <a:lstStyle/>
          <a:p>
            <a:r>
              <a:rPr lang="sv-SE" sz="1200" dirty="0">
                <a:solidFill>
                  <a:schemeClr val="bg1">
                    <a:lumMod val="65000"/>
                  </a:schemeClr>
                </a:solidFill>
              </a:rPr>
              <a:t>Kroniskt obstruktiv lungsjukdom (KOL)</a:t>
            </a:r>
          </a:p>
        </p:txBody>
      </p:sp>
    </p:spTree>
    <p:extLst>
      <p:ext uri="{BB962C8B-B14F-4D97-AF65-F5344CB8AC3E}">
        <p14:creationId xmlns:p14="http://schemas.microsoft.com/office/powerpoint/2010/main" val="2205044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a:extLst>
              <a:ext uri="{FF2B5EF4-FFF2-40B4-BE49-F238E27FC236}">
                <a16:creationId xmlns:a16="http://schemas.microsoft.com/office/drawing/2014/main" id="{DEE8EDC8-C761-7C47-80B6-45DEEFC874AD}"/>
              </a:ext>
            </a:extLst>
          </p:cNvPr>
          <p:cNvSpPr>
            <a:spLocks noGrp="1"/>
          </p:cNvSpPr>
          <p:nvPr>
            <p:ph type="ctrTitle"/>
          </p:nvPr>
        </p:nvSpPr>
        <p:spPr>
          <a:xfrm>
            <a:off x="866393" y="404340"/>
            <a:ext cx="9144000" cy="609793"/>
          </a:xfrm>
        </p:spPr>
        <p:txBody>
          <a:bodyPr/>
          <a:lstStyle/>
          <a:p>
            <a:r>
              <a:rPr lang="sv-SE" dirty="0"/>
              <a:t>Regionerna i samverkan</a:t>
            </a:r>
          </a:p>
        </p:txBody>
      </p:sp>
      <p:sp>
        <p:nvSpPr>
          <p:cNvPr id="14" name="Platshållare för text 13">
            <a:extLst>
              <a:ext uri="{FF2B5EF4-FFF2-40B4-BE49-F238E27FC236}">
                <a16:creationId xmlns:a16="http://schemas.microsoft.com/office/drawing/2014/main" id="{478FA9FC-4A68-8B4C-AE38-1074E1489DED}"/>
              </a:ext>
            </a:extLst>
          </p:cNvPr>
          <p:cNvSpPr>
            <a:spLocks noGrp="1"/>
          </p:cNvSpPr>
          <p:nvPr>
            <p:ph type="body" sz="quarter" idx="10"/>
          </p:nvPr>
        </p:nvSpPr>
        <p:spPr>
          <a:xfrm>
            <a:off x="866393" y="1356955"/>
            <a:ext cx="5489331" cy="4035170"/>
          </a:xfrm>
        </p:spPr>
        <p:txBody>
          <a:bodyPr>
            <a:noAutofit/>
          </a:bodyPr>
          <a:lstStyle/>
          <a:p>
            <a:pPr marL="342900" indent="-342900">
              <a:buFont typeface="Arial" panose="020B0604020202020204" pitchFamily="34" charset="0"/>
              <a:buChar char="•"/>
            </a:pPr>
            <a:r>
              <a:rPr lang="sv-SE" sz="2000" dirty="0"/>
              <a:t>Arbetet med vårdförloppen utgår från en överenskommelse mellan staten och Sveriges Kommuner och Regioner (SKR).</a:t>
            </a:r>
          </a:p>
          <a:p>
            <a:pPr marL="342900" indent="-342900">
              <a:buFont typeface="Arial" panose="020B0604020202020204" pitchFamily="34" charset="0"/>
              <a:buChar char="•"/>
            </a:pPr>
            <a:r>
              <a:rPr lang="sv-SE" sz="2000" dirty="0"/>
              <a:t>Regeringen vill med satsningen stödja utvecklingsarbetet i regionerna kring kunskapsstyrning i hälso- och sjukvården. </a:t>
            </a:r>
          </a:p>
          <a:p>
            <a:pPr marL="342900" indent="-342900">
              <a:buFont typeface="Arial" panose="020B0604020202020204" pitchFamily="34" charset="0"/>
              <a:buChar char="•"/>
            </a:pPr>
            <a:r>
              <a:rPr lang="sv-SE" sz="2000" dirty="0"/>
              <a:t>Vårdförloppen tas fram av regionerna inom Nationellt system för kunskapsstyrning Hälso- och sjukvård.</a:t>
            </a:r>
          </a:p>
          <a:p>
            <a:pPr marL="342900" indent="-342900">
              <a:buFont typeface="Arial" panose="020B0604020202020204" pitchFamily="34" charset="0"/>
              <a:buChar char="•"/>
            </a:pPr>
            <a:r>
              <a:rPr lang="sv-SE" sz="2000" dirty="0">
                <a:ea typeface="MS Mincho" panose="02020609040205080304" pitchFamily="49" charset="-128"/>
                <a:cs typeface="Arial" panose="020B0604020202020204" pitchFamily="34" charset="0"/>
              </a:rPr>
              <a:t>Vårdförloppen är primärt ett kunskapsstöd för hälso- och sjukvårdspersonal i det kliniska mötet med patient och närstående</a:t>
            </a:r>
          </a:p>
          <a:p>
            <a:pPr marL="342900" indent="-342900">
              <a:buFont typeface="Arial" panose="020B0604020202020204" pitchFamily="34" charset="0"/>
              <a:buChar char="•"/>
            </a:pPr>
            <a:r>
              <a:rPr lang="sv-SE" sz="2000" dirty="0"/>
              <a:t>Vårdförloppen ska utgå ifrån tillförlitliga och aktuella kunskapsstöd och baseras på bästa tillgängliga kunskap om vård och behandling.</a:t>
            </a:r>
          </a:p>
          <a:p>
            <a:pPr marL="342900" indent="-342900">
              <a:buFont typeface="Arial" panose="020B0604020202020204" pitchFamily="34" charset="0"/>
              <a:buChar char="•"/>
            </a:pPr>
            <a:endParaRPr lang="sv-SE" sz="2000" dirty="0"/>
          </a:p>
          <a:p>
            <a:endParaRPr lang="sv-SE" sz="2000" dirty="0"/>
          </a:p>
        </p:txBody>
      </p:sp>
      <p:pic>
        <p:nvPicPr>
          <p:cNvPr id="4" name="Bildobjekt 3"/>
          <p:cNvPicPr>
            <a:picLocks noChangeAspect="1"/>
          </p:cNvPicPr>
          <p:nvPr/>
        </p:nvPicPr>
        <p:blipFill rotWithShape="1">
          <a:blip r:embed="rId2" cstate="screen">
            <a:extLst>
              <a:ext uri="{28A0092B-C50C-407E-A947-70E740481C1C}">
                <a14:useLocalDpi xmlns:a14="http://schemas.microsoft.com/office/drawing/2010/main"/>
              </a:ext>
            </a:extLst>
          </a:blip>
          <a:srcRect l="27373"/>
          <a:stretch/>
        </p:blipFill>
        <p:spPr>
          <a:xfrm>
            <a:off x="6541551" y="1226634"/>
            <a:ext cx="5650449" cy="4279084"/>
          </a:xfrm>
          <a:prstGeom prst="rect">
            <a:avLst/>
          </a:prstGeom>
        </p:spPr>
      </p:pic>
    </p:spTree>
    <p:extLst>
      <p:ext uri="{BB962C8B-B14F-4D97-AF65-F5344CB8AC3E}">
        <p14:creationId xmlns:p14="http://schemas.microsoft.com/office/powerpoint/2010/main" val="22612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1C9BEB-CD13-B727-1031-12DCD1D22378}"/>
              </a:ext>
            </a:extLst>
          </p:cNvPr>
          <p:cNvSpPr>
            <a:spLocks noGrp="1"/>
          </p:cNvSpPr>
          <p:nvPr>
            <p:ph type="ctrTitle"/>
          </p:nvPr>
        </p:nvSpPr>
        <p:spPr/>
        <p:txBody>
          <a:bodyPr/>
          <a:lstStyle/>
          <a:p>
            <a:r>
              <a:rPr lang="sv-SE" dirty="0"/>
              <a:t>Om Kroniskt obstruktiv lungsjukdom (KOL)</a:t>
            </a:r>
          </a:p>
        </p:txBody>
      </p:sp>
      <p:sp>
        <p:nvSpPr>
          <p:cNvPr id="3" name="Platshållare för text 2">
            <a:extLst>
              <a:ext uri="{FF2B5EF4-FFF2-40B4-BE49-F238E27FC236}">
                <a16:creationId xmlns:a16="http://schemas.microsoft.com/office/drawing/2014/main" id="{C2FDF8E6-DF6A-7822-A7E1-C2673FAB267F}"/>
              </a:ext>
            </a:extLst>
          </p:cNvPr>
          <p:cNvSpPr>
            <a:spLocks noGrp="1"/>
          </p:cNvSpPr>
          <p:nvPr>
            <p:ph type="body" sz="quarter" idx="10"/>
          </p:nvPr>
        </p:nvSpPr>
        <p:spPr>
          <a:xfrm>
            <a:off x="989012" y="1422400"/>
            <a:ext cx="10544619" cy="4563872"/>
          </a:xfrm>
        </p:spPr>
        <p:txBody>
          <a:bodyPr>
            <a:normAutofit lnSpcReduction="10000"/>
          </a:bodyPr>
          <a:lstStyle/>
          <a:p>
            <a:pPr marL="342900" indent="-342900">
              <a:buFont typeface="Arial" panose="020B0604020202020204" pitchFamily="34" charset="0"/>
              <a:buChar char="•"/>
            </a:pPr>
            <a:r>
              <a:rPr lang="sv-SE" b="0" i="0" u="none" strike="noStrike" baseline="0" dirty="0">
                <a:solidFill>
                  <a:srgbClr val="000000"/>
                </a:solidFill>
                <a:latin typeface="Calibri" panose="020F0502020204030204" pitchFamily="34" charset="0"/>
              </a:rPr>
              <a:t>Prevalensen av KOL uppskattas till 7–10% av befolkningen över 40 år, vilket innebär att cirka 500 000 invånare i Sverige har sjukdomen </a:t>
            </a:r>
          </a:p>
          <a:p>
            <a:pPr marL="342900" indent="-342900">
              <a:buFont typeface="Arial" panose="020B0604020202020204" pitchFamily="34" charset="0"/>
              <a:buChar char="•"/>
            </a:pPr>
            <a:r>
              <a:rPr lang="sv-SE" b="0" i="0" u="none" strike="noStrike" baseline="0" dirty="0">
                <a:solidFill>
                  <a:srgbClr val="000000"/>
                </a:solidFill>
                <a:latin typeface="Calibri" panose="020F0502020204030204" pitchFamily="34" charset="0"/>
              </a:rPr>
              <a:t>Underdiagnostiken är betydande och KOL är i särklass en av de stora folksjukdomarna </a:t>
            </a:r>
          </a:p>
          <a:p>
            <a:pPr marL="342900" indent="-342900">
              <a:buFont typeface="Arial" panose="020B0604020202020204" pitchFamily="34" charset="0"/>
              <a:buChar char="•"/>
            </a:pPr>
            <a:r>
              <a:rPr lang="sv-SE" dirty="0"/>
              <a:t>Tidig diagnostik och tidigt insatta åtgärder, där rökstopp är den viktigaste, medför betydande vinster gällande behandlingseffekter, sjukdomsutveckling och samsjuklighet</a:t>
            </a:r>
          </a:p>
          <a:p>
            <a:pPr marL="342900" indent="-342900">
              <a:buFont typeface="Arial" panose="020B0604020202020204" pitchFamily="34" charset="0"/>
              <a:buChar char="•"/>
            </a:pPr>
            <a:r>
              <a:rPr lang="sv-SE" dirty="0"/>
              <a:t>Samsjuklighet förekommer i hög utsträckning där hjärt- och kärlsjukdomar är vanligast</a:t>
            </a:r>
          </a:p>
          <a:p>
            <a:pPr marL="342900" indent="-342900">
              <a:buFont typeface="Arial" panose="020B0604020202020204" pitchFamily="34" charset="0"/>
              <a:buChar char="•"/>
            </a:pPr>
            <a:r>
              <a:rPr lang="sv-SE" dirty="0"/>
              <a:t>För att säkra en god vård oavsett vårdnivå bör hälso- och sjukvården erbjuda interprofessionell samverkan med kompetenser som läkare, sjuksköterska, fysioterapeut, arbetsterapeut, dietist och kurator/psykolog utifrån sjukdomens svårighetsgrad och patientens behov.</a:t>
            </a:r>
          </a:p>
        </p:txBody>
      </p:sp>
      <p:sp>
        <p:nvSpPr>
          <p:cNvPr id="5" name="textruta 4">
            <a:extLst>
              <a:ext uri="{FF2B5EF4-FFF2-40B4-BE49-F238E27FC236}">
                <a16:creationId xmlns:a16="http://schemas.microsoft.com/office/drawing/2014/main" id="{03C72457-25A9-CE50-9DCF-8D379B6ACBDF}"/>
              </a:ext>
            </a:extLst>
          </p:cNvPr>
          <p:cNvSpPr txBox="1"/>
          <p:nvPr/>
        </p:nvSpPr>
        <p:spPr>
          <a:xfrm>
            <a:off x="9301018" y="136244"/>
            <a:ext cx="2552625" cy="276999"/>
          </a:xfrm>
          <a:prstGeom prst="rect">
            <a:avLst/>
          </a:prstGeom>
          <a:noFill/>
        </p:spPr>
        <p:txBody>
          <a:bodyPr wrap="square" rtlCol="0">
            <a:spAutoFit/>
          </a:bodyPr>
          <a:lstStyle/>
          <a:p>
            <a:r>
              <a:rPr lang="sv-SE" sz="1200" dirty="0">
                <a:solidFill>
                  <a:schemeClr val="bg1">
                    <a:lumMod val="65000"/>
                  </a:schemeClr>
                </a:solidFill>
              </a:rPr>
              <a:t>Kroniskt obstruktiv lungsjukdom (KOL)</a:t>
            </a:r>
          </a:p>
        </p:txBody>
      </p:sp>
    </p:spTree>
    <p:extLst>
      <p:ext uri="{BB962C8B-B14F-4D97-AF65-F5344CB8AC3E}">
        <p14:creationId xmlns:p14="http://schemas.microsoft.com/office/powerpoint/2010/main" val="3335179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634572" y="419321"/>
            <a:ext cx="10628003" cy="534626"/>
          </a:xfrm>
        </p:spPr>
        <p:txBody>
          <a:bodyPr>
            <a:noAutofit/>
          </a:bodyPr>
          <a:lstStyle/>
          <a:p>
            <a:r>
              <a:rPr lang="sv-SE" dirty="0">
                <a:solidFill>
                  <a:srgbClr val="5A8695"/>
                </a:solidFill>
              </a:rPr>
              <a:t>Vårdförloppets omfattning och huvudsakliga åtgärder</a:t>
            </a:r>
          </a:p>
        </p:txBody>
      </p:sp>
      <p:sp>
        <p:nvSpPr>
          <p:cNvPr id="21" name="Rectangle 20">
            <a:extLst>
              <a:ext uri="{FF2B5EF4-FFF2-40B4-BE49-F238E27FC236}">
                <a16:creationId xmlns:a16="http://schemas.microsoft.com/office/drawing/2014/main" id="{3E0FFD61-48A6-4B7A-BD67-7DC59845871C}"/>
              </a:ext>
            </a:extLst>
          </p:cNvPr>
          <p:cNvSpPr/>
          <p:nvPr/>
        </p:nvSpPr>
        <p:spPr>
          <a:xfrm>
            <a:off x="843565" y="2848480"/>
            <a:ext cx="10628003" cy="2453701"/>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marR="0" lvl="0" indent="-342900" defTabSz="914400" rtl="0" eaLnBrk="1" fontAlgn="auto" latinLnBrk="0" hangingPunct="1">
              <a:spcBef>
                <a:spcPts val="600"/>
              </a:spcBef>
              <a:buClrTx/>
              <a:buSzTx/>
              <a:buFont typeface="Arial" panose="020B0604020202020204" pitchFamily="34" charset="0"/>
              <a:buChar char="•"/>
              <a:tabLst/>
              <a:defRPr/>
            </a:pPr>
            <a:r>
              <a:rPr lang="sv-SE" dirty="0">
                <a:solidFill>
                  <a:srgbClr val="000000"/>
                </a:solidFill>
                <a:latin typeface="Calibri" panose="020F0502020204030204"/>
                <a:ea typeface="Calibri" panose="020F0502020204030204" pitchFamily="34" charset="0"/>
                <a:cs typeface="Arial" panose="020B0604020202020204" pitchFamily="34" charset="0"/>
              </a:rPr>
              <a:t>Tobaksavvänjning</a:t>
            </a:r>
          </a:p>
          <a:p>
            <a:pPr marL="342900" marR="0" lvl="0" indent="-342900" defTabSz="914400" rtl="0" eaLnBrk="1" fontAlgn="auto" latinLnBrk="0" hangingPunct="1">
              <a:spcBef>
                <a:spcPts val="600"/>
              </a:spcBef>
              <a:buClrTx/>
              <a:buSzTx/>
              <a:buFont typeface="Arial" panose="020B0604020202020204" pitchFamily="34" charset="0"/>
              <a:buChar char="•"/>
              <a:tabLst/>
              <a:defRPr/>
            </a:pPr>
            <a:r>
              <a:rPr lang="sv-SE" dirty="0">
                <a:solidFill>
                  <a:srgbClr val="000000"/>
                </a:solidFill>
                <a:latin typeface="Calibri" panose="020F0502020204030204"/>
                <a:ea typeface="Calibri" panose="020F0502020204030204" pitchFamily="34" charset="0"/>
                <a:cs typeface="Arial" panose="020B0604020202020204" pitchFamily="34" charset="0"/>
              </a:rPr>
              <a:t>FEV</a:t>
            </a:r>
            <a:r>
              <a:rPr lang="sv-SE" baseline="-25000" dirty="0">
                <a:solidFill>
                  <a:srgbClr val="000000"/>
                </a:solidFill>
                <a:latin typeface="Calibri" panose="020F0502020204030204"/>
                <a:ea typeface="Calibri" panose="020F0502020204030204" pitchFamily="34" charset="0"/>
                <a:cs typeface="Arial" panose="020B0604020202020204" pitchFamily="34" charset="0"/>
              </a:rPr>
              <a:t>1</a:t>
            </a:r>
            <a:r>
              <a:rPr lang="sv-SE" dirty="0">
                <a:solidFill>
                  <a:srgbClr val="000000"/>
                </a:solidFill>
                <a:latin typeface="Calibri" panose="020F0502020204030204"/>
                <a:ea typeface="Calibri" panose="020F0502020204030204" pitchFamily="34" charset="0"/>
                <a:cs typeface="Arial" panose="020B0604020202020204" pitchFamily="34" charset="0"/>
              </a:rPr>
              <a:t>/FEV</a:t>
            </a:r>
            <a:r>
              <a:rPr lang="sv-SE" baseline="-25000" dirty="0">
                <a:solidFill>
                  <a:srgbClr val="000000"/>
                </a:solidFill>
                <a:latin typeface="Calibri" panose="020F0502020204030204"/>
                <a:ea typeface="Calibri" panose="020F0502020204030204" pitchFamily="34" charset="0"/>
                <a:cs typeface="Arial" panose="020B0604020202020204" pitchFamily="34" charset="0"/>
              </a:rPr>
              <a:t>6</a:t>
            </a:r>
            <a:r>
              <a:rPr lang="sv-SE" dirty="0">
                <a:solidFill>
                  <a:srgbClr val="000000"/>
                </a:solidFill>
                <a:latin typeface="Calibri" panose="020F0502020204030204"/>
                <a:ea typeface="Calibri" panose="020F0502020204030204" pitchFamily="34" charset="0"/>
                <a:cs typeface="Arial" panose="020B0604020202020204" pitchFamily="34" charset="0"/>
              </a:rPr>
              <a:t>-mätning</a:t>
            </a:r>
            <a:endParaRPr kumimoji="0" lang="sv-SE"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endParaRPr>
          </a:p>
          <a:p>
            <a:pPr marL="342900" marR="0" lvl="0" indent="-342900" defTabSz="914400" rtl="0" eaLnBrk="1" fontAlgn="auto" latinLnBrk="0" hangingPunct="1">
              <a:spcBef>
                <a:spcPts val="600"/>
              </a:spcBef>
              <a:buClrTx/>
              <a:buSzTx/>
              <a:buFont typeface="Arial" panose="020B0604020202020204" pitchFamily="34" charset="0"/>
              <a:buChar char="•"/>
              <a:tabLst/>
              <a:defRPr/>
            </a:pPr>
            <a:r>
              <a:rPr lang="sv-SE" dirty="0">
                <a:solidFill>
                  <a:schemeClr val="tx1"/>
                </a:solidFill>
                <a:latin typeface="Calibri" panose="020F0502020204030204"/>
                <a:ea typeface="Calibri" panose="020F0502020204030204" pitchFamily="34" charset="0"/>
                <a:cs typeface="Arial" panose="020B0604020202020204" pitchFamily="34" charset="0"/>
              </a:rPr>
              <a:t>Rätt diagnostik med hjälp av korrekt utförd och tolkad dynamisk spirometri</a:t>
            </a:r>
          </a:p>
          <a:p>
            <a:pPr marL="342900" marR="0" lvl="0" indent="-342900" defTabSz="914400" rtl="0" eaLnBrk="1" fontAlgn="auto" latinLnBrk="0" hangingPunct="1">
              <a:spcBef>
                <a:spcPts val="600"/>
              </a:spcBef>
              <a:buClrTx/>
              <a:buSzTx/>
              <a:buFont typeface="Arial" panose="020B0604020202020204" pitchFamily="34" charset="0"/>
              <a:buChar char="•"/>
              <a:tabLst/>
              <a:defRPr/>
            </a:pPr>
            <a:r>
              <a:rPr kumimoji="0" lang="sv-SE" b="0" i="0" u="none" strike="noStrike" kern="1200" cap="none" spc="0" normalizeH="0" baseline="0" noProof="0" dirty="0">
                <a:ln>
                  <a:noFill/>
                </a:ln>
                <a:solidFill>
                  <a:schemeClr val="tx1"/>
                </a:solidFill>
                <a:effectLst/>
                <a:uLnTx/>
                <a:uFillTx/>
                <a:latin typeface="Calibri" panose="020F0502020204030204"/>
                <a:ea typeface="Calibri" panose="020F0502020204030204" pitchFamily="34" charset="0"/>
                <a:cs typeface="Arial" panose="020B0604020202020204" pitchFamily="34" charset="0"/>
              </a:rPr>
              <a:t>Regelbunden bedömning</a:t>
            </a:r>
            <a:r>
              <a:rPr kumimoji="0" lang="sv-SE" b="0" i="0" u="none" strike="noStrike" kern="1200" cap="none" spc="0" normalizeH="0" noProof="0" dirty="0">
                <a:ln>
                  <a:noFill/>
                </a:ln>
                <a:solidFill>
                  <a:schemeClr val="tx1"/>
                </a:solidFill>
                <a:effectLst/>
                <a:uLnTx/>
                <a:uFillTx/>
                <a:latin typeface="Calibri" panose="020F0502020204030204"/>
                <a:ea typeface="Calibri" panose="020F0502020204030204" pitchFamily="34" charset="0"/>
                <a:cs typeface="Arial" panose="020B0604020202020204" pitchFamily="34" charset="0"/>
              </a:rPr>
              <a:t> genom</a:t>
            </a:r>
            <a:r>
              <a:rPr kumimoji="0" lang="sv-SE" b="0" i="0" u="none" strike="noStrike" kern="1200" cap="none" spc="0" normalizeH="0" baseline="0" noProof="0" dirty="0">
                <a:ln>
                  <a:noFill/>
                </a:ln>
                <a:solidFill>
                  <a:schemeClr val="tx1"/>
                </a:solidFill>
                <a:effectLst/>
                <a:uLnTx/>
                <a:uFillTx/>
                <a:latin typeface="Calibri" panose="020F0502020204030204"/>
                <a:ea typeface="Calibri" panose="020F0502020204030204" pitchFamily="34" charset="0"/>
                <a:cs typeface="Arial" panose="020B0604020202020204" pitchFamily="34" charset="0"/>
              </a:rPr>
              <a:t> uppföljning med stöd av ett interprofessionellt team </a:t>
            </a:r>
            <a:r>
              <a:rPr lang="sv-SE" dirty="0">
                <a:solidFill>
                  <a:schemeClr val="tx1"/>
                </a:solidFill>
                <a:latin typeface="Calibri" panose="020F0502020204030204"/>
                <a:ea typeface="Calibri" panose="020F0502020204030204" pitchFamily="34" charset="0"/>
                <a:cs typeface="Arial" panose="020B0604020202020204" pitchFamily="34" charset="0"/>
              </a:rPr>
              <a:t>i nära samarbete med </a:t>
            </a:r>
            <a:r>
              <a:rPr kumimoji="0" lang="sv-SE" b="0" i="0" u="none" strike="noStrike" kern="1200" cap="none" spc="0" normalizeH="0" baseline="0" noProof="0" dirty="0">
                <a:ln>
                  <a:noFill/>
                </a:ln>
                <a:solidFill>
                  <a:schemeClr val="tx1"/>
                </a:solidFill>
                <a:effectLst/>
                <a:uLnTx/>
                <a:uFillTx/>
                <a:latin typeface="Calibri" panose="020F0502020204030204"/>
                <a:ea typeface="Calibri" panose="020F0502020204030204" pitchFamily="34" charset="0"/>
                <a:cs typeface="Arial" panose="020B0604020202020204" pitchFamily="34" charset="0"/>
              </a:rPr>
              <a:t>patienten</a:t>
            </a:r>
          </a:p>
          <a:p>
            <a:pPr marL="342900" marR="0" lvl="0" indent="-342900" defTabSz="914400" rtl="0" eaLnBrk="1" fontAlgn="auto" latinLnBrk="0" hangingPunct="1">
              <a:spcBef>
                <a:spcPts val="600"/>
              </a:spcBef>
              <a:buClrTx/>
              <a:buSzTx/>
              <a:buFont typeface="Arial" panose="020B0604020202020204" pitchFamily="34" charset="0"/>
              <a:buChar char="•"/>
              <a:tabLst/>
              <a:defRPr/>
            </a:pPr>
            <a:r>
              <a:rPr lang="sv-SE" dirty="0">
                <a:solidFill>
                  <a:schemeClr val="tx1"/>
                </a:solidFill>
                <a:latin typeface="Calibri" panose="020F0502020204030204"/>
                <a:ea typeface="Calibri" panose="020F0502020204030204" pitchFamily="34" charset="0"/>
                <a:cs typeface="Arial" panose="020B0604020202020204" pitchFamily="34" charset="0"/>
              </a:rPr>
              <a:t>Uppföljning efter exacerbationer</a:t>
            </a:r>
          </a:p>
          <a:p>
            <a:pPr marL="342900" marR="0" lvl="0" indent="-342900" defTabSz="914400" rtl="0" eaLnBrk="1" fontAlgn="auto" latinLnBrk="0" hangingPunct="1">
              <a:spcBef>
                <a:spcPts val="600"/>
              </a:spcBef>
              <a:buClrTx/>
              <a:buSzTx/>
              <a:buFont typeface="Arial" panose="020B0604020202020204" pitchFamily="34" charset="0"/>
              <a:buChar char="•"/>
              <a:tabLst/>
              <a:defRPr/>
            </a:pPr>
            <a:r>
              <a:rPr kumimoji="0" lang="sv-SE" b="0" i="0" u="none" strike="noStrike" kern="1200" cap="none" spc="0" normalizeH="0" baseline="0" noProof="0" dirty="0">
                <a:ln>
                  <a:noFill/>
                </a:ln>
                <a:solidFill>
                  <a:schemeClr val="tx1"/>
                </a:solidFill>
                <a:effectLst/>
                <a:uLnTx/>
                <a:uFillTx/>
                <a:latin typeface="Calibri" panose="020F0502020204030204"/>
                <a:ea typeface="Calibri" panose="020F0502020204030204" pitchFamily="34" charset="0"/>
                <a:cs typeface="Arial" panose="020B0604020202020204" pitchFamily="34" charset="0"/>
              </a:rPr>
              <a:t>Bedömning och behandling vid sjukdomens progress inklusive tillgång </a:t>
            </a:r>
            <a:r>
              <a:rPr kumimoji="0" lang="sv-SE"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till </a:t>
            </a:r>
            <a:r>
              <a:rPr lang="sv-SE" dirty="0">
                <a:solidFill>
                  <a:srgbClr val="000000"/>
                </a:solidFill>
                <a:latin typeface="Calibri" panose="020F0502020204030204"/>
                <a:ea typeface="Calibri" panose="020F0502020204030204" pitchFamily="34" charset="0"/>
                <a:cs typeface="Arial" panose="020B0604020202020204" pitchFamily="34" charset="0"/>
              </a:rPr>
              <a:t>palliativ vård och mer avancerade behandlingsinsatser </a:t>
            </a:r>
            <a:endParaRPr kumimoji="0" lang="sv-SE"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endParaRPr>
          </a:p>
        </p:txBody>
      </p:sp>
      <p:sp>
        <p:nvSpPr>
          <p:cNvPr id="4" name="textruta 3">
            <a:extLst>
              <a:ext uri="{FF2B5EF4-FFF2-40B4-BE49-F238E27FC236}">
                <a16:creationId xmlns:a16="http://schemas.microsoft.com/office/drawing/2014/main" id="{43940B13-6F64-36B2-4C89-CA72E4F0E13F}"/>
              </a:ext>
            </a:extLst>
          </p:cNvPr>
          <p:cNvSpPr txBox="1"/>
          <p:nvPr/>
        </p:nvSpPr>
        <p:spPr>
          <a:xfrm>
            <a:off x="843565" y="1371401"/>
            <a:ext cx="9670985" cy="646331"/>
          </a:xfrm>
          <a:prstGeom prst="rect">
            <a:avLst/>
          </a:prstGeom>
          <a:noFill/>
        </p:spPr>
        <p:txBody>
          <a:bodyPr wrap="square" rtlCol="0">
            <a:spAutoFit/>
          </a:bodyPr>
          <a:lstStyle/>
          <a:p>
            <a:pPr>
              <a:defRPr/>
            </a:pPr>
            <a:r>
              <a:rPr lang="sv-SE" i="1" dirty="0">
                <a:solidFill>
                  <a:srgbClr val="377D7A"/>
                </a:solidFill>
                <a:latin typeface="Calibri" panose="020F0502020204030204"/>
              </a:rPr>
              <a:t>Vårdförloppet omfattar åtgärder från misstanke om KOL eller vid en tidigare verifierad KOL och varar vanligtvis livet ut.</a:t>
            </a:r>
          </a:p>
        </p:txBody>
      </p:sp>
      <p:sp>
        <p:nvSpPr>
          <p:cNvPr id="5" name="textruta 4">
            <a:extLst>
              <a:ext uri="{FF2B5EF4-FFF2-40B4-BE49-F238E27FC236}">
                <a16:creationId xmlns:a16="http://schemas.microsoft.com/office/drawing/2014/main" id="{8978CE9F-44FE-390C-42D2-151889018FE8}"/>
              </a:ext>
            </a:extLst>
          </p:cNvPr>
          <p:cNvSpPr txBox="1"/>
          <p:nvPr/>
        </p:nvSpPr>
        <p:spPr>
          <a:xfrm>
            <a:off x="843565" y="2202149"/>
            <a:ext cx="2383922" cy="646331"/>
          </a:xfrm>
          <a:prstGeom prst="rect">
            <a:avLst/>
          </a:prstGeom>
          <a:noFill/>
        </p:spPr>
        <p:txBody>
          <a:bodyPr wrap="none" rtlCol="0">
            <a:spAutoFit/>
          </a:bodyPr>
          <a:lstStyle/>
          <a:p>
            <a:r>
              <a:rPr lang="sv-SE" b="1" u="sng" dirty="0">
                <a:solidFill>
                  <a:srgbClr val="000000"/>
                </a:solidFill>
                <a:latin typeface="Calibri" panose="020F0502020204030204"/>
                <a:ea typeface="Calibri" panose="020F0502020204030204" pitchFamily="34" charset="0"/>
                <a:cs typeface="Arial" panose="020B0604020202020204" pitchFamily="34" charset="0"/>
              </a:rPr>
              <a:t>Huvudsakliga åtgärder:</a:t>
            </a:r>
          </a:p>
          <a:p>
            <a:endParaRPr lang="sv-SE" dirty="0"/>
          </a:p>
        </p:txBody>
      </p:sp>
      <p:sp>
        <p:nvSpPr>
          <p:cNvPr id="9" name="textruta 8">
            <a:extLst>
              <a:ext uri="{FF2B5EF4-FFF2-40B4-BE49-F238E27FC236}">
                <a16:creationId xmlns:a16="http://schemas.microsoft.com/office/drawing/2014/main" id="{CA03FCF4-A5CC-FE75-FDE5-51C8E3BAED7A}"/>
              </a:ext>
            </a:extLst>
          </p:cNvPr>
          <p:cNvSpPr txBox="1"/>
          <p:nvPr/>
        </p:nvSpPr>
        <p:spPr>
          <a:xfrm>
            <a:off x="9301018" y="136244"/>
            <a:ext cx="2552625" cy="276999"/>
          </a:xfrm>
          <a:prstGeom prst="rect">
            <a:avLst/>
          </a:prstGeom>
          <a:noFill/>
        </p:spPr>
        <p:txBody>
          <a:bodyPr wrap="square" rtlCol="0">
            <a:spAutoFit/>
          </a:bodyPr>
          <a:lstStyle/>
          <a:p>
            <a:r>
              <a:rPr lang="sv-SE" sz="1200" dirty="0">
                <a:solidFill>
                  <a:schemeClr val="bg1">
                    <a:lumMod val="65000"/>
                  </a:schemeClr>
                </a:solidFill>
              </a:rPr>
              <a:t>Kroniskt obstruktiv lungsjukdom (KOL)</a:t>
            </a:r>
          </a:p>
        </p:txBody>
      </p:sp>
    </p:spTree>
    <p:extLst>
      <p:ext uri="{BB962C8B-B14F-4D97-AF65-F5344CB8AC3E}">
        <p14:creationId xmlns:p14="http://schemas.microsoft.com/office/powerpoint/2010/main" val="1919552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E42C4A-E09D-E51E-EE2D-CE344FBD34B8}"/>
              </a:ext>
            </a:extLst>
          </p:cNvPr>
          <p:cNvSpPr>
            <a:spLocks noGrp="1"/>
          </p:cNvSpPr>
          <p:nvPr>
            <p:ph type="ctrTitle"/>
          </p:nvPr>
        </p:nvSpPr>
        <p:spPr>
          <a:xfrm>
            <a:off x="676140" y="722231"/>
            <a:ext cx="9144000" cy="609793"/>
          </a:xfrm>
        </p:spPr>
        <p:txBody>
          <a:bodyPr>
            <a:normAutofit fontScale="90000"/>
          </a:bodyPr>
          <a:lstStyle/>
          <a:p>
            <a:r>
              <a:rPr lang="sv-SE" dirty="0"/>
              <a:t>Varför ett vårdförlopp?</a:t>
            </a:r>
            <a:br>
              <a:rPr lang="sv-SE" dirty="0"/>
            </a:br>
            <a:r>
              <a:rPr lang="sv-SE" sz="1800" dirty="0"/>
              <a:t>Huvudsakliga anledningar</a:t>
            </a:r>
          </a:p>
        </p:txBody>
      </p:sp>
      <p:sp>
        <p:nvSpPr>
          <p:cNvPr id="17" name="Rektangel 16">
            <a:extLst>
              <a:ext uri="{FF2B5EF4-FFF2-40B4-BE49-F238E27FC236}">
                <a16:creationId xmlns:a16="http://schemas.microsoft.com/office/drawing/2014/main" id="{A2C22E5E-3E7A-CDEE-CCA2-D0DBA41A5C25}"/>
              </a:ext>
            </a:extLst>
          </p:cNvPr>
          <p:cNvSpPr/>
          <p:nvPr/>
        </p:nvSpPr>
        <p:spPr>
          <a:xfrm>
            <a:off x="676139" y="1712219"/>
            <a:ext cx="5191200" cy="3764923"/>
          </a:xfrm>
          <a:prstGeom prst="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4D9E83CF-B0F3-CCD5-3F7D-F901AEF38C48}"/>
              </a:ext>
            </a:extLst>
          </p:cNvPr>
          <p:cNvSpPr/>
          <p:nvPr/>
        </p:nvSpPr>
        <p:spPr>
          <a:xfrm>
            <a:off x="6186718" y="1712220"/>
            <a:ext cx="5190971" cy="3764922"/>
          </a:xfrm>
          <a:prstGeom prst="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extruta 18">
            <a:extLst>
              <a:ext uri="{FF2B5EF4-FFF2-40B4-BE49-F238E27FC236}">
                <a16:creationId xmlns:a16="http://schemas.microsoft.com/office/drawing/2014/main" id="{39EBF600-0776-66AA-B388-71EBE28BCB10}"/>
              </a:ext>
            </a:extLst>
          </p:cNvPr>
          <p:cNvSpPr txBox="1"/>
          <p:nvPr/>
        </p:nvSpPr>
        <p:spPr>
          <a:xfrm>
            <a:off x="769739" y="1826819"/>
            <a:ext cx="5004000" cy="2862322"/>
          </a:xfrm>
          <a:prstGeom prst="rect">
            <a:avLst/>
          </a:prstGeom>
          <a:noFill/>
        </p:spPr>
        <p:txBody>
          <a:bodyPr wrap="square" rtlCol="0">
            <a:spAutoFit/>
          </a:bodyPr>
          <a:lstStyle/>
          <a:p>
            <a:pPr marL="285750" indent="-285750">
              <a:buFont typeface="Arial" panose="020B0604020202020204" pitchFamily="34" charset="0"/>
              <a:buChar char="•"/>
            </a:pPr>
            <a:r>
              <a:rPr lang="sv-SE" sz="1800" dirty="0"/>
              <a:t>KOL är en underdiagnostiserad sjukdom, där behandlingsinsatser ofta initieras sent i sjukdomsförloppet</a:t>
            </a:r>
            <a:endParaRPr lang="sv-SE" sz="1800" b="0" i="0" u="none" strike="noStrike" baseline="0" dirty="0"/>
          </a:p>
          <a:p>
            <a:pPr marL="285750" indent="-285750">
              <a:buFont typeface="Arial" panose="020B0604020202020204" pitchFamily="34" charset="0"/>
              <a:buChar char="•"/>
            </a:pPr>
            <a:endParaRPr lang="sv-SE" sz="1800" b="0" i="0" u="none" strike="noStrike" baseline="0" dirty="0"/>
          </a:p>
          <a:p>
            <a:pPr marL="285750" indent="-285750">
              <a:buFont typeface="Arial" panose="020B0604020202020204" pitchFamily="34" charset="0"/>
              <a:buChar char="•"/>
            </a:pPr>
            <a:r>
              <a:rPr lang="sv-SE" sz="1800" b="0" i="0" u="none" strike="noStrike" baseline="0" dirty="0"/>
              <a:t>Tidig diagnostik och insatta åtgärder, där rökstopp är den viktigaste, medför betydande vinster vad gäller behandlingseffekter, sjukdomsutveckling och samsjuklighet </a:t>
            </a:r>
          </a:p>
          <a:p>
            <a:pPr marL="285750" indent="-285750">
              <a:buFont typeface="Arial" panose="020B0604020202020204" pitchFamily="34" charset="0"/>
              <a:buChar char="•"/>
            </a:pPr>
            <a:endParaRPr lang="sv-SE" sz="1800" dirty="0"/>
          </a:p>
        </p:txBody>
      </p:sp>
      <p:sp>
        <p:nvSpPr>
          <p:cNvPr id="20" name="textruta 19">
            <a:extLst>
              <a:ext uri="{FF2B5EF4-FFF2-40B4-BE49-F238E27FC236}">
                <a16:creationId xmlns:a16="http://schemas.microsoft.com/office/drawing/2014/main" id="{DD642DE5-24AA-7956-293F-346851BA1CC8}"/>
              </a:ext>
            </a:extLst>
          </p:cNvPr>
          <p:cNvSpPr txBox="1"/>
          <p:nvPr/>
        </p:nvSpPr>
        <p:spPr>
          <a:xfrm>
            <a:off x="6280203" y="1826819"/>
            <a:ext cx="5004000" cy="3139321"/>
          </a:xfrm>
          <a:prstGeom prst="rect">
            <a:avLst/>
          </a:prstGeom>
          <a:noFill/>
        </p:spPr>
        <p:txBody>
          <a:bodyPr wrap="square" rtlCol="0">
            <a:spAutoFit/>
          </a:bodyPr>
          <a:lstStyle/>
          <a:p>
            <a:pPr marL="285750" indent="-285750">
              <a:buFont typeface="Arial" panose="020B0604020202020204" pitchFamily="34" charset="0"/>
              <a:buChar char="•"/>
            </a:pPr>
            <a:r>
              <a:rPr lang="sv-SE" sz="1800" b="0" i="0" u="none" strike="noStrike" baseline="0" dirty="0"/>
              <a:t>Det nationella kvalitetsregistret</a:t>
            </a:r>
            <a:r>
              <a:rPr lang="sv-SE" sz="1800" b="0" i="0" u="none" strike="noStrike" dirty="0"/>
              <a:t> </a:t>
            </a:r>
            <a:r>
              <a:rPr lang="sv-SE" sz="1800" b="0" i="0" u="none" strike="noStrike" baseline="0" dirty="0"/>
              <a:t>Luftvägsregistret </a:t>
            </a:r>
            <a:r>
              <a:rPr lang="sv-SE" sz="1800" b="0" i="0" u="none" strike="noStrike" dirty="0"/>
              <a:t>indikerar på: </a:t>
            </a:r>
          </a:p>
          <a:p>
            <a:pPr marL="542925" indent="-180975">
              <a:buFontTx/>
              <a:buChar char="-"/>
            </a:pPr>
            <a:r>
              <a:rPr lang="sv-SE" sz="1800" b="0" i="0" u="none" strike="noStrike" dirty="0"/>
              <a:t>omotiverade skillnader i vård och behandling av KOL mellan olika regioner i Sverige</a:t>
            </a:r>
          </a:p>
          <a:p>
            <a:pPr marL="542925" indent="-180975">
              <a:buFontTx/>
              <a:buChar char="-"/>
            </a:pPr>
            <a:r>
              <a:rPr lang="sv-SE" sz="1800" b="0" i="0" u="none" strike="noStrike" dirty="0"/>
              <a:t>låg följsamhet till Socialstyrelsens riktlinjer. </a:t>
            </a:r>
          </a:p>
          <a:p>
            <a:pPr marL="285750" indent="-285750">
              <a:buFont typeface="Arial" panose="020B0604020202020204" pitchFamily="34" charset="0"/>
              <a:buChar char="•"/>
            </a:pPr>
            <a:endParaRPr lang="sv-SE" sz="1800" b="0" i="0" u="none" strike="noStrike" dirty="0"/>
          </a:p>
          <a:p>
            <a:pPr marL="285750" indent="-285750">
              <a:buFont typeface="Arial" panose="020B0604020202020204" pitchFamily="34" charset="0"/>
              <a:buChar char="•"/>
            </a:pPr>
            <a:r>
              <a:rPr lang="sv-SE" sz="1800" dirty="0"/>
              <a:t>Riksförbundet </a:t>
            </a:r>
            <a:r>
              <a:rPr lang="sv-SE" sz="1800" dirty="0" err="1"/>
              <a:t>HjärtLung</a:t>
            </a:r>
            <a:r>
              <a:rPr lang="sv-SE" sz="1800" dirty="0"/>
              <a:t> beskriver också att samordning och patienternas delaktighet är bristande samt att regelbunden uppföljning i sjukdomens stabila fas och kontroll efter försämringsperioder är ovanliga</a:t>
            </a:r>
          </a:p>
        </p:txBody>
      </p:sp>
      <p:sp>
        <p:nvSpPr>
          <p:cNvPr id="5" name="textruta 4">
            <a:extLst>
              <a:ext uri="{FF2B5EF4-FFF2-40B4-BE49-F238E27FC236}">
                <a16:creationId xmlns:a16="http://schemas.microsoft.com/office/drawing/2014/main" id="{6461BE62-9254-6A55-3F5C-2D4EE543A2AA}"/>
              </a:ext>
            </a:extLst>
          </p:cNvPr>
          <p:cNvSpPr txBox="1"/>
          <p:nvPr/>
        </p:nvSpPr>
        <p:spPr>
          <a:xfrm>
            <a:off x="9301018" y="136244"/>
            <a:ext cx="2552625" cy="276999"/>
          </a:xfrm>
          <a:prstGeom prst="rect">
            <a:avLst/>
          </a:prstGeom>
          <a:noFill/>
        </p:spPr>
        <p:txBody>
          <a:bodyPr wrap="square" rtlCol="0">
            <a:spAutoFit/>
          </a:bodyPr>
          <a:lstStyle/>
          <a:p>
            <a:r>
              <a:rPr lang="sv-SE" sz="1200" dirty="0">
                <a:solidFill>
                  <a:schemeClr val="bg1">
                    <a:lumMod val="65000"/>
                  </a:schemeClr>
                </a:solidFill>
              </a:rPr>
              <a:t>Kroniskt obstruktiv lungsjukdom (KOL)</a:t>
            </a:r>
          </a:p>
        </p:txBody>
      </p:sp>
    </p:spTree>
    <p:extLst>
      <p:ext uri="{BB962C8B-B14F-4D97-AF65-F5344CB8AC3E}">
        <p14:creationId xmlns:p14="http://schemas.microsoft.com/office/powerpoint/2010/main" val="179788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a:t>Nationell variation</a:t>
            </a:r>
          </a:p>
        </p:txBody>
      </p:sp>
      <p:sp>
        <p:nvSpPr>
          <p:cNvPr id="5" name="Platshållare för text 4"/>
          <p:cNvSpPr>
            <a:spLocks noGrp="1"/>
          </p:cNvSpPr>
          <p:nvPr>
            <p:ph type="body" sz="quarter" idx="10"/>
          </p:nvPr>
        </p:nvSpPr>
        <p:spPr>
          <a:xfrm>
            <a:off x="988742" y="1725902"/>
            <a:ext cx="7860697" cy="4186238"/>
          </a:xfrm>
          <a:solidFill>
            <a:schemeClr val="bg1"/>
          </a:solidFill>
          <a:ln>
            <a:noFill/>
          </a:ln>
          <a:effectLst/>
        </p:spPr>
        <p:txBody>
          <a:bodyPr tIns="90000"/>
          <a:lstStyle/>
          <a:p>
            <a:pPr>
              <a:lnSpc>
                <a:spcPct val="100000"/>
              </a:lnSpc>
              <a:spcBef>
                <a:spcPts val="600"/>
              </a:spcBef>
              <a:defRPr/>
            </a:pPr>
            <a:r>
              <a:rPr lang="sv-SE" sz="3200" u="sng" dirty="0">
                <a:solidFill>
                  <a:srgbClr val="000000"/>
                </a:solidFill>
                <a:effectLst/>
                <a:latin typeface="Calibri" panose="020F0502020204030204" pitchFamily="34" charset="0"/>
                <a:ea typeface="Calibri" panose="020F0502020204030204" pitchFamily="34" charset="0"/>
              </a:rPr>
              <a:t>Skillnader finns när det gäller framför allt:</a:t>
            </a:r>
          </a:p>
          <a:p>
            <a:pPr marL="342900" indent="-342900">
              <a:lnSpc>
                <a:spcPct val="150000"/>
              </a:lnSpc>
              <a:spcBef>
                <a:spcPts val="600"/>
              </a:spcBef>
              <a:buFont typeface="Arial" panose="020B0604020202020204" pitchFamily="34" charset="0"/>
              <a:buChar char="•"/>
              <a:defRPr/>
            </a:pPr>
            <a:r>
              <a:rPr lang="sv-SE" sz="3200" dirty="0">
                <a:solidFill>
                  <a:srgbClr val="000000"/>
                </a:solidFill>
                <a:effectLst/>
                <a:latin typeface="Calibri" panose="020F0502020204030204" pitchFamily="34" charset="0"/>
                <a:ea typeface="Calibri" panose="020F0502020204030204" pitchFamily="34" charset="0"/>
              </a:rPr>
              <a:t>Väntetider till utredning</a:t>
            </a:r>
          </a:p>
          <a:p>
            <a:pPr marL="342900" indent="-342900">
              <a:lnSpc>
                <a:spcPct val="150000"/>
              </a:lnSpc>
              <a:spcBef>
                <a:spcPts val="600"/>
              </a:spcBef>
              <a:buFont typeface="Arial" panose="020B0604020202020204" pitchFamily="34" charset="0"/>
              <a:buChar char="•"/>
              <a:defRPr/>
            </a:pPr>
            <a:r>
              <a:rPr lang="sv-SE" sz="3200" dirty="0">
                <a:solidFill>
                  <a:srgbClr val="000000"/>
                </a:solidFill>
                <a:effectLst/>
                <a:latin typeface="Calibri" panose="020F0502020204030204" pitchFamily="34" charset="0"/>
                <a:ea typeface="Calibri" panose="020F0502020204030204" pitchFamily="34" charset="0"/>
              </a:rPr>
              <a:t>Vård utifrån professionell samverkan </a:t>
            </a:r>
          </a:p>
          <a:p>
            <a:pPr marL="342900" indent="-342900">
              <a:lnSpc>
                <a:spcPct val="150000"/>
              </a:lnSpc>
              <a:spcBef>
                <a:spcPts val="600"/>
              </a:spcBef>
              <a:buFont typeface="Arial" panose="020B0604020202020204" pitchFamily="34" charset="0"/>
              <a:buChar char="•"/>
              <a:defRPr/>
            </a:pPr>
            <a:r>
              <a:rPr lang="sv-SE" sz="3200" dirty="0">
                <a:solidFill>
                  <a:srgbClr val="000000"/>
                </a:solidFill>
                <a:effectLst/>
                <a:latin typeface="Calibri" panose="020F0502020204030204" pitchFamily="34" charset="0"/>
                <a:ea typeface="Calibri" panose="020F0502020204030204" pitchFamily="34" charset="0"/>
              </a:rPr>
              <a:t>Behandlingsinsatser och uppföljningsbesök </a:t>
            </a:r>
          </a:p>
          <a:p>
            <a:pPr marL="342900" lvl="0" indent="-342900">
              <a:lnSpc>
                <a:spcPct val="100000"/>
              </a:lnSpc>
              <a:spcBef>
                <a:spcPts val="600"/>
              </a:spcBef>
              <a:buFont typeface="Arial" panose="020B0604020202020204" pitchFamily="34" charset="0"/>
              <a:buChar char="•"/>
              <a:defRPr/>
            </a:pPr>
            <a:endParaRPr lang="sv-SE" dirty="0">
              <a:solidFill>
                <a:srgbClr val="000000"/>
              </a:solidFill>
              <a:ea typeface="Calibri" panose="020F0502020204030204" pitchFamily="34" charset="0"/>
              <a:cs typeface="Arial" panose="020B0604020202020204" pitchFamily="34" charset="0"/>
            </a:endParaRPr>
          </a:p>
          <a:p>
            <a:endParaRPr lang="sv-SE" dirty="0"/>
          </a:p>
        </p:txBody>
      </p:sp>
      <p:pic>
        <p:nvPicPr>
          <p:cNvPr id="7" name="Bildobjekt 6" descr="En bild som visar text, vapen, missil&#10;&#10;Automatiskt genererad beskrivning">
            <a:extLst>
              <a:ext uri="{FF2B5EF4-FFF2-40B4-BE49-F238E27FC236}">
                <a16:creationId xmlns:a16="http://schemas.microsoft.com/office/drawing/2014/main" id="{21E63F1D-74B8-5546-EACF-80CB75DEB01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927048">
            <a:off x="9120088" y="595747"/>
            <a:ext cx="2368580" cy="5601372"/>
          </a:xfrm>
          <a:prstGeom prst="rect">
            <a:avLst/>
          </a:prstGeom>
        </p:spPr>
      </p:pic>
      <p:sp>
        <p:nvSpPr>
          <p:cNvPr id="2" name="textruta 1">
            <a:extLst>
              <a:ext uri="{FF2B5EF4-FFF2-40B4-BE49-F238E27FC236}">
                <a16:creationId xmlns:a16="http://schemas.microsoft.com/office/drawing/2014/main" id="{9A010B09-0D8B-63BC-066D-6BA518295B8E}"/>
              </a:ext>
            </a:extLst>
          </p:cNvPr>
          <p:cNvSpPr txBox="1"/>
          <p:nvPr/>
        </p:nvSpPr>
        <p:spPr>
          <a:xfrm>
            <a:off x="9301018" y="136244"/>
            <a:ext cx="2552625" cy="276999"/>
          </a:xfrm>
          <a:prstGeom prst="rect">
            <a:avLst/>
          </a:prstGeom>
          <a:noFill/>
        </p:spPr>
        <p:txBody>
          <a:bodyPr wrap="square" rtlCol="0">
            <a:spAutoFit/>
          </a:bodyPr>
          <a:lstStyle/>
          <a:p>
            <a:r>
              <a:rPr lang="sv-SE" sz="1200" dirty="0">
                <a:solidFill>
                  <a:schemeClr val="bg1">
                    <a:lumMod val="65000"/>
                  </a:schemeClr>
                </a:solidFill>
              </a:rPr>
              <a:t>Kroniskt obstruktiv lungsjukdom (KOL)</a:t>
            </a:r>
          </a:p>
        </p:txBody>
      </p:sp>
    </p:spTree>
    <p:extLst>
      <p:ext uri="{BB962C8B-B14F-4D97-AF65-F5344CB8AC3E}">
        <p14:creationId xmlns:p14="http://schemas.microsoft.com/office/powerpoint/2010/main" val="1859362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4024647" y="503336"/>
            <a:ext cx="6674187" cy="609793"/>
          </a:xfrm>
        </p:spPr>
        <p:txBody>
          <a:bodyPr>
            <a:noAutofit/>
          </a:bodyPr>
          <a:lstStyle/>
          <a:p>
            <a:r>
              <a:rPr lang="sv-SE" dirty="0">
                <a:solidFill>
                  <a:srgbClr val="5A8695"/>
                </a:solidFill>
              </a:rPr>
              <a:t>Vårdförloppet lägger tonvikt på</a:t>
            </a:r>
          </a:p>
        </p:txBody>
      </p:sp>
      <p:sp>
        <p:nvSpPr>
          <p:cNvPr id="3" name="Rectangle 2">
            <a:extLst>
              <a:ext uri="{FF2B5EF4-FFF2-40B4-BE49-F238E27FC236}">
                <a16:creationId xmlns:a16="http://schemas.microsoft.com/office/drawing/2014/main" id="{553E32D5-2B68-4BB5-98D0-1D5EBE620135}"/>
              </a:ext>
            </a:extLst>
          </p:cNvPr>
          <p:cNvSpPr/>
          <p:nvPr/>
        </p:nvSpPr>
        <p:spPr>
          <a:xfrm>
            <a:off x="4024648" y="1711937"/>
            <a:ext cx="7643612" cy="4247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342900" indent="-342900">
              <a:spcBef>
                <a:spcPts val="600"/>
              </a:spcBef>
              <a:buFont typeface="Arial" panose="020B0604020202020204" pitchFamily="34" charset="0"/>
              <a:buChar char="•"/>
            </a:pPr>
            <a:r>
              <a:rPr lang="sv-SE" sz="2400" dirty="0">
                <a:solidFill>
                  <a:srgbClr val="000000"/>
                </a:solidFill>
                <a:latin typeface="Calibri" panose="020F0502020204030204"/>
                <a:ea typeface="Calibri" panose="020F0502020204030204" pitchFamily="34" charset="0"/>
                <a:cs typeface="Arial" panose="020B0604020202020204" pitchFamily="34" charset="0"/>
              </a:rPr>
              <a:t>Rätt och tidig diagnostik för KOL</a:t>
            </a:r>
          </a:p>
          <a:p>
            <a:pPr marL="342900" indent="-342900">
              <a:spcBef>
                <a:spcPts val="600"/>
              </a:spcBef>
              <a:buFont typeface="Arial" panose="020B0604020202020204" pitchFamily="34" charset="0"/>
              <a:buChar char="•"/>
            </a:pPr>
            <a:r>
              <a:rPr lang="sv-SE" sz="2400" dirty="0">
                <a:solidFill>
                  <a:srgbClr val="000000"/>
                </a:solidFill>
                <a:latin typeface="Calibri" panose="020F0502020204030204"/>
                <a:ea typeface="Calibri" panose="020F0502020204030204" pitchFamily="34" charset="0"/>
                <a:cs typeface="Arial" panose="020B0604020202020204" pitchFamily="34" charset="0"/>
              </a:rPr>
              <a:t>Strukturerat omhändertagande av de patienterna enligt nationella och internationella behandlingsrekommendationer</a:t>
            </a:r>
            <a:r>
              <a:rPr lang="sv-SE" sz="2400" dirty="0">
                <a:solidFill>
                  <a:srgbClr val="FF0000"/>
                </a:solidFill>
                <a:latin typeface="Calibri" panose="020F0502020204030204"/>
                <a:ea typeface="Calibri" panose="020F0502020204030204" pitchFamily="34" charset="0"/>
                <a:cs typeface="Arial" panose="020B0604020202020204" pitchFamily="34" charset="0"/>
              </a:rPr>
              <a:t> </a:t>
            </a:r>
            <a:r>
              <a:rPr lang="sv-SE" sz="2400" dirty="0">
                <a:solidFill>
                  <a:srgbClr val="000000"/>
                </a:solidFill>
                <a:latin typeface="Calibri" panose="020F0502020204030204"/>
                <a:ea typeface="Calibri" panose="020F0502020204030204" pitchFamily="34" charset="0"/>
                <a:cs typeface="Arial" panose="020B0604020202020204" pitchFamily="34" charset="0"/>
              </a:rPr>
              <a:t>med fokus på tillgång till rätt kompetens och interprofessionell samverkan</a:t>
            </a:r>
          </a:p>
          <a:p>
            <a:pPr marL="342900" indent="-342900">
              <a:spcBef>
                <a:spcPts val="600"/>
              </a:spcBef>
              <a:buFont typeface="Arial" panose="020B0604020202020204" pitchFamily="34" charset="0"/>
              <a:buChar char="•"/>
            </a:pPr>
            <a:r>
              <a:rPr lang="sv-SE" sz="2400" dirty="0">
                <a:solidFill>
                  <a:srgbClr val="000000"/>
                </a:solidFill>
                <a:latin typeface="Calibri" panose="020F0502020204030204"/>
                <a:ea typeface="Calibri" panose="020F0502020204030204" pitchFamily="34" charset="0"/>
                <a:cs typeface="Arial" panose="020B0604020202020204" pitchFamily="34" charset="0"/>
              </a:rPr>
              <a:t>Tillgång till personcentrerade behandlingsinsatser i rätt tid och på rätt vårdnivå</a:t>
            </a:r>
          </a:p>
          <a:p>
            <a:pPr lvl="0">
              <a:spcBef>
                <a:spcPts val="600"/>
              </a:spcBef>
              <a:defRPr/>
            </a:pPr>
            <a:endParaRPr lang="sv-SE" sz="2000" dirty="0">
              <a:solidFill>
                <a:srgbClr val="000000"/>
              </a:solidFill>
              <a:ea typeface="Calibri" panose="020F0502020204030204" pitchFamily="34" charset="0"/>
              <a:cs typeface="Arial" panose="020B0604020202020204" pitchFamily="34" charset="0"/>
            </a:endParaRPr>
          </a:p>
        </p:txBody>
      </p:sp>
      <p:pic>
        <p:nvPicPr>
          <p:cNvPr id="10" name="Platshållare för bild 11">
            <a:extLst>
              <a:ext uri="{FF2B5EF4-FFF2-40B4-BE49-F238E27FC236}">
                <a16:creationId xmlns:a16="http://schemas.microsoft.com/office/drawing/2014/main" id="{5852291C-25C4-8F7C-47FC-89CBDED71836}"/>
              </a:ext>
            </a:extLst>
          </p:cNvPr>
          <p:cNvPicPr>
            <a:picLocks noChangeAspect="1"/>
          </p:cNvPicPr>
          <p:nvPr/>
        </p:nvPicPr>
        <p:blipFill rotWithShape="1">
          <a:blip r:embed="rId7">
            <a:extLst>
              <a:ext uri="{28A0092B-C50C-407E-A947-70E740481C1C}">
                <a14:useLocalDpi xmlns:a14="http://schemas.microsoft.com/office/drawing/2010/main" val="0"/>
              </a:ext>
            </a:extLst>
          </a:blip>
          <a:srcRect l="41308" r="23595"/>
          <a:stretch/>
        </p:blipFill>
        <p:spPr>
          <a:xfrm>
            <a:off x="0" y="0"/>
            <a:ext cx="3522715" cy="6658377"/>
          </a:xfrm>
          <a:prstGeom prst="rect">
            <a:avLst/>
          </a:prstGeom>
        </p:spPr>
      </p:pic>
      <p:sp>
        <p:nvSpPr>
          <p:cNvPr id="4" name="textruta 3">
            <a:extLst>
              <a:ext uri="{FF2B5EF4-FFF2-40B4-BE49-F238E27FC236}">
                <a16:creationId xmlns:a16="http://schemas.microsoft.com/office/drawing/2014/main" id="{9D69B206-E0B7-035F-9E4F-39A1B30A337F}"/>
              </a:ext>
            </a:extLst>
          </p:cNvPr>
          <p:cNvSpPr txBox="1"/>
          <p:nvPr/>
        </p:nvSpPr>
        <p:spPr>
          <a:xfrm>
            <a:off x="9301018" y="136244"/>
            <a:ext cx="2552625" cy="276999"/>
          </a:xfrm>
          <a:prstGeom prst="rect">
            <a:avLst/>
          </a:prstGeom>
          <a:noFill/>
        </p:spPr>
        <p:txBody>
          <a:bodyPr wrap="square" rtlCol="0">
            <a:spAutoFit/>
          </a:bodyPr>
          <a:lstStyle/>
          <a:p>
            <a:r>
              <a:rPr lang="sv-SE" sz="1200" dirty="0">
                <a:solidFill>
                  <a:schemeClr val="bg1">
                    <a:lumMod val="65000"/>
                  </a:schemeClr>
                </a:solidFill>
              </a:rPr>
              <a:t>Kroniskt obstruktiv lungsjukdom (KOL)</a:t>
            </a:r>
          </a:p>
        </p:txBody>
      </p:sp>
    </p:spTree>
    <p:extLst>
      <p:ext uri="{BB962C8B-B14F-4D97-AF65-F5344CB8AC3E}">
        <p14:creationId xmlns:p14="http://schemas.microsoft.com/office/powerpoint/2010/main" val="1919662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29" name="Rectangle 28">
            <a:extLst>
              <a:ext uri="{FF2B5EF4-FFF2-40B4-BE49-F238E27FC236}">
                <a16:creationId xmlns:a16="http://schemas.microsoft.com/office/drawing/2014/main" id="{DD8C4BEE-7F0B-438E-A43A-161FF0E3A92E}"/>
              </a:ext>
            </a:extLst>
          </p:cNvPr>
          <p:cNvSpPr/>
          <p:nvPr/>
        </p:nvSpPr>
        <p:spPr>
          <a:xfrm>
            <a:off x="1106557" y="1893456"/>
            <a:ext cx="10150915" cy="3864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180000" lvl="0" indent="-180000">
              <a:spcBef>
                <a:spcPts val="600"/>
              </a:spcBef>
              <a:buFont typeface="Arial" panose="020B0604020202020204" pitchFamily="34" charset="0"/>
              <a:buChar char="•"/>
              <a:defRPr/>
            </a:pPr>
            <a:r>
              <a:rPr lang="sv-SE" sz="2400" dirty="0">
                <a:solidFill>
                  <a:srgbClr val="000000"/>
                </a:solidFill>
              </a:rPr>
              <a:t>Minska under- och feldiagnostik</a:t>
            </a:r>
          </a:p>
          <a:p>
            <a:pPr marL="180000" lvl="0" indent="-180000">
              <a:spcBef>
                <a:spcPts val="600"/>
              </a:spcBef>
              <a:buFont typeface="Arial" panose="020B0604020202020204" pitchFamily="34" charset="0"/>
              <a:buChar char="•"/>
              <a:defRPr/>
            </a:pPr>
            <a:r>
              <a:rPr lang="sv-SE" sz="2400" dirty="0">
                <a:solidFill>
                  <a:srgbClr val="000000"/>
                </a:solidFill>
              </a:rPr>
              <a:t>Fler patienter med KOL ska få sin sjukdoms svårighetsgrad bedömd</a:t>
            </a:r>
          </a:p>
          <a:p>
            <a:pPr marL="180000" lvl="0" indent="-180000">
              <a:spcBef>
                <a:spcPts val="600"/>
              </a:spcBef>
              <a:buFont typeface="Arial" panose="020B0604020202020204" pitchFamily="34" charset="0"/>
              <a:buChar char="•"/>
              <a:defRPr/>
            </a:pPr>
            <a:r>
              <a:rPr lang="sv-SE" sz="2400" dirty="0">
                <a:solidFill>
                  <a:srgbClr val="000000"/>
                </a:solidFill>
              </a:rPr>
              <a:t>Fler patienter med KOL ska erbjudas regelbunden uppföljning</a:t>
            </a:r>
          </a:p>
          <a:p>
            <a:pPr marL="180000" lvl="0" indent="-180000">
              <a:spcBef>
                <a:spcPts val="600"/>
              </a:spcBef>
              <a:buFont typeface="Arial" panose="020B0604020202020204" pitchFamily="34" charset="0"/>
              <a:buChar char="•"/>
              <a:defRPr/>
            </a:pPr>
            <a:r>
              <a:rPr lang="sv-SE" sz="2400" dirty="0">
                <a:solidFill>
                  <a:srgbClr val="000000"/>
                </a:solidFill>
              </a:rPr>
              <a:t>Fler patienter med KOL ska erbjudas tillgång till personcentrerade insatser</a:t>
            </a:r>
          </a:p>
          <a:p>
            <a:pPr marL="180000" lvl="0" indent="-180000">
              <a:spcBef>
                <a:spcPts val="600"/>
              </a:spcBef>
              <a:buFont typeface="Arial" panose="020B0604020202020204" pitchFamily="34" charset="0"/>
              <a:buChar char="•"/>
              <a:defRPr/>
            </a:pPr>
            <a:r>
              <a:rPr lang="sv-SE" sz="2400" dirty="0">
                <a:solidFill>
                  <a:srgbClr val="000000"/>
                </a:solidFill>
              </a:rPr>
              <a:t>Öka patienternas delaktighet i vård och behandling.</a:t>
            </a:r>
          </a:p>
          <a:p>
            <a:pPr marL="180000" lvl="0" indent="-180000">
              <a:spcBef>
                <a:spcPts val="600"/>
              </a:spcBef>
              <a:buFont typeface="Arial" panose="020B0604020202020204" pitchFamily="34" charset="0"/>
              <a:buChar char="•"/>
              <a:defRPr/>
            </a:pPr>
            <a:endParaRPr lang="sv-SE" sz="2400" dirty="0">
              <a:solidFill>
                <a:srgbClr val="000000"/>
              </a:solidFill>
            </a:endParaRPr>
          </a:p>
          <a:p>
            <a:pPr lvl="0">
              <a:spcBef>
                <a:spcPts val="600"/>
              </a:spcBef>
              <a:defRPr/>
            </a:pPr>
            <a:endParaRPr lang="sv-SE" sz="2400" dirty="0">
              <a:solidFill>
                <a:srgbClr val="000000"/>
              </a:solidFill>
            </a:endParaRPr>
          </a:p>
          <a:p>
            <a:pPr lvl="0">
              <a:spcBef>
                <a:spcPts val="600"/>
              </a:spcBef>
              <a:defRPr/>
            </a:pPr>
            <a:endParaRPr lang="sv-SE" sz="2400" dirty="0">
              <a:solidFill>
                <a:srgbClr val="000000"/>
              </a:solidFill>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1008061" y="638333"/>
            <a:ext cx="9144000" cy="609793"/>
          </a:xfrm>
        </p:spPr>
        <p:txBody>
          <a:bodyPr>
            <a:noAutofit/>
          </a:bodyPr>
          <a:lstStyle/>
          <a:p>
            <a:r>
              <a:rPr lang="sv-SE" dirty="0">
                <a:solidFill>
                  <a:srgbClr val="5A8695"/>
                </a:solidFill>
              </a:rPr>
              <a:t>Vårdförloppets mål</a:t>
            </a:r>
          </a:p>
        </p:txBody>
      </p:sp>
      <p:grpSp>
        <p:nvGrpSpPr>
          <p:cNvPr id="2" name="Grupp 1">
            <a:extLst>
              <a:ext uri="{FF2B5EF4-FFF2-40B4-BE49-F238E27FC236}">
                <a16:creationId xmlns:a16="http://schemas.microsoft.com/office/drawing/2014/main" id="{F845F0F7-FC34-B3EE-3A7B-5682098CCE68}"/>
              </a:ext>
            </a:extLst>
          </p:cNvPr>
          <p:cNvGrpSpPr/>
          <p:nvPr/>
        </p:nvGrpSpPr>
        <p:grpSpPr>
          <a:xfrm>
            <a:off x="5333626" y="608829"/>
            <a:ext cx="2432335" cy="827165"/>
            <a:chOff x="5398020" y="409577"/>
            <a:chExt cx="2323667" cy="668799"/>
          </a:xfrm>
        </p:grpSpPr>
        <p:pic>
          <p:nvPicPr>
            <p:cNvPr id="5" name="Bildobjekt 4" descr="En bild som visar text, clipart&#10;&#10;Automatiskt genererad beskrivning">
              <a:extLst>
                <a:ext uri="{FF2B5EF4-FFF2-40B4-BE49-F238E27FC236}">
                  <a16:creationId xmlns:a16="http://schemas.microsoft.com/office/drawing/2014/main" id="{3E2F728B-FB05-CC7E-6FC0-0D9BA3D71599}"/>
                </a:ext>
              </a:extLst>
            </p:cNvPr>
            <p:cNvPicPr>
              <a:picLocks noChangeAspect="1"/>
            </p:cNvPicPr>
            <p:nvPr/>
          </p:nvPicPr>
          <p:blipFill rotWithShape="1">
            <a:blip r:embed="rId7">
              <a:extLst>
                <a:ext uri="{28A0092B-C50C-407E-A947-70E740481C1C}">
                  <a14:useLocalDpi xmlns:a14="http://schemas.microsoft.com/office/drawing/2010/main" val="0"/>
                </a:ext>
              </a:extLst>
            </a:blip>
            <a:srcRect l="5274"/>
            <a:stretch/>
          </p:blipFill>
          <p:spPr>
            <a:xfrm rot="3982433">
              <a:off x="6819702" y="176391"/>
              <a:ext cx="593318" cy="1210652"/>
            </a:xfrm>
            <a:prstGeom prst="rect">
              <a:avLst/>
            </a:prstGeom>
          </p:spPr>
        </p:pic>
        <p:pic>
          <p:nvPicPr>
            <p:cNvPr id="11" name="Bildobjekt 10" descr="En bild som visar text, clipart&#10;&#10;Automatiskt genererad beskrivning">
              <a:extLst>
                <a:ext uri="{FF2B5EF4-FFF2-40B4-BE49-F238E27FC236}">
                  <a16:creationId xmlns:a16="http://schemas.microsoft.com/office/drawing/2014/main" id="{16D0946B-9E59-0F8B-CE3E-204508CFC972}"/>
                </a:ext>
              </a:extLst>
            </p:cNvPr>
            <p:cNvPicPr>
              <a:picLocks noChangeAspect="1"/>
            </p:cNvPicPr>
            <p:nvPr/>
          </p:nvPicPr>
          <p:blipFill rotWithShape="1">
            <a:blip r:embed="rId7">
              <a:extLst>
                <a:ext uri="{28A0092B-C50C-407E-A947-70E740481C1C}">
                  <a14:useLocalDpi xmlns:a14="http://schemas.microsoft.com/office/drawing/2010/main" val="0"/>
                </a:ext>
              </a:extLst>
            </a:blip>
            <a:srcRect l="5274"/>
            <a:stretch/>
          </p:blipFill>
          <p:spPr>
            <a:xfrm rot="18103221" flipH="1">
              <a:off x="5702559" y="105038"/>
              <a:ext cx="601574" cy="1210652"/>
            </a:xfrm>
            <a:prstGeom prst="rect">
              <a:avLst/>
            </a:prstGeom>
          </p:spPr>
        </p:pic>
      </p:grpSp>
      <p:sp>
        <p:nvSpPr>
          <p:cNvPr id="9" name="textruta 8">
            <a:extLst>
              <a:ext uri="{FF2B5EF4-FFF2-40B4-BE49-F238E27FC236}">
                <a16:creationId xmlns:a16="http://schemas.microsoft.com/office/drawing/2014/main" id="{913CCF80-EB35-15C7-1095-7913D4EA9407}"/>
              </a:ext>
            </a:extLst>
          </p:cNvPr>
          <p:cNvSpPr txBox="1"/>
          <p:nvPr/>
        </p:nvSpPr>
        <p:spPr>
          <a:xfrm>
            <a:off x="9301018" y="136244"/>
            <a:ext cx="2552625" cy="276999"/>
          </a:xfrm>
          <a:prstGeom prst="rect">
            <a:avLst/>
          </a:prstGeom>
          <a:noFill/>
        </p:spPr>
        <p:txBody>
          <a:bodyPr wrap="square" rtlCol="0">
            <a:spAutoFit/>
          </a:bodyPr>
          <a:lstStyle/>
          <a:p>
            <a:r>
              <a:rPr lang="sv-SE" sz="1200" dirty="0">
                <a:solidFill>
                  <a:schemeClr val="bg1">
                    <a:lumMod val="65000"/>
                  </a:schemeClr>
                </a:solidFill>
              </a:rPr>
              <a:t>Kroniskt obstruktiv lungsjukdom (KOL)</a:t>
            </a:r>
          </a:p>
        </p:txBody>
      </p:sp>
    </p:spTree>
    <p:extLst>
      <p:ext uri="{BB962C8B-B14F-4D97-AF65-F5344CB8AC3E}">
        <p14:creationId xmlns:p14="http://schemas.microsoft.com/office/powerpoint/2010/main" val="11194051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60TgJhFrNbr7.Xbsbn_9N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ll SVF" id="{59A5C9F7-2B6E-45E4-A003-4148642CEFC8}" vid="{16E4A10F-04EE-4DF3-8329-E5C69F91EDE7}"/>
    </a:ext>
  </a:extLst>
</a:theme>
</file>

<file path=ppt/theme/theme2.xml><?xml version="1.0" encoding="utf-8"?>
<a:theme xmlns:a="http://schemas.openxmlformats.org/drawingml/2006/main" name="1_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ll SVF" id="{59A5C9F7-2B6E-45E4-A003-4148642CEFC8}" vid="{A49B5181-377E-4FCA-BF37-A1AE9A74FBD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db807e2-5219-4ba3-b8c7-7ca29e4765a9" xsi:nil="true"/>
    <lcf76f155ced4ddcb4097134ff3c332f xmlns="91a51955-e0f2-46a1-a4fe-2819e2857af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9834A045EA19F4FA7D09B49F22071FD" ma:contentTypeVersion="11" ma:contentTypeDescription="Create a new document." ma:contentTypeScope="" ma:versionID="65298dd6653c861435d2f9a1f3938421">
  <xsd:schema xmlns:xsd="http://www.w3.org/2001/XMLSchema" xmlns:xs="http://www.w3.org/2001/XMLSchema" xmlns:p="http://schemas.microsoft.com/office/2006/metadata/properties" xmlns:ns2="91a51955-e0f2-46a1-a4fe-2819e2857af0" xmlns:ns3="adb807e2-5219-4ba3-b8c7-7ca29e4765a9" targetNamespace="http://schemas.microsoft.com/office/2006/metadata/properties" ma:root="true" ma:fieldsID="38baf3e7a35a1b63fbabab9d65c26854" ns2:_="" ns3:_="">
    <xsd:import namespace="91a51955-e0f2-46a1-a4fe-2819e2857af0"/>
    <xsd:import namespace="adb807e2-5219-4ba3-b8c7-7ca29e4765a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a51955-e0f2-46a1-a4fe-2819e2857a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bd9107d-40ae-46fb-a444-6038a1b11e86"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b807e2-5219-4ba3-b8c7-7ca29e4765a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bb042287-2402-411a-b61e-09fccd827473}" ma:internalName="TaxCatchAll" ma:showField="CatchAllData" ma:web="adb807e2-5219-4ba3-b8c7-7ca29e4765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838263-E1C9-4E5B-82EB-4EFA5F423BC8}">
  <ds:schemaRef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adb807e2-5219-4ba3-b8c7-7ca29e4765a9"/>
    <ds:schemaRef ds:uri="http://purl.org/dc/elements/1.1/"/>
    <ds:schemaRef ds:uri="91a51955-e0f2-46a1-a4fe-2819e2857af0"/>
    <ds:schemaRef ds:uri="http://www.w3.org/XML/1998/namespace"/>
    <ds:schemaRef ds:uri="http://purl.org/dc/terms/"/>
  </ds:schemaRefs>
</ds:datastoreItem>
</file>

<file path=customXml/itemProps2.xml><?xml version="1.0" encoding="utf-8"?>
<ds:datastoreItem xmlns:ds="http://schemas.openxmlformats.org/officeDocument/2006/customXml" ds:itemID="{5348BA46-D042-46C2-822A-D6AF07BFBC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a51955-e0f2-46a1-a4fe-2819e2857af0"/>
    <ds:schemaRef ds:uri="adb807e2-5219-4ba3-b8c7-7ca29e4765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CB9E7B-C758-4FCE-B64B-53CDE07E75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 Mall_Perscentr o sammanh vårdförlopp (002)</Template>
  <TotalTime>36</TotalTime>
  <Words>2717</Words>
  <Application>Microsoft Office PowerPoint</Application>
  <PresentationFormat>Bredbild</PresentationFormat>
  <Paragraphs>401</Paragraphs>
  <Slides>24</Slides>
  <Notes>6</Notes>
  <HiddenSlides>0</HiddenSlides>
  <MMClips>0</MMClips>
  <ScaleCrop>false</ScaleCrop>
  <HeadingPairs>
    <vt:vector size="8" baseType="variant">
      <vt:variant>
        <vt:lpstr>Använt teckensnitt</vt:lpstr>
      </vt:variant>
      <vt:variant>
        <vt:i4>3</vt:i4>
      </vt:variant>
      <vt:variant>
        <vt:lpstr>Tema</vt:lpstr>
      </vt:variant>
      <vt:variant>
        <vt:i4>2</vt:i4>
      </vt:variant>
      <vt:variant>
        <vt:lpstr>Serverprogram för OLE-inbäddning</vt:lpstr>
      </vt:variant>
      <vt:variant>
        <vt:i4>1</vt:i4>
      </vt:variant>
      <vt:variant>
        <vt:lpstr>Bildrubriker</vt:lpstr>
      </vt:variant>
      <vt:variant>
        <vt:i4>24</vt:i4>
      </vt:variant>
    </vt:vector>
  </HeadingPairs>
  <TitlesOfParts>
    <vt:vector size="30" baseType="lpstr">
      <vt:lpstr>Arial</vt:lpstr>
      <vt:lpstr>Calibri</vt:lpstr>
      <vt:lpstr>Calibri Light</vt:lpstr>
      <vt:lpstr>Tema_sveriges_regioner_i_samverkan</vt:lpstr>
      <vt:lpstr>1_Tema_sveriges_regioner_i_samverkan</vt:lpstr>
      <vt:lpstr>think-cell Slide</vt:lpstr>
      <vt:lpstr>PowerPoint-presentation</vt:lpstr>
      <vt:lpstr>Syftet med personcentrerade och sammanhållna vårdförlopp </vt:lpstr>
      <vt:lpstr>Regionerna i samverkan</vt:lpstr>
      <vt:lpstr>Om Kroniskt obstruktiv lungsjukdom (KOL)</vt:lpstr>
      <vt:lpstr>Vårdförloppets omfattning och huvudsakliga åtgärder</vt:lpstr>
      <vt:lpstr>Varför ett vårdförlopp? Huvudsakliga anledningar</vt:lpstr>
      <vt:lpstr>Nationell variation</vt:lpstr>
      <vt:lpstr>Vårdförloppet lägger tonvikt på</vt:lpstr>
      <vt:lpstr>Vårdförloppets mål</vt:lpstr>
      <vt:lpstr>Nulägesbeskrivning ur ett patientperspektiv</vt:lpstr>
      <vt:lpstr>Patientkontrakt</vt:lpstr>
      <vt:lpstr>Vårdförloppet utgår från tillförlitliga och aktuella kunskapsstöd och baseras på bästa tillgängliga kunskap</vt:lpstr>
      <vt:lpstr>Vårdförloppet innehåller flödesschema och åtgärder </vt:lpstr>
      <vt:lpstr>Vårdförloppet innehåller flödesschema och åtgärder </vt:lpstr>
      <vt:lpstr>Vad kommer att följas upp (urval)</vt:lpstr>
      <vt:lpstr>Vad kommer att följas upp (urval)</vt:lpstr>
      <vt:lpstr>Vad blir konsekvenserna?</vt:lpstr>
      <vt:lpstr>Personcentrerat och sammanhållet vårdförlopp för KOL</vt:lpstr>
      <vt:lpstr>Deltagare</vt:lpstr>
      <vt:lpstr>Deltagare</vt:lpstr>
      <vt:lpstr>Mer information och stöd</vt:lpstr>
      <vt:lpstr>PowerPoint-presentation</vt:lpstr>
      <vt:lpstr>Dialog 1 - gapanalys</vt:lpstr>
      <vt:lpstr>Dialog - införande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Instruktioner [denna sida tas bort innan publicering]</dc:title>
  <dc:creator>Emma Säfwenberg</dc:creator>
  <cp:lastModifiedBy>Björk Staffan</cp:lastModifiedBy>
  <cp:revision>26</cp:revision>
  <dcterms:created xsi:type="dcterms:W3CDTF">2022-09-12T12:39:22Z</dcterms:created>
  <dcterms:modified xsi:type="dcterms:W3CDTF">2023-05-05T13:02:46Z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0x01010069834A045EA19F4FA7D09B49F22071FD</vt:lpwstr>
  </property>
</Properties>
</file>