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9"/>
  </p:notesMasterIdLst>
  <p:sldIdLst>
    <p:sldId id="293" r:id="rId3"/>
    <p:sldId id="11493" r:id="rId4"/>
    <p:sldId id="11497" r:id="rId5"/>
    <p:sldId id="294" r:id="rId6"/>
    <p:sldId id="287" r:id="rId7"/>
    <p:sldId id="292" r:id="rId8"/>
    <p:sldId id="277" r:id="rId9"/>
    <p:sldId id="11499" r:id="rId10"/>
    <p:sldId id="268" r:id="rId11"/>
    <p:sldId id="269" r:id="rId12"/>
    <p:sldId id="259" r:id="rId13"/>
    <p:sldId id="260" r:id="rId14"/>
    <p:sldId id="295" r:id="rId15"/>
    <p:sldId id="307" r:id="rId16"/>
    <p:sldId id="273" r:id="rId17"/>
    <p:sldId id="297" r:id="rId18"/>
    <p:sldId id="309" r:id="rId19"/>
    <p:sldId id="272" r:id="rId20"/>
    <p:sldId id="310" r:id="rId21"/>
    <p:sldId id="298" r:id="rId22"/>
    <p:sldId id="11492" r:id="rId23"/>
    <p:sldId id="300" r:id="rId24"/>
    <p:sldId id="313" r:id="rId25"/>
    <p:sldId id="314" r:id="rId26"/>
    <p:sldId id="11503" r:id="rId27"/>
    <p:sldId id="284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B20674-B3E5-6FAC-7961-765619D58912}" name="Maria Skott" initials="MS" userId="Maria Skott" providerId="None"/>
  <p188:author id="{A4A459BF-AC8A-26F8-7FA4-09E92834FD51}" name="Björk Staffan" initials="BS" userId="S::Staffan.Bjork@skr.se::6e54ad93-cfdf-4c72-bf50-5e726296855f" providerId="AD"/>
  <p188:author id="{8BDFA5E2-A5D3-4B7D-5A4D-022ED04D205A}" name="Klas Sundström" initials="KS" userId="S::klas.sundstrom@regionstockholm.se::8f663a84-a406-4d31-8302-471562af26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kott" initials="MS" lastIdx="22" clrIdx="0">
    <p:extLst>
      <p:ext uri="{19B8F6BF-5375-455C-9EA6-DF929625EA0E}">
        <p15:presenceInfo xmlns:p15="http://schemas.microsoft.com/office/powerpoint/2012/main" userId="Maria Skott" providerId="None"/>
      </p:ext>
    </p:extLst>
  </p:cmAuthor>
  <p:cmAuthor id="2" name="Soholat Mona, Psykos vård läkare" initials="SMPvl" lastIdx="3" clrIdx="1">
    <p:extLst>
      <p:ext uri="{19B8F6BF-5375-455C-9EA6-DF929625EA0E}">
        <p15:presenceInfo xmlns:p15="http://schemas.microsoft.com/office/powerpoint/2012/main" userId="S-1-5-21-57989841-796845957-725345543-56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83414" autoAdjust="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06T15:08:23.904" idx="1">
    <p:pos x="10" y="10"/>
    <p:text>Om Mellansverigei inte har kommunrepr, borde det kanske stå.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2023-09-13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69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E2F6-8838-4821-8862-71141CACF7F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326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9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8E999-9813-438E-9DE7-B38D550AC9E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18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93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763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15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8889-1E93-48D8-A8A6-BA28F410A79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635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1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98" name="Google Shape;19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7d9273fcf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57d9273fcf_0_9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</p:txBody>
      </p:sp>
      <p:sp>
        <p:nvSpPr>
          <p:cNvPr id="344" name="Google Shape;344;g157d9273fcf_0_9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7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60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f09327eea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3f09327eea_0_2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3f09327eea_0_2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1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f09327eea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3f09327eea_0_2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3f09327eea_0_2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0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2018-11-08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Regional modell för lärande system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710400" y="2400000"/>
            <a:ext cx="10771200" cy="36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4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1_Rubrikbi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989013" y="1422400"/>
            <a:ext cx="91440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91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  <p:sldLayoutId id="21474836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8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vardochinsats.se/schizofreni-och-liknande-tillstaan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psykiskhalsa/vardforloppschizofreni.56643.html" TargetMode="External"/><Relationship Id="rId2" Type="http://schemas.openxmlformats.org/officeDocument/2006/relationships/hyperlink" Target="https://www.vardochinsats.se/schizofreni-och-liknande-tillstaand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ationelltklinisktkunskapsstod.se/Stockholm/kunskapsstod/vardforlopp/?uuid=cb882e7f-5553-4299-8893-6cae808369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3291"/>
            <a:ext cx="12191999" cy="6918891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-254645" y="2026954"/>
            <a:ext cx="12176759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Nationellt vård </a:t>
            </a:r>
            <a:r>
              <a:rPr lang="sv-SE" sz="4000" dirty="0">
                <a:solidFill>
                  <a:srgbClr val="FFFFFF"/>
                </a:solidFill>
              </a:rPr>
              <a:t>och insatsprogram schizofreni</a:t>
            </a:r>
          </a:p>
          <a:p>
            <a:pPr lvl="0" algn="ctr">
              <a:defRPr/>
            </a:pPr>
            <a:endParaRPr lang="sv-SE" sz="4000" dirty="0">
              <a:solidFill>
                <a:srgbClr val="FFFFFF"/>
              </a:solidFill>
            </a:endParaRPr>
          </a:p>
          <a:p>
            <a:pPr marL="571500" lvl="0" indent="-571500" algn="ctr">
              <a:buFontTx/>
              <a:buChar char="-"/>
              <a:defRPr/>
            </a:pPr>
            <a:r>
              <a:rPr lang="sv-SE" sz="4000" dirty="0">
                <a:solidFill>
                  <a:srgbClr val="FFFFFF"/>
                </a:solidFill>
              </a:rPr>
              <a:t>Personcentrerat och sammanhållet vårdförlopp </a:t>
            </a:r>
          </a:p>
          <a:p>
            <a:pPr lvl="0" algn="ctr">
              <a:defRPr/>
            </a:pPr>
            <a:r>
              <a:rPr lang="sv-SE" sz="4000" dirty="0">
                <a:solidFill>
                  <a:srgbClr val="FFFFFF"/>
                </a:solidFill>
              </a:rPr>
              <a:t>schizofreni och liknande tillstånd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59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l: höger 10">
            <a:extLst>
              <a:ext uri="{FF2B5EF4-FFF2-40B4-BE49-F238E27FC236}">
                <a16:creationId xmlns:a16="http://schemas.microsoft.com/office/drawing/2014/main" id="{733C6A35-942C-10DD-9B28-B6E225CA1322}"/>
              </a:ext>
            </a:extLst>
          </p:cNvPr>
          <p:cNvSpPr/>
          <p:nvPr/>
        </p:nvSpPr>
        <p:spPr>
          <a:xfrm>
            <a:off x="6008914" y="1621590"/>
            <a:ext cx="5894615" cy="4583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FA708B8A-2CE7-0918-85E2-2955B6E8E668}"/>
              </a:ext>
            </a:extLst>
          </p:cNvPr>
          <p:cNvSpPr/>
          <p:nvPr/>
        </p:nvSpPr>
        <p:spPr>
          <a:xfrm>
            <a:off x="424543" y="1864003"/>
            <a:ext cx="5355771" cy="42675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E548A00-6F7A-794A-9204-F92A9F242475}"/>
              </a:ext>
            </a:extLst>
          </p:cNvPr>
          <p:cNvSpPr/>
          <p:nvPr/>
        </p:nvSpPr>
        <p:spPr>
          <a:xfrm>
            <a:off x="10484662" y="5424523"/>
            <a:ext cx="170733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77" y="726401"/>
            <a:ext cx="9594591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Ingång och utgång i vårdförloppet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95810" y="2952653"/>
            <a:ext cx="5160799" cy="446583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2400" b="1" u="sng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Utgång</a:t>
            </a:r>
          </a:p>
          <a:p>
            <a:pPr>
              <a:spcBef>
                <a:spcPts val="600"/>
              </a:spcBef>
            </a:pPr>
            <a:r>
              <a:rPr lang="sv-SE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Utgång ur påbörjat vårdförlopp sker för individer där diagnos schizofreni och schizofreniliknande tillstånd, avskrivs och individen erbjuds vård och stöd utifrån sina behov, utanför detta vårdförlopp.</a:t>
            </a:r>
            <a:endParaRPr lang="sv-SE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CC29FE-3224-179B-7D92-E386C8918554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EC9ED64-0BB1-15E7-248C-46634987B8EE}"/>
              </a:ext>
            </a:extLst>
          </p:cNvPr>
          <p:cNvSpPr txBox="1"/>
          <p:nvPr/>
        </p:nvSpPr>
        <p:spPr>
          <a:xfrm>
            <a:off x="612927" y="3207481"/>
            <a:ext cx="4346294" cy="114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Ingång till vårdförloppet</a:t>
            </a:r>
          </a:p>
          <a:p>
            <a:pPr lvl="0">
              <a:spcBef>
                <a:spcPts val="600"/>
              </a:spcBef>
              <a:defRPr/>
            </a:pPr>
            <a:r>
              <a:rPr lang="sv-SE" i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Inleds vid misstanke om psykos, diagnos </a:t>
            </a:r>
            <a:r>
              <a:rPr lang="sv-SE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F20-29.9 enligt ICD-10-SE</a:t>
            </a:r>
            <a:endParaRPr lang="sv-SE" i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8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A1EAE-CFC8-47EB-B676-0E495C264C18}"/>
              </a:ext>
            </a:extLst>
          </p:cNvPr>
          <p:cNvSpPr/>
          <p:nvPr/>
        </p:nvSpPr>
        <p:spPr>
          <a:xfrm>
            <a:off x="10182153" y="5658280"/>
            <a:ext cx="2009847" cy="96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8C4BEE-7F0B-438E-A43A-161FF0E3A92E}"/>
              </a:ext>
            </a:extLst>
          </p:cNvPr>
          <p:cNvSpPr/>
          <p:nvPr/>
        </p:nvSpPr>
        <p:spPr>
          <a:xfrm>
            <a:off x="813563" y="1690336"/>
            <a:ext cx="5152978" cy="45799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spcBef>
                <a:spcPts val="600"/>
              </a:spcBef>
              <a:defRPr/>
            </a:pPr>
            <a:endParaRPr lang="sv-SE" sz="2000" b="1" u="sng" dirty="0">
              <a:solidFill>
                <a:srgbClr val="000000"/>
              </a:solidFill>
            </a:endParaRP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Får ett tidigt, samordnat och professionellt omhändertagande 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Får vård- och stödinsatser utifrån bästa tillgängliga kunskap och evidens för att skapa bästa möjliga förutsättningar för en god prognos och snabb återhämtning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Är delaktiga i beslut om och planering av vård och stödinsatser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Har en vårdplan och/eller gällande samordnad individuell plan som är välkänd och tydlig och överensstämmer med behov</a:t>
            </a:r>
          </a:p>
          <a:p>
            <a:pPr lvl="0">
              <a:spcBef>
                <a:spcPts val="600"/>
              </a:spcBef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563" y="410213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mål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6DFE674-5937-4930-A2E1-E0C499D50595}"/>
              </a:ext>
            </a:extLst>
          </p:cNvPr>
          <p:cNvSpPr txBox="1"/>
          <p:nvPr/>
        </p:nvSpPr>
        <p:spPr>
          <a:xfrm>
            <a:off x="740085" y="1115935"/>
            <a:ext cx="99912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chemeClr val="tx1"/>
                </a:solidFill>
              </a:rPr>
              <a:t>Målsättningen är att fler individer med schizofreni och liknande tillstånd genom samordnade vård-och stödinsatser: 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222F912-895E-259E-C0BB-E766EA9C294A}"/>
              </a:ext>
            </a:extLst>
          </p:cNvPr>
          <p:cNvSpPr txBox="1"/>
          <p:nvPr/>
        </p:nvSpPr>
        <p:spPr>
          <a:xfrm>
            <a:off x="6561285" y="2138538"/>
            <a:ext cx="5138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Genom samtycke kan ge närstående möjlighet att involveras i vård- och stödprocessen samt själv kunna erbjudas stöd utifrån behov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Möts av en hälso- och sjukvård där behovet av psykiatrisk tvångsvård och tvångsåtgärder minimeras. Tvång kan orsaka trauma och riskera att skada förtroendet för vården.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Ges stöd för att minska antalet suicidförsök och fullbordade suicid.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787EE1C-6171-2157-6260-CC9A51BC091E}"/>
              </a:ext>
            </a:extLst>
          </p:cNvPr>
          <p:cNvSpPr/>
          <p:nvPr/>
        </p:nvSpPr>
        <p:spPr>
          <a:xfrm>
            <a:off x="6277046" y="1690337"/>
            <a:ext cx="5561167" cy="4579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78D66E5-3CCA-159F-041A-FB4179EB7D4B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111940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717" y="620755"/>
            <a:ext cx="5806554" cy="60979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A8695"/>
                </a:solidFill>
              </a:rPr>
              <a:t>Vårdförloppet lägger tonvikt på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5682343" y="1623181"/>
            <a:ext cx="6400800" cy="3611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Tidiga och samordnade insatser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Delaktighet och inflytande för individ och anhöriga/närstående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det finns verksamhet med särskilt uppdrag för förstagångsinsjuknande i psykos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Krisintervention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Samarbete med och stöd till anhöriga och närstående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person, inomhus, vägg, stående&#10;&#10;Automatiskt genererad beskrivning">
            <a:extLst>
              <a:ext uri="{FF2B5EF4-FFF2-40B4-BE49-F238E27FC236}">
                <a16:creationId xmlns:a16="http://schemas.microsoft.com/office/drawing/2014/main" id="{C2A56F92-61A3-4AAF-B346-302F3F8854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2638"/>
            <a:ext cx="5450720" cy="682407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4D5838B-1AB5-4E46-A8BD-6CC07B793A11}"/>
              </a:ext>
            </a:extLst>
          </p:cNvPr>
          <p:cNvSpPr/>
          <p:nvPr/>
        </p:nvSpPr>
        <p:spPr>
          <a:xfrm rot="1711040">
            <a:off x="4691683" y="4202564"/>
            <a:ext cx="571908" cy="99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18A95F3-8FD0-95CB-9102-C8414F6E1E41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AE528A6D-EF8B-C774-4A58-6F502BAF9989}"/>
              </a:ext>
            </a:extLst>
          </p:cNvPr>
          <p:cNvSpPr/>
          <p:nvPr/>
        </p:nvSpPr>
        <p:spPr>
          <a:xfrm>
            <a:off x="9209315" y="5216978"/>
            <a:ext cx="481693" cy="2775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38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2AB28E8-30D0-4148-8B86-9FC282854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1892" y="368466"/>
            <a:ext cx="6449043" cy="1231392"/>
          </a:xfrm>
        </p:spPr>
        <p:txBody>
          <a:bodyPr>
            <a:normAutofit/>
          </a:bodyPr>
          <a:lstStyle/>
          <a:p>
            <a:r>
              <a:rPr lang="sv-SE" altLang="sv-SE" sz="1600" dirty="0"/>
              <a:t>forts. </a:t>
            </a:r>
            <a:br>
              <a:rPr lang="sv-SE" altLang="sv-SE" dirty="0"/>
            </a:br>
            <a:r>
              <a:rPr lang="sv-SE" altLang="sv-SE" dirty="0"/>
              <a:t>Vårdförloppet tonvikt på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03EC3E5-9BB2-47BA-9934-4F8DBF50D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1891" y="2225876"/>
            <a:ext cx="6449043" cy="266613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Återgång till ett aktivt liv med sysselsättning och social gemenskap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Lindra symtom och öka funktion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Förhindra återinsjuknande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Öka självständighet och delaktighet i samhället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Förebygga fysisk ohälsa</a:t>
            </a:r>
          </a:p>
          <a:p>
            <a:endParaRPr lang="sv-SE" alt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07616" cy="663455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B6048FC-FE42-F9C7-D78C-3A158E5ADE2F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35852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87" y="3429000"/>
            <a:ext cx="5791113" cy="609793"/>
          </a:xfrm>
        </p:spPr>
        <p:txBody>
          <a:bodyPr>
            <a:noAutofit/>
          </a:bodyPr>
          <a:lstStyle/>
          <a:p>
            <a:r>
              <a:rPr lang="sv-SE" sz="4000" dirty="0"/>
              <a:t>Flödesschema </a:t>
            </a:r>
            <a:br>
              <a:rPr lang="sv-SE" sz="4000" dirty="0"/>
            </a:br>
            <a:r>
              <a:rPr lang="sv-SE" sz="4000" dirty="0"/>
              <a:t>för vårdförloppet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F6339C5-A699-2B5F-6094-47654920FAC6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  <p:pic>
        <p:nvPicPr>
          <p:cNvPr id="8" name="Bildobjekt 7" descr="En bild som visar text, Teckensnitt, skärmbild, diagram&#10;&#10;Automatiskt genererad beskrivning">
            <a:extLst>
              <a:ext uri="{FF2B5EF4-FFF2-40B4-BE49-F238E27FC236}">
                <a16:creationId xmlns:a16="http://schemas.microsoft.com/office/drawing/2014/main" id="{B226B890-6620-1A71-172C-3347855CE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4" y="0"/>
            <a:ext cx="5461443" cy="65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262198A-7A46-4726-44B9-3771FB2510C3}"/>
              </a:ext>
            </a:extLst>
          </p:cNvPr>
          <p:cNvSpPr/>
          <p:nvPr/>
        </p:nvSpPr>
        <p:spPr>
          <a:xfrm>
            <a:off x="10466173" y="5733907"/>
            <a:ext cx="1675409" cy="87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612" y="554917"/>
            <a:ext cx="6063343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Vårdförloppets</a:t>
            </a:r>
            <a:br>
              <a:rPr lang="sv-SE" dirty="0"/>
            </a:br>
            <a:r>
              <a:rPr lang="sv-SE" dirty="0"/>
              <a:t>åtgärder utifrån flödesschemat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606E35-2E05-6ED4-C689-3A25313D197C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4247EF-3140-B497-86AA-67941D9A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39" t="13342" r="46702" b="4555"/>
          <a:stretch/>
        </p:blipFill>
        <p:spPr>
          <a:xfrm>
            <a:off x="7251864" y="130961"/>
            <a:ext cx="3927020" cy="6476096"/>
          </a:xfrm>
          <a:prstGeom prst="rect">
            <a:avLst/>
          </a:prstGeom>
        </p:spPr>
      </p:pic>
      <p:pic>
        <p:nvPicPr>
          <p:cNvPr id="11" name="Bildobjekt 10" descr="En bild som visar text, Teckensnitt, skärmbild, diagram&#10;&#10;Automatiskt genererad beskrivning">
            <a:extLst>
              <a:ext uri="{FF2B5EF4-FFF2-40B4-BE49-F238E27FC236}">
                <a16:creationId xmlns:a16="http://schemas.microsoft.com/office/drawing/2014/main" id="{2251D81D-D863-6370-D13A-FB73B23A6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37161"/>
            <a:ext cx="4445677" cy="5369895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CF433383-B2BA-EB91-A450-44878769A968}"/>
              </a:ext>
            </a:extLst>
          </p:cNvPr>
          <p:cNvCxnSpPr/>
          <p:nvPr/>
        </p:nvCxnSpPr>
        <p:spPr>
          <a:xfrm flipV="1">
            <a:off x="3004457" y="963386"/>
            <a:ext cx="4400550" cy="165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5E4D2B30-582D-F088-DFD5-C7F2D6925067}"/>
              </a:ext>
            </a:extLst>
          </p:cNvPr>
          <p:cNvCxnSpPr/>
          <p:nvPr/>
        </p:nvCxnSpPr>
        <p:spPr>
          <a:xfrm>
            <a:off x="4759779" y="2620736"/>
            <a:ext cx="2645228" cy="137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623D931E-AC06-08BD-D384-E96C2500A9E9}"/>
              </a:ext>
            </a:extLst>
          </p:cNvPr>
          <p:cNvSpPr txBox="1"/>
          <p:nvPr/>
        </p:nvSpPr>
        <p:spPr>
          <a:xfrm>
            <a:off x="8477287" y="147035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Å t g ä r d e r</a:t>
            </a:r>
          </a:p>
        </p:txBody>
      </p:sp>
    </p:spTree>
    <p:extLst>
      <p:ext uri="{BB962C8B-B14F-4D97-AF65-F5344CB8AC3E}">
        <p14:creationId xmlns:p14="http://schemas.microsoft.com/office/powerpoint/2010/main" val="27482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9749EA-E230-4B90-885B-7B38589BA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0909" y="1183622"/>
            <a:ext cx="5721567" cy="805559"/>
          </a:xfrm>
        </p:spPr>
        <p:txBody>
          <a:bodyPr/>
          <a:lstStyle/>
          <a:p>
            <a:r>
              <a:rPr lang="sv-SE" sz="2400" b="1" dirty="0"/>
              <a:t>Vård- och insatsprogram - Schizofreni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127471-4D43-47F3-A159-4C9428738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0909" y="1995870"/>
            <a:ext cx="4936008" cy="185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HUR  och VAD gör jag ?</a:t>
            </a:r>
          </a:p>
          <a:p>
            <a:r>
              <a:rPr lang="sv-SE" sz="2000" dirty="0"/>
              <a:t>Sökfunktion</a:t>
            </a:r>
          </a:p>
          <a:p>
            <a:r>
              <a:rPr lang="sv-SE" sz="2000" dirty="0"/>
              <a:t>Filtreringsfunktion</a:t>
            </a:r>
          </a:p>
          <a:p>
            <a:r>
              <a:rPr lang="sv-SE" sz="2000" dirty="0"/>
              <a:t>Hänvisning till utbildningspaket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3B6AD682-F7CF-4B54-B982-CC90E33D51C8}"/>
              </a:ext>
            </a:extLst>
          </p:cNvPr>
          <p:cNvSpPr txBox="1">
            <a:spLocks/>
          </p:cNvSpPr>
          <p:nvPr/>
        </p:nvSpPr>
        <p:spPr>
          <a:xfrm>
            <a:off x="6640909" y="3703852"/>
            <a:ext cx="4127500" cy="80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Vårdförlopp - Schizofreni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666ECA3-15F2-4293-A7C6-F7E9B0D45EC1}"/>
              </a:ext>
            </a:extLst>
          </p:cNvPr>
          <p:cNvSpPr txBox="1">
            <a:spLocks/>
          </p:cNvSpPr>
          <p:nvPr/>
        </p:nvSpPr>
        <p:spPr>
          <a:xfrm>
            <a:off x="6640909" y="4602827"/>
            <a:ext cx="5829300" cy="172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dirty="0"/>
              <a:t>NÄR och VAD</a:t>
            </a:r>
          </a:p>
          <a:p>
            <a:r>
              <a:rPr lang="sv-SE" sz="2000" dirty="0"/>
              <a:t>Flödesschema</a:t>
            </a:r>
          </a:p>
          <a:p>
            <a:r>
              <a:rPr lang="sv-SE" sz="2000" dirty="0"/>
              <a:t>Åtgärdstabell</a:t>
            </a:r>
          </a:p>
          <a:p>
            <a:r>
              <a:rPr lang="sv-SE" sz="2000" dirty="0"/>
              <a:t>(Indikatorer)</a:t>
            </a:r>
          </a:p>
        </p:txBody>
      </p:sp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778E4F21-247A-44BB-A481-87A3420E18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80" t="-1652"/>
          <a:stretch/>
        </p:blipFill>
        <p:spPr>
          <a:xfrm>
            <a:off x="-213131" y="1503252"/>
            <a:ext cx="6042432" cy="4821143"/>
          </a:xfr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A87D5D7B-5BEE-47DE-9BDA-C0FDE42DC3CF}"/>
              </a:ext>
            </a:extLst>
          </p:cNvPr>
          <p:cNvSpPr txBox="1"/>
          <p:nvPr/>
        </p:nvSpPr>
        <p:spPr>
          <a:xfrm>
            <a:off x="441491" y="964308"/>
            <a:ext cx="6936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hlinkClick r:id="rId4"/>
              </a:rPr>
              <a:t>https://www.vardochinsats.se/schizofreni-och-liknande-tillstaand/</a:t>
            </a:r>
            <a:r>
              <a:rPr lang="sv-SE" sz="1400" dirty="0"/>
              <a:t> 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28530223-2813-455A-AA72-199DAF0A656A}"/>
              </a:ext>
            </a:extLst>
          </p:cNvPr>
          <p:cNvSpPr/>
          <p:nvPr/>
        </p:nvSpPr>
        <p:spPr>
          <a:xfrm>
            <a:off x="2138183" y="2663614"/>
            <a:ext cx="3599726" cy="10967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B79D0B55-60CA-411A-8362-B7CBF82FD65B}"/>
              </a:ext>
            </a:extLst>
          </p:cNvPr>
          <p:cNvSpPr/>
          <p:nvPr/>
        </p:nvSpPr>
        <p:spPr>
          <a:xfrm>
            <a:off x="2138183" y="5321168"/>
            <a:ext cx="3543135" cy="11807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40CF27C-6526-461E-84D6-6CD182FBA821}"/>
              </a:ext>
            </a:extLst>
          </p:cNvPr>
          <p:cNvSpPr txBox="1"/>
          <p:nvPr/>
        </p:nvSpPr>
        <p:spPr>
          <a:xfrm>
            <a:off x="666972" y="298358"/>
            <a:ext cx="1098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1"/>
                </a:solidFill>
              </a:rPr>
              <a:t>Vårdförloppen länkade med vård- och insatsprogrammet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6325C60-D5E7-362D-899D-43B8C7E952BC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32186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70B3630-52A5-D63A-4798-6B238C7B81DA}"/>
              </a:ext>
            </a:extLst>
          </p:cNvPr>
          <p:cNvSpPr/>
          <p:nvPr/>
        </p:nvSpPr>
        <p:spPr>
          <a:xfrm>
            <a:off x="5931345" y="1258022"/>
            <a:ext cx="3669631" cy="5239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B961531-79C1-633C-6EEA-61DFCF1C3362}"/>
              </a:ext>
            </a:extLst>
          </p:cNvPr>
          <p:cNvSpPr/>
          <p:nvPr/>
        </p:nvSpPr>
        <p:spPr>
          <a:xfrm>
            <a:off x="1985211" y="1258022"/>
            <a:ext cx="3669631" cy="5239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453" y="269460"/>
            <a:ext cx="9051241" cy="609793"/>
          </a:xfrm>
        </p:spPr>
        <p:txBody>
          <a:bodyPr>
            <a:noAutofit/>
          </a:bodyPr>
          <a:lstStyle/>
          <a:p>
            <a:br>
              <a:rPr lang="sv-SE" sz="2800" dirty="0"/>
            </a:br>
            <a:r>
              <a:rPr lang="sv-SE" sz="2800" dirty="0"/>
              <a:t>Flödesschema -  indelning i sjukdomsgrader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0431BD-C743-EEFF-E6D8-6E70B7659827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FE8360-B0F2-A8BD-005B-D74D6B7849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03" t="18519" r="45486" b="17398"/>
          <a:stretch/>
        </p:blipFill>
        <p:spPr>
          <a:xfrm>
            <a:off x="2179379" y="1387829"/>
            <a:ext cx="3261586" cy="497941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11B1BEC-1844-1351-2024-3CDAF308D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902" t="29606" r="45486" b="5432"/>
          <a:stretch/>
        </p:blipFill>
        <p:spPr>
          <a:xfrm>
            <a:off x="6123628" y="1335509"/>
            <a:ext cx="3285066" cy="50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2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866274" y="519608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Nulägesbeskrivning ur ett patientperspektiv – i början av sjukdomen</a:t>
            </a: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603005" y="4589643"/>
            <a:ext cx="5407270" cy="68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sv-SE" i="1" dirty="0"/>
              <a:t>Bristande delaktighet</a:t>
            </a: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603005" y="5393704"/>
            <a:ext cx="5407270" cy="68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sv-SE" i="1" dirty="0"/>
              <a:t>Bristande samordning och samarbete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2" name="Högerpil 1"/>
          <p:cNvSpPr/>
          <p:nvPr/>
        </p:nvSpPr>
        <p:spPr>
          <a:xfrm>
            <a:off x="4296885" y="1730106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pil 11"/>
          <p:cNvSpPr/>
          <p:nvPr/>
        </p:nvSpPr>
        <p:spPr>
          <a:xfrm>
            <a:off x="4296885" y="2692632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pil 14"/>
          <p:cNvSpPr/>
          <p:nvPr/>
        </p:nvSpPr>
        <p:spPr>
          <a:xfrm>
            <a:off x="4296885" y="4617684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>
            <a:off x="4296885" y="5580211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03007" y="1788158"/>
            <a:ext cx="5407270" cy="684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sv-SE" i="1" dirty="0"/>
              <a:t>Behandling erbjuds inte i tid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sv-SE" sz="1600" dirty="0"/>
          </a:p>
        </p:txBody>
      </p:sp>
      <p:sp>
        <p:nvSpPr>
          <p:cNvPr id="18" name="textruta 17"/>
          <p:cNvSpPr txBox="1"/>
          <p:nvPr/>
        </p:nvSpPr>
        <p:spPr>
          <a:xfrm>
            <a:off x="4603003" y="1318668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4">
                    <a:lumMod val="75000"/>
                  </a:schemeClr>
                </a:solidFill>
              </a:rPr>
              <a:t>Utmaningar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1" y="1431724"/>
            <a:ext cx="3282727" cy="4653390"/>
          </a:xfrm>
          <a:prstGeom prst="rect">
            <a:avLst/>
          </a:prstGeom>
        </p:spPr>
      </p:pic>
      <p:sp>
        <p:nvSpPr>
          <p:cNvPr id="8" name="Platshållare för text 4"/>
          <p:cNvSpPr txBox="1">
            <a:spLocks/>
          </p:cNvSpPr>
          <p:nvPr/>
        </p:nvSpPr>
        <p:spPr>
          <a:xfrm>
            <a:off x="4603004" y="2607716"/>
            <a:ext cx="5407270" cy="1846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sv-SE" i="1" dirty="0"/>
              <a:t>Om tvång används</a:t>
            </a:r>
          </a:p>
          <a:p>
            <a:pPr marL="620713" indent="-263525">
              <a:lnSpc>
                <a:spcPct val="80000"/>
              </a:lnSpc>
              <a:spcBef>
                <a:spcPts val="0"/>
              </a:spcBef>
            </a:pPr>
            <a:r>
              <a:rPr lang="sv-SE" sz="1800" dirty="0"/>
              <a:t>Risk för trauma minskar om: </a:t>
            </a:r>
          </a:p>
          <a:p>
            <a:pPr marL="620713" indent="-263525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Person och närstående ges omsorgsfullt bemötande</a:t>
            </a:r>
          </a:p>
          <a:p>
            <a:pPr marL="620713" indent="-263525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Polis som biträder har vana av situationen</a:t>
            </a:r>
          </a:p>
          <a:p>
            <a:pPr marL="620713" indent="-263525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Slutenvården aktivt förebygger hot och våld</a:t>
            </a:r>
          </a:p>
          <a:p>
            <a:pPr marL="620713" indent="-263525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Uppföljningssamtal genomförs</a:t>
            </a:r>
            <a:endParaRPr lang="sv-SE" sz="1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9C0A22E-A953-7556-4CB7-647B4C8D29B1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416706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009367" y="631431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Nulägesbeskrivning ur ett patientperspektiv – senare delen av sjukdomen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407FD9E-0A18-BED7-B79E-E12E62F36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7" y="1316918"/>
            <a:ext cx="9051685" cy="5111383"/>
          </a:xfrm>
          <a:prstGeom prst="rect">
            <a:avLst/>
          </a:prstGeom>
          <a:noFill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EBC06AB-1022-8DC9-60DD-BDC26627AA2B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120104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1071309" y="1696720"/>
            <a:ext cx="91440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01" name="Google Shape;201;p31"/>
          <p:cNvSpPr txBox="1"/>
          <p:nvPr/>
        </p:nvSpPr>
        <p:spPr>
          <a:xfrm>
            <a:off x="819352" y="564642"/>
            <a:ext cx="98568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800" b="1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Nationellt kunskapsstöd för schizofreni</a:t>
            </a:r>
            <a:br>
              <a:rPr lang="sv-SE" sz="12800" b="1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7200" b="1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Vänder sig till </a:t>
            </a:r>
            <a:r>
              <a:rPr lang="sv-SE" sz="7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psykiatri, socialtjänst, primärvård och studenthälsa</a:t>
            </a:r>
            <a:endParaRPr sz="72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0" b="1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 b="1" dirty="0">
              <a:solidFill>
                <a:srgbClr val="377D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819353" y="1702412"/>
            <a:ext cx="8332812" cy="443370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3200" b="1" dirty="0">
                <a:latin typeface="Calibri"/>
                <a:ea typeface="Calibri"/>
                <a:cs typeface="Calibri"/>
                <a:sym typeface="Calibri"/>
              </a:rPr>
              <a:t>Vård och insatsprogram (VIP) schizofreni </a:t>
            </a:r>
            <a:r>
              <a:rPr lang="sv-SE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sv-SE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sv-SE" sz="3200" dirty="0">
                <a:latin typeface="Calibri"/>
                <a:ea typeface="Calibri"/>
                <a:cs typeface="Calibri"/>
                <a:sym typeface="Calibri"/>
              </a:rPr>
              <a:t>- vad ska erbjudas och hur </a:t>
            </a: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sv-SE" sz="32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3200" b="1" dirty="0">
                <a:latin typeface="Calibri"/>
                <a:ea typeface="Calibri"/>
                <a:cs typeface="Calibri"/>
                <a:sym typeface="Calibri"/>
              </a:rPr>
              <a:t>Vårdförlopp schizofreni</a:t>
            </a:r>
            <a:r>
              <a:rPr lang="sv-SE" sz="3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latin typeface="Calibri"/>
                <a:ea typeface="Calibri"/>
                <a:cs typeface="Calibri"/>
                <a:sym typeface="Calibri"/>
              </a:rPr>
              <a:t>- när bör utredande och behandlande insatser äga rum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/>
                <a:ea typeface="Calibri"/>
                <a:cs typeface="Calibri"/>
                <a:sym typeface="Calibri"/>
              </a:rPr>
              <a:t>VIP och vårdförloppen kompletterar varandra och utgör tillsammans ett kunskapsstöd som beskriver vad, när, och hur insatser ska ges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sz="3963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84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8800936" y="4109867"/>
            <a:ext cx="2733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sv-SE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Vårdförlopp schizofreni- fortsatt vård och stöd</a:t>
            </a:r>
            <a:endParaRPr sz="1600" dirty="0"/>
          </a:p>
        </p:txBody>
      </p:sp>
      <p:sp>
        <p:nvSpPr>
          <p:cNvPr id="207" name="Google Shape;207;p31"/>
          <p:cNvSpPr txBox="1"/>
          <p:nvPr/>
        </p:nvSpPr>
        <p:spPr>
          <a:xfrm>
            <a:off x="8674336" y="2032480"/>
            <a:ext cx="28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VIP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179509" y="939976"/>
            <a:ext cx="5810433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Delaktighet  </a:t>
            </a:r>
            <a:br>
              <a:rPr lang="sv-SE" dirty="0"/>
            </a:br>
            <a:r>
              <a:rPr lang="sv-SE" dirty="0"/>
              <a:t>genomsyrar vårdförloppet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037421" y="1939728"/>
            <a:ext cx="6154578" cy="41862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/>
              <a:t>Delat beslutsfattande – användning av evidensbaserad metod och gemensamt förhållningssätt för överenskommelser om insatser.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/>
              <a:t>Upprättande av vårdplan och SIP (samordnad individuell plan) är en central del.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/>
              <a:t>Vård- och stödsamordnade/Case Manager ska tidigt erbjudas alla för att säkerställa samordning, kontinuitet, tillgänglighet och intensitet.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592230" cy="664830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509D450-B0C1-43CD-0661-F5CEE112FF3D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309319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Uppföljning – indikatorer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988742" y="1747748"/>
            <a:ext cx="9077822" cy="1764145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Kvalitetsindikatorer</a:t>
            </a:r>
            <a:endParaRPr lang="sv-SE" sz="1600" noProof="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Andel individer som fått psykiatrisk slutenvård någon gång under det senaste året.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Andel individer som haft samtidig substansbruksdiagnos någon gång under det senaste året.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Andel personer som har fått krisintervention (med eller utan närstående) någon gång under det senaste året.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Andel individer som har fått psykopedagogiska insatser vid minst två tillfällen (besök) under det senaste året.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1400" b="0" i="0" dirty="0">
              <a:solidFill>
                <a:srgbClr val="1E1E1E"/>
              </a:solidFill>
              <a:effectLst/>
              <a:latin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E1986-98D6-FE17-C99B-0BBA1ECE53A3}"/>
              </a:ext>
            </a:extLst>
          </p:cNvPr>
          <p:cNvSpPr/>
          <p:nvPr/>
        </p:nvSpPr>
        <p:spPr>
          <a:xfrm>
            <a:off x="988741" y="3700817"/>
            <a:ext cx="9144000" cy="2095826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Utvecklingsindikatorer</a:t>
            </a:r>
            <a:endParaRPr lang="sv-SE" sz="16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Andel individer som har fått en årsuppföljning någon gång under det senaste året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Insatser till förstagångsinsjuknade kan differentieras från de som vårdats mer än fem år för schizofreni och liknande tillstånd.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EA32E-42C6-8FDA-395A-91F7BFDE1752}"/>
              </a:ext>
            </a:extLst>
          </p:cNvPr>
          <p:cNvSpPr txBox="1"/>
          <p:nvPr/>
        </p:nvSpPr>
        <p:spPr>
          <a:xfrm rot="2011244">
            <a:off x="9333570" y="1924988"/>
            <a:ext cx="72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EXEMPE</a:t>
            </a:r>
            <a:r>
              <a:rPr lang="en-US" sz="1100" i="1" dirty="0"/>
              <a:t>L</a:t>
            </a:r>
            <a:endParaRPr lang="en-SE" sz="11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3AEBA-2301-EB55-F3F9-471A1F3B9F7B}"/>
              </a:ext>
            </a:extLst>
          </p:cNvPr>
          <p:cNvSpPr txBox="1"/>
          <p:nvPr/>
        </p:nvSpPr>
        <p:spPr>
          <a:xfrm rot="2011244">
            <a:off x="9333571" y="3878059"/>
            <a:ext cx="72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EXEMPEL</a:t>
            </a:r>
            <a:endParaRPr lang="en-SE" sz="1100" b="1" i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BE52DF4-E218-F752-67CD-DE427A638583}"/>
              </a:ext>
            </a:extLst>
          </p:cNvPr>
          <p:cNvSpPr txBox="1"/>
          <p:nvPr/>
        </p:nvSpPr>
        <p:spPr>
          <a:xfrm>
            <a:off x="10955153" y="130961"/>
            <a:ext cx="123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</p:spTree>
    <p:extLst>
      <p:ext uri="{BB962C8B-B14F-4D97-AF65-F5344CB8AC3E}">
        <p14:creationId xmlns:p14="http://schemas.microsoft.com/office/powerpoint/2010/main" val="61338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8019" y="166390"/>
            <a:ext cx="6845431" cy="876074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Verksamheter och professioner </a:t>
            </a:r>
            <a:br>
              <a:rPr lang="sv-SE" dirty="0"/>
            </a:br>
            <a:r>
              <a:rPr lang="sv-SE" dirty="0"/>
              <a:t>som berörs av vårdförloppet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53141" y="1796389"/>
            <a:ext cx="3809409" cy="32836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Psykiatrisk öppenvård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Psykiatrisk slutenvård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Primärvård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Socialtjänst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Elev-och studenthälsa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5028019" y="1617634"/>
            <a:ext cx="428854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Läkare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Sjuksköterskor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Skötare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Psykologer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Arbetsterapeuter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Fysioterapeuter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Kuratorer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Handläggare/utförare socialtjänsten</a:t>
            </a:r>
          </a:p>
          <a:p>
            <a:endParaRPr lang="sv-SE" dirty="0"/>
          </a:p>
        </p:txBody>
      </p:sp>
      <p:pic>
        <p:nvPicPr>
          <p:cNvPr id="11" name="Bildobjekt 10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27761434-250D-42DD-8AA1-1A31C69F9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45955" cy="66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08" y="733719"/>
            <a:ext cx="9879283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Konsekvensbeskrivning med kostnadsanalys </a:t>
            </a:r>
            <a:br>
              <a:rPr lang="sv-SE" dirty="0"/>
            </a:br>
            <a:r>
              <a:rPr lang="sv-SE" dirty="0"/>
              <a:t>omfattar hela vårdförloppet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08" y="1343512"/>
            <a:ext cx="7016923" cy="41293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Konsekvensbeskrivning som omfattar båda vårdförloppet– förstagångsinsjuknade och fortsatt vård och stöd.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Socialstyrelsens riktlinjer för vård och stöd säger att implementering av riktlinjerna kommer att leda till ökade kostnader. </a:t>
            </a: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En kostnadsanalys som omfattar vårdförloppet är därför gjord.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Kostnadsanalysen innehåller beräkningar av kostnader inom hälso- och sjukvård p.g.a. ökad intensitet i insatserna och en större andel teamarbete.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Kostnadsanalysen innehåller också en deskriptiv del om de ekonomiska konsekvenserna för kommunerna.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r>
              <a:rPr lang="sv-SE" sz="1400" dirty="0" err="1">
                <a:ea typeface="MS Mincho" panose="02020609040205080304" pitchFamily="49" charset="-128"/>
                <a:cs typeface="Arial" panose="020B0604020202020204" pitchFamily="34" charset="0"/>
              </a:rPr>
              <a:t>Anm</a:t>
            </a:r>
            <a:r>
              <a:rPr lang="sv-SE" sz="1400" dirty="0">
                <a:ea typeface="MS Mincho" panose="02020609040205080304" pitchFamily="49" charset="-128"/>
                <a:cs typeface="Arial" panose="020B0604020202020204" pitchFamily="34" charset="0"/>
              </a:rPr>
              <a:t>: Kostnadsanalysen utförd av hälsoekonom </a:t>
            </a:r>
            <a:r>
              <a:rPr lang="sv-SE" sz="1400" dirty="0" err="1">
                <a:ea typeface="MS Mincho" panose="02020609040205080304" pitchFamily="49" charset="-128"/>
                <a:cs typeface="Arial" panose="020B0604020202020204" pitchFamily="34" charset="0"/>
              </a:rPr>
              <a:t>Jahangir</a:t>
            </a:r>
            <a:r>
              <a:rPr lang="sv-SE" sz="1400" dirty="0">
                <a:ea typeface="MS Mincho" panose="02020609040205080304" pitchFamily="49" charset="-128"/>
                <a:cs typeface="Arial" panose="020B0604020202020204" pitchFamily="34" charset="0"/>
              </a:rPr>
              <a:t> Kahn, Maria Skott och Klas Sundström samt NAG schizofreni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223" y="1919124"/>
            <a:ext cx="4297776" cy="32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54" y="508201"/>
            <a:ext cx="9594591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Kostnadsanalys – resultatsammanfattning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7280" y="1739912"/>
            <a:ext cx="4797295" cy="361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Resultatsammanfattning regioner</a:t>
            </a:r>
          </a:p>
          <a:p>
            <a:pPr lvl="0">
              <a:defRPr/>
            </a:pPr>
            <a:endParaRPr lang="sv-SE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Den ökade frekvensen av besök och förändringen i arbetssätt med ökad andel teamarbete ökar initialt kostnaderna. </a:t>
            </a: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Merparten av kostnadsökningen är i öppenvården.</a:t>
            </a: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Tidigare forskning visar att samhälls-kostnaderna minskar på sikt </a:t>
            </a:r>
            <a:r>
              <a:rPr lang="sv-SE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pga</a:t>
            </a:r>
            <a:r>
              <a:rPr lang="sv-SE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av att fler kommer ut i arbete och färre behöver boendestöd.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90549" y="1739912"/>
            <a:ext cx="5160799" cy="361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Resultatsammanfattning kommuner</a:t>
            </a:r>
          </a:p>
          <a:p>
            <a:pPr>
              <a:spcBef>
                <a:spcPts val="600"/>
              </a:spcBef>
            </a:pPr>
            <a:endParaRPr lang="sv-SE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Kostnaderna för utredningar av individers behov förväntas inte påverkas.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Kostnaderna för kommunernas insatser kan öka initialt då samverkan mellan region och kommun blir mer intensiv. Det kan också behövas utbildningar i exempelvis IPS.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På sikt kan fler individer komma i lönearbete vilket leder till en reduktion i kostnaderna och en ökad samhällsvinst samt bättre ekonomi för individen.</a:t>
            </a:r>
          </a:p>
          <a:p>
            <a:pPr>
              <a:spcBef>
                <a:spcPts val="600"/>
              </a:spcBef>
            </a:pPr>
            <a:endParaRPr lang="sv-SE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8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A39773A-C228-6973-6BEC-F65284D43A66}"/>
              </a:ext>
            </a:extLst>
          </p:cNvPr>
          <p:cNvSpPr/>
          <p:nvPr/>
        </p:nvSpPr>
        <p:spPr>
          <a:xfrm>
            <a:off x="10413242" y="5493224"/>
            <a:ext cx="1778758" cy="109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900255-0F6A-0169-FE78-9D660DE2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-64779"/>
            <a:ext cx="9409043" cy="1325563"/>
          </a:xfrm>
        </p:spPr>
        <p:txBody>
          <a:bodyPr>
            <a:normAutofit/>
          </a:bodyPr>
          <a:lstStyle/>
          <a:p>
            <a:r>
              <a:rPr lang="sv-SE" dirty="0"/>
              <a:t>Deltagare Nationella arbetsgruppen (NAG)</a:t>
            </a:r>
            <a:br>
              <a:rPr lang="sv-SE" dirty="0"/>
            </a:br>
            <a:r>
              <a:rPr lang="sv-SE" sz="1200" dirty="0"/>
              <a:t>För deltagare i tidigare versioner se bilaga i vårdförloppet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7EAC7EA-0677-A260-6477-28CA5FFB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F20222ED-B5E2-62F4-6D41-14FD925A1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749120"/>
              </p:ext>
            </p:extLst>
          </p:nvPr>
        </p:nvGraphicFramePr>
        <p:xfrm>
          <a:off x="559493" y="1080411"/>
          <a:ext cx="10788556" cy="5269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806">
                  <a:extLst>
                    <a:ext uri="{9D8B030D-6E8A-4147-A177-3AD203B41FA5}">
                      <a16:colId xmlns:a16="http://schemas.microsoft.com/office/drawing/2014/main" val="947230307"/>
                    </a:ext>
                  </a:extLst>
                </a:gridCol>
                <a:gridCol w="2685250">
                  <a:extLst>
                    <a:ext uri="{9D8B030D-6E8A-4147-A177-3AD203B41FA5}">
                      <a16:colId xmlns:a16="http://schemas.microsoft.com/office/drawing/2014/main" val="1316397234"/>
                    </a:ext>
                  </a:extLst>
                </a:gridCol>
                <a:gridCol w="2685250">
                  <a:extLst>
                    <a:ext uri="{9D8B030D-6E8A-4147-A177-3AD203B41FA5}">
                      <a16:colId xmlns:a16="http://schemas.microsoft.com/office/drawing/2014/main" val="435346989"/>
                    </a:ext>
                  </a:extLst>
                </a:gridCol>
                <a:gridCol w="2685250">
                  <a:extLst>
                    <a:ext uri="{9D8B030D-6E8A-4147-A177-3AD203B41FA5}">
                      <a16:colId xmlns:a16="http://schemas.microsoft.com/office/drawing/2014/main" val="2758297910"/>
                    </a:ext>
                  </a:extLst>
                </a:gridCol>
              </a:tblGrid>
              <a:tr h="350297">
                <a:tc>
                  <a:txBody>
                    <a:bodyPr/>
                    <a:lstStyle/>
                    <a:p>
                      <a:r>
                        <a:rPr lang="sv-SE" sz="1200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Sjukvårdsregion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Befattning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05834"/>
                  </a:ext>
                </a:extLst>
              </a:tr>
              <a:tr h="351938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Skott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Stockholm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Stockholms Gotland sjukvårdsregion</a:t>
                      </a:r>
                    </a:p>
                    <a:p>
                      <a:endParaRPr lang="sv-SE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PhD</a:t>
                      </a:r>
                    </a:p>
                    <a:p>
                      <a:endParaRPr lang="sv-SE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840746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Åsa Höij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RSMH, Schizofreniförbundet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endParaRPr lang="sv-SE" sz="9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Patientföreträdare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59792963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Klas Sundström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Stockholm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endParaRPr lang="sv-SE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5287521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Helena Lindström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Västerbotten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Specialistsjuksköterska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1578460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Mona Soholat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Örebro län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Mellersta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Överläkare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277067386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Sabina Bonde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Stockholm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Mellersta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Överläkare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52711414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Paulina Slazak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Stockholms stad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Stockholms Gotland sjukvårdsregion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Utredare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64437894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Zornitsa Dimitrova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Östergötland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Sydöstra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Överläkare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73728988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Mattias </a:t>
                      </a:r>
                      <a:r>
                        <a:rPr lang="sv-S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Vejklint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Jönköpings län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Sydöstra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Socionom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064800631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Anniella Isgren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VGR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Västra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Specialistläkare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554393303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Pia Herbertsson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Göteborgs stad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Västra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Socionom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38037988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Jonas Eberhard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 Skåne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Södra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Överläkare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534416270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Micael von Wowern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Skånes kommuner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Södra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Sjuksköterska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117148844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Björn Norlin (adjungerad)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Landstinget i Västernorrland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Norra sjukvårdsregionen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specialistsjuksköterska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15235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617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6090" y="537027"/>
            <a:ext cx="9144000" cy="609793"/>
          </a:xfrm>
        </p:spPr>
        <p:txBody>
          <a:bodyPr/>
          <a:lstStyle/>
          <a:p>
            <a:r>
              <a:rPr lang="sv-SE" dirty="0"/>
              <a:t>Mer information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80108" y="2469050"/>
            <a:ext cx="5349910" cy="2226463"/>
          </a:xfrm>
        </p:spPr>
        <p:txBody>
          <a:bodyPr>
            <a:normAutofit/>
          </a:bodyPr>
          <a:lstStyle/>
          <a:p>
            <a:r>
              <a:rPr lang="sv-SE" sz="1600" b="1" dirty="0"/>
              <a:t>1. </a:t>
            </a:r>
            <a:r>
              <a:rPr lang="sv-SE" sz="1600" dirty="0">
                <a:hlinkClick r:id="rId2"/>
              </a:rPr>
              <a:t>Nationella vård- och insatsprogram (vardochinsats.se)</a:t>
            </a:r>
            <a:endParaRPr lang="sv-SE" sz="1600" dirty="0"/>
          </a:p>
          <a:p>
            <a:r>
              <a:rPr lang="sv-SE" sz="1600" b="1" dirty="0"/>
              <a:t>2. </a:t>
            </a:r>
            <a:r>
              <a:rPr lang="sv-SE" sz="1600" dirty="0">
                <a:hlinkClick r:id="rId3"/>
              </a:rPr>
              <a:t>Vårdförlopp schizofreni och liknande tillstånd</a:t>
            </a:r>
            <a:r>
              <a:rPr lang="sv-SE" sz="1600" dirty="0"/>
              <a:t> </a:t>
            </a:r>
          </a:p>
          <a:p>
            <a:r>
              <a:rPr lang="sv-SE" sz="1600" dirty="0"/>
              <a:t>- Konsekvensbeskrivning, filmer m.m.</a:t>
            </a:r>
          </a:p>
          <a:p>
            <a:r>
              <a:rPr lang="sv-SE" sz="1600" b="1" dirty="0"/>
              <a:t>3</a:t>
            </a:r>
            <a:r>
              <a:rPr lang="sv-SE" sz="1600" dirty="0"/>
              <a:t>. </a:t>
            </a:r>
            <a:r>
              <a:rPr lang="sv-SE" sz="1600" dirty="0">
                <a:hlinkClick r:id="rId4"/>
              </a:rPr>
              <a:t>Vårdförlopp schizofreni. Nationellt kliniskt kunskapsstöd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>
            <a:spLocks noGrp="1"/>
          </p:cNvSpPr>
          <p:nvPr>
            <p:ph type="ctrTitle"/>
          </p:nvPr>
        </p:nvSpPr>
        <p:spPr>
          <a:xfrm>
            <a:off x="-227624" y="355618"/>
            <a:ext cx="114777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600"/>
              <a:buFont typeface="Calibri"/>
              <a:buNone/>
            </a:pPr>
            <a:r>
              <a:rPr lang="sv-SE" i="0" u="none" strike="noStrik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Hur skiljer sig de</a:t>
            </a:r>
            <a:r>
              <a:rPr lang="sv-SE" dirty="0">
                <a:solidFill>
                  <a:srgbClr val="008080"/>
                </a:solidFill>
              </a:rPr>
              <a:t>ss</a:t>
            </a:r>
            <a:r>
              <a:rPr lang="sv-SE" i="0" u="none" strike="noStrik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a från tidigare kunskaps</a:t>
            </a:r>
            <a:r>
              <a:rPr lang="sv-SE" dirty="0">
                <a:solidFill>
                  <a:srgbClr val="008080"/>
                </a:solidFill>
              </a:rPr>
              <a:t>stöd</a:t>
            </a:r>
            <a:r>
              <a:rPr lang="sv-SE" i="0" u="none" strike="noStrik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sv-SE" dirty="0">
                <a:solidFill>
                  <a:srgbClr val="008000"/>
                </a:solidFill>
              </a:rPr>
            </a:br>
            <a:endParaRPr dirty="0">
              <a:solidFill>
                <a:srgbClr val="008000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9ADDA60-D0BE-B21C-A375-5DF4EECF903E}"/>
              </a:ext>
            </a:extLst>
          </p:cNvPr>
          <p:cNvSpPr txBox="1"/>
          <p:nvPr/>
        </p:nvSpPr>
        <p:spPr>
          <a:xfrm>
            <a:off x="932246" y="1843875"/>
            <a:ext cx="75131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sv-SE" sz="2800" i="0" u="none" strike="noStrike" cap="none" dirty="0">
                <a:ea typeface="Arial"/>
                <a:cs typeface="Arial"/>
                <a:sym typeface="Arial"/>
              </a:rPr>
              <a:t>Gäller hela landet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sv-SE" sz="280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sv-SE" sz="2800" i="0" u="none" strike="noStrike" cap="none" dirty="0">
                <a:ea typeface="Arial"/>
                <a:cs typeface="Arial"/>
                <a:sym typeface="Arial"/>
              </a:rPr>
              <a:t>Vänder sig till både psykiatri, socialtjänst, primärvård, och skolhälsan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sv-SE" sz="280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sv-SE" sz="2800" i="0" u="none" strike="noStrike" cap="none" dirty="0">
                <a:ea typeface="Arial"/>
                <a:cs typeface="Arial"/>
                <a:sym typeface="Arial"/>
              </a:rPr>
              <a:t>Implementering samtidigt i alla regioner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lang="sv-SE" sz="280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sv-SE" sz="2800" i="0" u="none" strike="noStrike" cap="none" dirty="0">
                <a:ea typeface="Arial"/>
                <a:cs typeface="Arial"/>
                <a:sym typeface="Arial"/>
              </a:rPr>
              <a:t>Framtaget av professionen  </a:t>
            </a:r>
          </a:p>
        </p:txBody>
      </p:sp>
      <p:pic>
        <p:nvPicPr>
          <p:cNvPr id="5" name="Bildobjekt 4" descr="En bild som visar karta, text, kartbok&#10;&#10;Automatiskt genererad beskrivning">
            <a:extLst>
              <a:ext uri="{FF2B5EF4-FFF2-40B4-BE49-F238E27FC236}">
                <a16:creationId xmlns:a16="http://schemas.microsoft.com/office/drawing/2014/main" id="{E9DECC8E-E624-E821-929D-D2BC231C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431">
            <a:off x="8157331" y="1023473"/>
            <a:ext cx="2437265" cy="5211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AFB0B10-CB3C-4905-8DB9-561B53420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01" y="657937"/>
            <a:ext cx="6472217" cy="609793"/>
          </a:xfrm>
        </p:spPr>
        <p:txBody>
          <a:bodyPr>
            <a:normAutofit/>
          </a:bodyPr>
          <a:lstStyle/>
          <a:p>
            <a:r>
              <a:rPr lang="sv-SE" dirty="0"/>
              <a:t>Schizofreni och liknande tillstånd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F16877A-02B1-4133-B36A-D1606E99E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5429" y="1542608"/>
            <a:ext cx="7366571" cy="418623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sz="3200" b="1" dirty="0"/>
              <a:t>Schizofreni – först ut med vård och insatsprogram och </a:t>
            </a:r>
          </a:p>
          <a:p>
            <a:r>
              <a:rPr lang="sv-SE" sz="3200" b="1" dirty="0"/>
              <a:t>vårdförlopp inom området psykisk hälsa.</a:t>
            </a:r>
          </a:p>
          <a:p>
            <a:endParaRPr lang="sv-SE" dirty="0"/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3200" dirty="0"/>
              <a:t>Insjuknar tidigt (18-30 års åldern)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3200" dirty="0"/>
              <a:t>Riskerar omfattande behov av vård och stöd stor del av sitt liv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3200" dirty="0"/>
              <a:t>Allvarligare sjukdom om tillståndet upptäcks för sent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3200" dirty="0"/>
              <a:t>Risk för 10 - 15 år kortare livslängd 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3200" dirty="0"/>
              <a:t>Närstående drabbas i hög grad 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3200" dirty="0"/>
              <a:t>Risk för stigma och exkludering från arbetsmarknad och social gemenskap</a:t>
            </a:r>
          </a:p>
        </p:txBody>
      </p:sp>
      <p:pic>
        <p:nvPicPr>
          <p:cNvPr id="3" name="Bildobjekt 2" descr="En bild som visar utomhus, mark, gräs, träd&#10;&#10;Automatiskt genererad beskrivning">
            <a:extLst>
              <a:ext uri="{FF2B5EF4-FFF2-40B4-BE49-F238E27FC236}">
                <a16:creationId xmlns:a16="http://schemas.microsoft.com/office/drawing/2014/main" id="{DA1546F8-F633-4FF5-A940-C2BEE61A2A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38436" cy="66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26489" y="723026"/>
            <a:ext cx="5673044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626489" y="1083582"/>
            <a:ext cx="5673044" cy="43812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Öka jämlikheten, effektiviteten och kvaliteten i 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928090" y="490492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03"/>
            <a:ext cx="5095460" cy="66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543698"/>
            <a:ext cx="6922359" cy="40351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Arbetet med vårdförloppen utgår från en överenskommelse mellan regeringen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224" y="1624979"/>
            <a:ext cx="4297776" cy="32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D7C83E3-7B62-C6AB-75C8-C7490809264B}"/>
              </a:ext>
            </a:extLst>
          </p:cNvPr>
          <p:cNvSpPr/>
          <p:nvPr/>
        </p:nvSpPr>
        <p:spPr>
          <a:xfrm>
            <a:off x="796830" y="1548020"/>
            <a:ext cx="8970469" cy="408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526971" y="1263855"/>
            <a:ext cx="9294082" cy="609793"/>
          </a:xfrm>
        </p:spPr>
        <p:txBody>
          <a:bodyPr>
            <a:noAutofit/>
          </a:bodyPr>
          <a:lstStyle/>
          <a:p>
            <a:r>
              <a:rPr lang="sv-SE" dirty="0"/>
              <a:t>Vårdförloppet utgår från tillförlitliga och aktuella kunskapsstöd och baseras på bästa tillgängliga kunskap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5" r="16104" b="974"/>
          <a:stretch/>
        </p:blipFill>
        <p:spPr>
          <a:xfrm>
            <a:off x="0" y="1"/>
            <a:ext cx="2996293" cy="663756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871048" y="137836"/>
            <a:ext cx="1518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Schizofreni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7F0334A-D38B-92A6-65A2-0D8C60B9EC32}"/>
              </a:ext>
            </a:extLst>
          </p:cNvPr>
          <p:cNvSpPr txBox="1"/>
          <p:nvPr/>
        </p:nvSpPr>
        <p:spPr>
          <a:xfrm>
            <a:off x="3706203" y="2370806"/>
            <a:ext cx="80027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Fokusgrupper med egenerfarna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Riktlinjer från professionsföreningar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Socialstyrelsens nationella riktlinjer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Kartläggning av individens möten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Nationell konsensus kring bästa praktik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Regionala och lokala rutin- och processdokument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Riktlinjer från nationellt projekt TOP (Tidigt omhändertagande vid psykos) projekt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NICE </a:t>
            </a:r>
            <a:r>
              <a:rPr lang="sv-SE" sz="1800" dirty="0" err="1"/>
              <a:t>guidelines</a:t>
            </a:r>
            <a:r>
              <a:rPr lang="sv-SE" sz="1800" dirty="0"/>
              <a:t> (National </a:t>
            </a:r>
            <a:r>
              <a:rPr lang="sv-SE" sz="1800" dirty="0" err="1"/>
              <a:t>Institute</a:t>
            </a:r>
            <a:r>
              <a:rPr lang="sv-SE" sz="1800" dirty="0"/>
              <a:t> for </a:t>
            </a:r>
            <a:r>
              <a:rPr lang="sv-SE" sz="1800" dirty="0" err="1"/>
              <a:t>health</a:t>
            </a:r>
            <a:r>
              <a:rPr lang="sv-SE" sz="1800" dirty="0"/>
              <a:t> and </a:t>
            </a:r>
            <a:r>
              <a:rPr lang="sv-SE" sz="1800" dirty="0" err="1"/>
              <a:t>care</a:t>
            </a:r>
            <a:r>
              <a:rPr lang="sv-SE" sz="1800" dirty="0"/>
              <a:t> </a:t>
            </a:r>
            <a:r>
              <a:rPr lang="sv-SE" sz="1800" dirty="0" err="1"/>
              <a:t>excellence</a:t>
            </a:r>
            <a:r>
              <a:rPr lang="sv-SE" sz="1800" dirty="0"/>
              <a:t>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Riktlinjer från Norge ” </a:t>
            </a:r>
            <a:r>
              <a:rPr lang="sv-SE" sz="1800" dirty="0" err="1"/>
              <a:t>Pakkeforlöp</a:t>
            </a:r>
            <a:r>
              <a:rPr lang="sv-SE" sz="1800" dirty="0"/>
              <a:t> Norge </a:t>
            </a:r>
            <a:r>
              <a:rPr lang="sv-SE" sz="1800" dirty="0" err="1"/>
              <a:t>Psykose</a:t>
            </a:r>
            <a:r>
              <a:rPr lang="sv-SE" sz="1800" dirty="0"/>
              <a:t>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40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73A9CC79-8F4C-B05C-9D55-799B2004BD6A}"/>
              </a:ext>
            </a:extLst>
          </p:cNvPr>
          <p:cNvSpPr/>
          <p:nvPr/>
        </p:nvSpPr>
        <p:spPr>
          <a:xfrm>
            <a:off x="10425367" y="5612019"/>
            <a:ext cx="1766633" cy="95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5272470-3ACE-38BE-50F8-96BABF780641}"/>
              </a:ext>
            </a:extLst>
          </p:cNvPr>
          <p:cNvSpPr/>
          <p:nvPr/>
        </p:nvSpPr>
        <p:spPr>
          <a:xfrm>
            <a:off x="2198003" y="5270969"/>
            <a:ext cx="8925717" cy="6821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C26421-8284-A352-CBEC-B08127932545}"/>
              </a:ext>
            </a:extLst>
          </p:cNvPr>
          <p:cNvSpPr/>
          <p:nvPr/>
        </p:nvSpPr>
        <p:spPr>
          <a:xfrm>
            <a:off x="310717" y="5270970"/>
            <a:ext cx="1651425" cy="6994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79C9C11-268E-9E67-8E86-483F8096D160}"/>
              </a:ext>
            </a:extLst>
          </p:cNvPr>
          <p:cNvSpPr/>
          <p:nvPr/>
        </p:nvSpPr>
        <p:spPr>
          <a:xfrm>
            <a:off x="310718" y="542220"/>
            <a:ext cx="1593380" cy="66780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9FCEFDA-1913-7CE3-4683-3D725463C72F}"/>
              </a:ext>
            </a:extLst>
          </p:cNvPr>
          <p:cNvSpPr/>
          <p:nvPr/>
        </p:nvSpPr>
        <p:spPr>
          <a:xfrm>
            <a:off x="2101586" y="3723923"/>
            <a:ext cx="1671185" cy="64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901EBF1-B592-3276-790C-1E8E2420960E}"/>
              </a:ext>
            </a:extLst>
          </p:cNvPr>
          <p:cNvSpPr/>
          <p:nvPr/>
        </p:nvSpPr>
        <p:spPr>
          <a:xfrm>
            <a:off x="2116795" y="2385395"/>
            <a:ext cx="1671185" cy="64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640C4EA-96CB-9052-2A10-CEE9FD476810}"/>
              </a:ext>
            </a:extLst>
          </p:cNvPr>
          <p:cNvSpPr/>
          <p:nvPr/>
        </p:nvSpPr>
        <p:spPr>
          <a:xfrm>
            <a:off x="9193406" y="1129841"/>
            <a:ext cx="1638185" cy="618104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48E200B-0362-E04D-C6F8-73B20852B8D1}"/>
              </a:ext>
            </a:extLst>
          </p:cNvPr>
          <p:cNvSpPr/>
          <p:nvPr/>
        </p:nvSpPr>
        <p:spPr>
          <a:xfrm>
            <a:off x="7401034" y="1121814"/>
            <a:ext cx="1638185" cy="62613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7BF6C0-FFFB-3DCC-1B47-89A0A4933BD9}"/>
              </a:ext>
            </a:extLst>
          </p:cNvPr>
          <p:cNvSpPr/>
          <p:nvPr/>
        </p:nvSpPr>
        <p:spPr>
          <a:xfrm>
            <a:off x="5732179" y="1123436"/>
            <a:ext cx="1530672" cy="62613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FEC581C-385F-10A0-6526-317D781F5DD2}"/>
              </a:ext>
            </a:extLst>
          </p:cNvPr>
          <p:cNvSpPr txBox="1"/>
          <p:nvPr/>
        </p:nvSpPr>
        <p:spPr>
          <a:xfrm>
            <a:off x="5813337" y="1193089"/>
            <a:ext cx="136835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NAG Depression </a:t>
            </a:r>
          </a:p>
          <a:p>
            <a:pPr algn="ctr"/>
            <a:r>
              <a:rPr lang="sv-SE" sz="1200" dirty="0"/>
              <a:t>och ångest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F89916B-FEDF-C1C2-2B9C-5FA36F727F2B}"/>
              </a:ext>
            </a:extLst>
          </p:cNvPr>
          <p:cNvSpPr/>
          <p:nvPr/>
        </p:nvSpPr>
        <p:spPr>
          <a:xfrm>
            <a:off x="3950289" y="1118390"/>
            <a:ext cx="1638185" cy="64605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521BFE7-8598-4BAD-85B4-9B8E0C9E0454}"/>
              </a:ext>
            </a:extLst>
          </p:cNvPr>
          <p:cNvSpPr/>
          <p:nvPr/>
        </p:nvSpPr>
        <p:spPr>
          <a:xfrm>
            <a:off x="2149795" y="1119756"/>
            <a:ext cx="1638185" cy="646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A4230DB-C3FB-84FE-6E8B-F9C61190DFCF}"/>
              </a:ext>
            </a:extLst>
          </p:cNvPr>
          <p:cNvSpPr txBox="1"/>
          <p:nvPr/>
        </p:nvSpPr>
        <p:spPr>
          <a:xfrm>
            <a:off x="419596" y="687514"/>
            <a:ext cx="1303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NPO Psykisk hälsa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AA9E85D-38E8-814A-28AE-3A15E8952E75}"/>
              </a:ext>
            </a:extLst>
          </p:cNvPr>
          <p:cNvSpPr txBox="1"/>
          <p:nvPr/>
        </p:nvSpPr>
        <p:spPr>
          <a:xfrm>
            <a:off x="2398729" y="2400181"/>
            <a:ext cx="107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Vård- och </a:t>
            </a:r>
          </a:p>
          <a:p>
            <a:pPr algn="ctr"/>
            <a:r>
              <a:rPr lang="sv-SE" sz="1200" dirty="0"/>
              <a:t>insatsprogram</a:t>
            </a:r>
          </a:p>
          <a:p>
            <a:pPr algn="ctr"/>
            <a:r>
              <a:rPr lang="sv-SE" sz="1200" dirty="0"/>
              <a:t>(VIP)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2B9F86F-5CB2-62E3-621C-8ED042625317}"/>
              </a:ext>
            </a:extLst>
          </p:cNvPr>
          <p:cNvSpPr txBox="1"/>
          <p:nvPr/>
        </p:nvSpPr>
        <p:spPr>
          <a:xfrm>
            <a:off x="2475898" y="3892173"/>
            <a:ext cx="9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Vårdförlopp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6AB4E2D-6FC8-5379-ECEC-4AEA3C135F1B}"/>
              </a:ext>
            </a:extLst>
          </p:cNvPr>
          <p:cNvSpPr txBox="1"/>
          <p:nvPr/>
        </p:nvSpPr>
        <p:spPr>
          <a:xfrm>
            <a:off x="512971" y="5374035"/>
            <a:ext cx="125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Ett RPO per</a:t>
            </a:r>
          </a:p>
          <a:p>
            <a:pPr algn="ctr"/>
            <a:r>
              <a:rPr lang="sv-SE" sz="1200" dirty="0"/>
              <a:t>sjukvårdsområde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7AEEBE1-8E5E-CD1D-8879-56C6FB03CA37}"/>
              </a:ext>
            </a:extLst>
          </p:cNvPr>
          <p:cNvSpPr txBox="1"/>
          <p:nvPr/>
        </p:nvSpPr>
        <p:spPr>
          <a:xfrm>
            <a:off x="2276209" y="1210588"/>
            <a:ext cx="151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NAG Schizofreni </a:t>
            </a:r>
          </a:p>
          <a:p>
            <a:r>
              <a:rPr lang="sv-SE" sz="1200" dirty="0"/>
              <a:t>och liknande tillstånd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20159F1-55DD-ED8E-6C78-124464F7026F}"/>
              </a:ext>
            </a:extLst>
          </p:cNvPr>
          <p:cNvSpPr txBox="1"/>
          <p:nvPr/>
        </p:nvSpPr>
        <p:spPr>
          <a:xfrm>
            <a:off x="3981421" y="1220550"/>
            <a:ext cx="152766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NAG </a:t>
            </a:r>
          </a:p>
          <a:p>
            <a:pPr algn="ctr"/>
            <a:r>
              <a:rPr lang="sv-SE" sz="1200" dirty="0"/>
              <a:t>ADHD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B96D7DE-0AFA-61DD-E8A9-0C553A8E5C54}"/>
              </a:ext>
            </a:extLst>
          </p:cNvPr>
          <p:cNvSpPr txBox="1"/>
          <p:nvPr/>
        </p:nvSpPr>
        <p:spPr>
          <a:xfrm>
            <a:off x="7508549" y="1230842"/>
            <a:ext cx="144722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NAG Missbruk </a:t>
            </a:r>
          </a:p>
          <a:p>
            <a:pPr algn="ctr"/>
            <a:r>
              <a:rPr lang="sv-SE" sz="1200" dirty="0"/>
              <a:t>och beroende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BAE68D1-E95B-707B-4B94-576876378932}"/>
              </a:ext>
            </a:extLst>
          </p:cNvPr>
          <p:cNvSpPr txBox="1"/>
          <p:nvPr/>
        </p:nvSpPr>
        <p:spPr>
          <a:xfrm>
            <a:off x="9599628" y="1201910"/>
            <a:ext cx="82573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NAG </a:t>
            </a:r>
          </a:p>
          <a:p>
            <a:pPr algn="ctr"/>
            <a:r>
              <a:rPr lang="sv-SE" sz="1200" dirty="0"/>
              <a:t>Självskada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9D356FD-46F8-C8A9-E6BC-EDCAB2E5685E}"/>
              </a:ext>
            </a:extLst>
          </p:cNvPr>
          <p:cNvSpPr txBox="1"/>
          <p:nvPr/>
        </p:nvSpPr>
        <p:spPr>
          <a:xfrm>
            <a:off x="2198003" y="5453581"/>
            <a:ext cx="8925717" cy="28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Regionala arbetsgrupper (RAG), lokala arbetsgrupper (LAG). Kan heta olika saker i sjukvårdsregionerna</a:t>
            </a:r>
            <a:r>
              <a:rPr lang="sv-SE" sz="1200" dirty="0"/>
              <a:t>.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83555B0-C0DE-1120-2B14-72BF7CD6A697}"/>
              </a:ext>
            </a:extLst>
          </p:cNvPr>
          <p:cNvSpPr txBox="1"/>
          <p:nvPr/>
        </p:nvSpPr>
        <p:spPr>
          <a:xfrm>
            <a:off x="4694629" y="2027037"/>
            <a:ext cx="5128648" cy="2987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Sammansättning NAG Schizofreni</a:t>
            </a:r>
          </a:p>
          <a:p>
            <a:pPr algn="ctr"/>
            <a:endParaRPr lang="sv-SE" sz="1400" b="1" dirty="0"/>
          </a:p>
          <a:p>
            <a:pPr>
              <a:lnSpc>
                <a:spcPct val="150000"/>
              </a:lnSpc>
            </a:pPr>
            <a:r>
              <a:rPr lang="sv-SE" sz="1200" b="1" dirty="0"/>
              <a:t>Norra sjukvårdsregionen</a:t>
            </a:r>
            <a:r>
              <a:rPr lang="sv-SE" sz="1200" dirty="0"/>
              <a:t>	Helena Lindström, Björn Norlin, (kommun vakant)</a:t>
            </a:r>
          </a:p>
          <a:p>
            <a:pPr>
              <a:lnSpc>
                <a:spcPct val="150000"/>
              </a:lnSpc>
            </a:pPr>
            <a:r>
              <a:rPr lang="sv-SE" sz="1200" b="1" dirty="0"/>
              <a:t>Region Mellansverige</a:t>
            </a:r>
            <a:r>
              <a:rPr lang="sv-SE" sz="1200" dirty="0"/>
              <a:t>	Mona </a:t>
            </a:r>
            <a:r>
              <a:rPr lang="sv-SE" sz="1200" dirty="0" err="1"/>
              <a:t>Soholat</a:t>
            </a:r>
            <a:r>
              <a:rPr lang="sv-SE" sz="1200" dirty="0"/>
              <a:t>, </a:t>
            </a:r>
          </a:p>
          <a:p>
            <a:pPr>
              <a:lnSpc>
                <a:spcPct val="150000"/>
              </a:lnSpc>
            </a:pPr>
            <a:r>
              <a:rPr lang="sv-SE" sz="1200" b="1" dirty="0"/>
              <a:t>Region Stockholm Gotland</a:t>
            </a:r>
            <a:r>
              <a:rPr lang="sv-SE" sz="1200" dirty="0"/>
              <a:t>	Sabina Bonde, Paulina </a:t>
            </a:r>
            <a:r>
              <a:rPr lang="sv-SE" sz="1200" dirty="0" err="1"/>
              <a:t>Slazak</a:t>
            </a:r>
            <a:endParaRPr lang="sv-SE" sz="1200" dirty="0"/>
          </a:p>
          <a:p>
            <a:pPr>
              <a:lnSpc>
                <a:spcPct val="150000"/>
              </a:lnSpc>
            </a:pPr>
            <a:r>
              <a:rPr lang="sv-SE" sz="1200" b="1" dirty="0"/>
              <a:t>Sydöstra sjukvårdsregionen</a:t>
            </a:r>
            <a:r>
              <a:rPr lang="sv-SE" sz="1200" dirty="0"/>
              <a:t>	</a:t>
            </a:r>
            <a:r>
              <a:rPr lang="sv-SE" sz="1200" dirty="0" err="1"/>
              <a:t>Zonitsa</a:t>
            </a:r>
            <a:r>
              <a:rPr lang="sv-SE" sz="1200" dirty="0"/>
              <a:t> Dimitrova, Mattias </a:t>
            </a:r>
            <a:r>
              <a:rPr lang="sv-SE" sz="1200" dirty="0" err="1"/>
              <a:t>Vejklint</a:t>
            </a:r>
            <a:endParaRPr lang="sv-SE" sz="1200" dirty="0"/>
          </a:p>
          <a:p>
            <a:pPr>
              <a:lnSpc>
                <a:spcPct val="150000"/>
              </a:lnSpc>
            </a:pPr>
            <a:r>
              <a:rPr lang="sv-SE" sz="1200" b="1" dirty="0"/>
              <a:t>Västra sjukvårdsregionen</a:t>
            </a:r>
            <a:r>
              <a:rPr lang="sv-SE" sz="1200" dirty="0"/>
              <a:t>	</a:t>
            </a:r>
            <a:r>
              <a:rPr lang="sv-SE" sz="1200" dirty="0" err="1"/>
              <a:t>Anniella</a:t>
            </a:r>
            <a:r>
              <a:rPr lang="sv-SE" sz="1200" dirty="0"/>
              <a:t> Isgren, Pia </a:t>
            </a:r>
            <a:r>
              <a:rPr lang="sv-SE" sz="1200" dirty="0" err="1"/>
              <a:t>Herbertsson</a:t>
            </a:r>
            <a:endParaRPr lang="sv-SE" sz="1200" dirty="0"/>
          </a:p>
          <a:p>
            <a:pPr>
              <a:lnSpc>
                <a:spcPct val="150000"/>
              </a:lnSpc>
            </a:pPr>
            <a:r>
              <a:rPr lang="sv-SE" sz="1200" b="1" dirty="0"/>
              <a:t>Södra sjukvårdsregionen</a:t>
            </a:r>
            <a:r>
              <a:rPr lang="sv-SE" sz="1200" dirty="0"/>
              <a:t>	Jonas Eberhard, Micael von </a:t>
            </a:r>
            <a:r>
              <a:rPr lang="sv-SE" sz="1200" dirty="0" err="1"/>
              <a:t>Wowern</a:t>
            </a:r>
            <a:endParaRPr lang="sv-SE" sz="1200" dirty="0"/>
          </a:p>
          <a:p>
            <a:pPr>
              <a:lnSpc>
                <a:spcPct val="150000"/>
              </a:lnSpc>
            </a:pPr>
            <a:r>
              <a:rPr lang="sv-SE" sz="1200" b="1" dirty="0"/>
              <a:t>Patientföreträdare</a:t>
            </a:r>
            <a:r>
              <a:rPr lang="sv-SE" sz="1200" dirty="0"/>
              <a:t>	Åsa Höij</a:t>
            </a:r>
          </a:p>
          <a:p>
            <a:pPr>
              <a:lnSpc>
                <a:spcPct val="150000"/>
              </a:lnSpc>
            </a:pPr>
            <a:r>
              <a:rPr lang="sv-SE" sz="1200" b="1" dirty="0"/>
              <a:t>Processledare	</a:t>
            </a:r>
            <a:r>
              <a:rPr lang="sv-SE" sz="1200" dirty="0"/>
              <a:t>	Gunnar In de </a:t>
            </a:r>
            <a:r>
              <a:rPr lang="sv-SE" sz="1200" dirty="0" err="1"/>
              <a:t>Betou</a:t>
            </a:r>
            <a:endParaRPr lang="sv-SE" sz="1200" dirty="0"/>
          </a:p>
          <a:p>
            <a:pPr>
              <a:lnSpc>
                <a:spcPct val="150000"/>
              </a:lnSpc>
            </a:pPr>
            <a:r>
              <a:rPr lang="sv-SE" sz="1200" b="1" dirty="0"/>
              <a:t>Ordförande	</a:t>
            </a:r>
            <a:r>
              <a:rPr lang="sv-SE" sz="1200" dirty="0"/>
              <a:t>	Maria Skott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31CF4DFF-3B79-B535-D431-0E6ADE28ABA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904098" y="876121"/>
            <a:ext cx="8108401" cy="3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BE3393C7-A71A-380D-2DF1-32F3749AB6F6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1962142" y="5612019"/>
            <a:ext cx="235861" cy="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2AD95398-1623-AF46-A7A4-11CE3FD7BBFD}"/>
              </a:ext>
            </a:extLst>
          </p:cNvPr>
          <p:cNvCxnSpPr/>
          <p:nvPr/>
        </p:nvCxnSpPr>
        <p:spPr>
          <a:xfrm>
            <a:off x="3795886" y="2722311"/>
            <a:ext cx="271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DC576902-2EF8-1147-6932-A159D83AC30B}"/>
              </a:ext>
            </a:extLst>
          </p:cNvPr>
          <p:cNvCxnSpPr>
            <a:cxnSpLocks/>
          </p:cNvCxnSpPr>
          <p:nvPr/>
        </p:nvCxnSpPr>
        <p:spPr>
          <a:xfrm flipH="1">
            <a:off x="3795886" y="4009374"/>
            <a:ext cx="271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89FFF12A-F777-DE98-4508-86DE41AEDFEA}"/>
              </a:ext>
            </a:extLst>
          </p:cNvPr>
          <p:cNvCxnSpPr>
            <a:cxnSpLocks/>
          </p:cNvCxnSpPr>
          <p:nvPr/>
        </p:nvCxnSpPr>
        <p:spPr>
          <a:xfrm>
            <a:off x="4067879" y="2722311"/>
            <a:ext cx="0" cy="1287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4EF769A9-B558-8EE6-7F44-9B0BE3EEC82A}"/>
              </a:ext>
            </a:extLst>
          </p:cNvPr>
          <p:cNvCxnSpPr/>
          <p:nvPr/>
        </p:nvCxnSpPr>
        <p:spPr>
          <a:xfrm>
            <a:off x="1822890" y="4090951"/>
            <a:ext cx="271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0C2FAB42-AA09-2EF0-EDB4-A2D26AECB045}"/>
              </a:ext>
            </a:extLst>
          </p:cNvPr>
          <p:cNvCxnSpPr>
            <a:cxnSpLocks/>
          </p:cNvCxnSpPr>
          <p:nvPr/>
        </p:nvCxnSpPr>
        <p:spPr>
          <a:xfrm>
            <a:off x="1822890" y="2708425"/>
            <a:ext cx="0" cy="1382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61CA4CB4-106D-DA58-8EF8-8C9176FED45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822890" y="2708425"/>
            <a:ext cx="293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37DCD2C8-4533-FCE6-C77F-BA06195B50DE}"/>
              </a:ext>
            </a:extLst>
          </p:cNvPr>
          <p:cNvCxnSpPr>
            <a:cxnSpLocks/>
          </p:cNvCxnSpPr>
          <p:nvPr/>
        </p:nvCxnSpPr>
        <p:spPr>
          <a:xfrm>
            <a:off x="2957444" y="1764449"/>
            <a:ext cx="0" cy="58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B85A205C-0A27-86EF-BD36-6E789680BDBC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968888" y="875474"/>
            <a:ext cx="0" cy="24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2F56074D-21DA-7C7D-32C0-79B32ED910AB}"/>
              </a:ext>
            </a:extLst>
          </p:cNvPr>
          <p:cNvCxnSpPr>
            <a:cxnSpLocks/>
          </p:cNvCxnSpPr>
          <p:nvPr/>
        </p:nvCxnSpPr>
        <p:spPr>
          <a:xfrm>
            <a:off x="4772534" y="875474"/>
            <a:ext cx="0" cy="24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9D85B358-CC56-FCC9-EDD1-CACE7D553AFA}"/>
              </a:ext>
            </a:extLst>
          </p:cNvPr>
          <p:cNvCxnSpPr>
            <a:cxnSpLocks/>
          </p:cNvCxnSpPr>
          <p:nvPr/>
        </p:nvCxnSpPr>
        <p:spPr>
          <a:xfrm>
            <a:off x="6528601" y="894036"/>
            <a:ext cx="0" cy="24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2AD136AC-5EF2-3FB7-19E8-0BB00795453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220127" y="894036"/>
            <a:ext cx="0" cy="22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17ABA089-54CD-7632-4776-8DFF2B3156F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12499" y="904931"/>
            <a:ext cx="0" cy="22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kbent triangel 37">
            <a:extLst>
              <a:ext uri="{FF2B5EF4-FFF2-40B4-BE49-F238E27FC236}">
                <a16:creationId xmlns:a16="http://schemas.microsoft.com/office/drawing/2014/main" id="{05255553-EFB7-49F4-BA72-30841667A927}"/>
              </a:ext>
            </a:extLst>
          </p:cNvPr>
          <p:cNvSpPr/>
          <p:nvPr/>
        </p:nvSpPr>
        <p:spPr>
          <a:xfrm rot="18254102">
            <a:off x="4024136" y="1329559"/>
            <a:ext cx="705573" cy="1314848"/>
          </a:xfrm>
          <a:prstGeom prst="triangle">
            <a:avLst>
              <a:gd name="adj" fmla="val 2773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DEF9817A-0ADC-5ADB-CC12-82F76F0CC262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>
            <a:off x="1107408" y="1210021"/>
            <a:ext cx="29022" cy="4060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id="{E3A3EA6C-7525-5463-E41B-221BD2F040AD}"/>
              </a:ext>
            </a:extLst>
          </p:cNvPr>
          <p:cNvSpPr txBox="1"/>
          <p:nvPr/>
        </p:nvSpPr>
        <p:spPr>
          <a:xfrm>
            <a:off x="4658300" y="88281"/>
            <a:ext cx="260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146577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 idx="4294967295"/>
          </p:nvPr>
        </p:nvSpPr>
        <p:spPr>
          <a:xfrm>
            <a:off x="5377434" y="391418"/>
            <a:ext cx="6920389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 dirty="0"/>
              <a:t>Den Nationella Arbetsgruppen </a:t>
            </a:r>
            <a:br>
              <a:rPr lang="sv-SE" dirty="0"/>
            </a:br>
            <a:r>
              <a:rPr lang="sv-SE" dirty="0"/>
              <a:t>(NAG) huvuduppgifter</a:t>
            </a:r>
            <a:br>
              <a:rPr lang="sv-SE" dirty="0"/>
            </a:br>
            <a:endParaRPr dirty="0"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4294967295"/>
          </p:nvPr>
        </p:nvSpPr>
        <p:spPr>
          <a:xfrm>
            <a:off x="5377434" y="2006503"/>
            <a:ext cx="6814566" cy="36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sv-SE" dirty="0"/>
              <a:t>Ta fram, förvalta och uppdatera vård och insatsprogrammet (VIP) och vårdförloppet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sv-SE" dirty="0"/>
              <a:t>Sprida information om och underlätta implementering av detta kunskapsstöd 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sv-SE" dirty="0"/>
              <a:t>Delta i informatikarbete - ta fram, förvalta och uppdatera indikatorer för uppföljning av vårdförloppet</a:t>
            </a:r>
            <a:endParaRPr dirty="0"/>
          </a:p>
          <a:p>
            <a:pPr marL="30162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7" name="Bildobjekt 6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40BFEDFF-20A8-5388-C016-2F7D85C8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r="16765"/>
          <a:stretch/>
        </p:blipFill>
        <p:spPr>
          <a:xfrm>
            <a:off x="-1" y="0"/>
            <a:ext cx="4868757" cy="66538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9226E296-3A06-4CC4-8B97-86EDD3B06295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1B389F5C-5568-4364-BE4C-2A08D45B2CD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5927</TotalTime>
  <Words>1568</Words>
  <Application>Microsoft Office PowerPoint</Application>
  <PresentationFormat>Bredbild</PresentationFormat>
  <Paragraphs>295</Paragraphs>
  <Slides>26</Slides>
  <Notes>20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Tema_sveriges_regioner_i_samverkan</vt:lpstr>
      <vt:lpstr>1_Tema_sveriges_regioner_i_samverkan</vt:lpstr>
      <vt:lpstr>think-cell Slide</vt:lpstr>
      <vt:lpstr>PowerPoint-presentation</vt:lpstr>
      <vt:lpstr>PowerPoint-presentation</vt:lpstr>
      <vt:lpstr>Hur skiljer sig dessa från tidigare kunskapsstöd? </vt:lpstr>
      <vt:lpstr>Schizofreni och liknande tillstånd</vt:lpstr>
      <vt:lpstr>Syftet med personcentrerade och sammanhållna vårdförlopp </vt:lpstr>
      <vt:lpstr>Regionerna i samverkan</vt:lpstr>
      <vt:lpstr>Vårdförloppet utgår från tillförlitliga och aktuella kunskapsstöd och baseras på bästa tillgängliga kunskap</vt:lpstr>
      <vt:lpstr>PowerPoint-presentation</vt:lpstr>
      <vt:lpstr>Den Nationella Arbetsgruppen  (NAG) huvuduppgifter </vt:lpstr>
      <vt:lpstr>Ingång och utgång i vårdförloppet</vt:lpstr>
      <vt:lpstr>Vårdförloppets mål </vt:lpstr>
      <vt:lpstr>Vårdförloppet lägger tonvikt på</vt:lpstr>
      <vt:lpstr>forts.  Vårdförloppet tonvikt på</vt:lpstr>
      <vt:lpstr>Flödesschema  för vårdförloppet</vt:lpstr>
      <vt:lpstr>Vårdförloppets åtgärder utifrån flödesschemat</vt:lpstr>
      <vt:lpstr>Vård- och insatsprogram - Schizofreni</vt:lpstr>
      <vt:lpstr> Flödesschema -  indelning i sjukdomsgrader</vt:lpstr>
      <vt:lpstr>Nulägesbeskrivning ur ett patientperspektiv – i början av sjukdomen</vt:lpstr>
      <vt:lpstr>Nulägesbeskrivning ur ett patientperspektiv – senare delen av sjukdomen</vt:lpstr>
      <vt:lpstr>Delaktighet   genomsyrar vårdförloppet</vt:lpstr>
      <vt:lpstr>Uppföljning – indikatorer </vt:lpstr>
      <vt:lpstr> Verksamheter och professioner  som berörs av vårdförloppet</vt:lpstr>
      <vt:lpstr>Konsekvensbeskrivning med kostnadsanalys  omfattar hela vårdförloppet</vt:lpstr>
      <vt:lpstr>Kostnadsanalys – resultatsammanfattning</vt:lpstr>
      <vt:lpstr>Deltagare Nationella arbetsgruppen (NAG) För deltagare i tidigare versioner se bilaga i vårdförloppet</vt:lpstr>
      <vt:lpstr>Mer information och stöd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Holmström Christina</dc:creator>
  <cp:lastModifiedBy>Björk Staffan</cp:lastModifiedBy>
  <cp:revision>247</cp:revision>
  <dcterms:created xsi:type="dcterms:W3CDTF">2020-05-28T13:45:39Z</dcterms:created>
  <dcterms:modified xsi:type="dcterms:W3CDTF">2023-09-13T15:01:30Z</dcterms:modified>
</cp:coreProperties>
</file>