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  <p:sldMasterId id="2147483804" r:id="rId5"/>
    <p:sldMasterId id="2147483827" r:id="rId6"/>
    <p:sldMasterId id="2147483850" r:id="rId7"/>
  </p:sldMasterIdLst>
  <p:notesMasterIdLst>
    <p:notesMasterId r:id="rId32"/>
  </p:notesMasterIdLst>
  <p:sldIdLst>
    <p:sldId id="279" r:id="rId8"/>
    <p:sldId id="372" r:id="rId9"/>
    <p:sldId id="273" r:id="rId10"/>
    <p:sldId id="272" r:id="rId11"/>
    <p:sldId id="275" r:id="rId12"/>
    <p:sldId id="287" r:id="rId13"/>
    <p:sldId id="373" r:id="rId14"/>
    <p:sldId id="376" r:id="rId15"/>
    <p:sldId id="377" r:id="rId16"/>
    <p:sldId id="374" r:id="rId17"/>
    <p:sldId id="371" r:id="rId18"/>
    <p:sldId id="270" r:id="rId19"/>
    <p:sldId id="356" r:id="rId20"/>
    <p:sldId id="357" r:id="rId21"/>
    <p:sldId id="358" r:id="rId22"/>
    <p:sldId id="360" r:id="rId23"/>
    <p:sldId id="361" r:id="rId24"/>
    <p:sldId id="362" r:id="rId25"/>
    <p:sldId id="365" r:id="rId26"/>
    <p:sldId id="366" r:id="rId27"/>
    <p:sldId id="370" r:id="rId28"/>
    <p:sldId id="378" r:id="rId29"/>
    <p:sldId id="380" r:id="rId30"/>
    <p:sldId id="281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8A3E5-4BF2-2A40-9219-B25F63362809}" name="Ranman Sanna" initials="SR" userId="S::sanna.ranman@skr.se::a83e5340-531b-4686-b43a-ba2d3a694d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C6"/>
    <a:srgbClr val="F7F2EB"/>
    <a:srgbClr val="DFEFEB"/>
    <a:srgbClr val="FFFFFF"/>
    <a:srgbClr val="FFEBE8"/>
    <a:srgbClr val="7E5475"/>
    <a:srgbClr val="F0D7BF"/>
    <a:srgbClr val="BDDBD2"/>
    <a:srgbClr val="FDE9D3"/>
    <a:srgbClr val="F39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1801" autoAdjust="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>
        <p:guide orient="horz" pos="1979"/>
        <p:guide pos="574"/>
        <p:guide orient="horz" pos="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D823-B909-4B86-8462-E4C5A618516F}" type="datetimeFigureOut">
              <a:rPr lang="sv-SE" smtClean="0"/>
              <a:t>2024-05-14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1920-5199-41A0-BC7A-AE76E41EAD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31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66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sv-SE" sz="2000" dirty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3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14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BDD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98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66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77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latin typeface="+mn-lt"/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20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18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04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med logga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5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95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45697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164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prstGeom prst="rect">
            <a:avLst/>
          </a:prstGeom>
          <a:solidFill>
            <a:srgbClr val="BDDBD2"/>
          </a:solidFill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BDDBD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2593401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047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026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098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73139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96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8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81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8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914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659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163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tx1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739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SzPct val="100000"/>
              <a:buFont typeface="Arial" panose="020B0604020202020204" pitchFamily="34" charset="0"/>
              <a:buNone/>
              <a:defRPr lang="sv-SE" sz="20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926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95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0D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23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23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421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3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992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139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130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645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318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rgbClr val="F0D7B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0D7B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1628833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401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39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1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12544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5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9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583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81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666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83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6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accent3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10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sv-SE" sz="20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210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793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FC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85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5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362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76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451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293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65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249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152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37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E830D1-9B43-4A41-B3A1-206CB98018A1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rgbClr val="FFCEC6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CEC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29865384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366280-E0FB-4999-93E9-BE8398A1CCBF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608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41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297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778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2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  <a:p>
            <a:pPr marL="228600" lvl="0" indent="-228600"/>
            <a:r>
              <a:rPr lang="sv-SE" dirty="0"/>
              <a:t>Punkt</a:t>
            </a:r>
          </a:p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063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71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026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35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00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1DCAE3A-3628-AA66-EE6F-ACBB01D59A31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A9DF07-650B-EA03-2AC8-F9788F6C7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74216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2A5F06-A57A-2368-EC74-BCE598B2B4DF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B6F0DDD-E13C-73A1-C740-024489736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Punkt</a:t>
            </a:r>
          </a:p>
          <a:p>
            <a:pPr marL="228600" lvl="0" indent="-228600"/>
            <a:r>
              <a:rPr lang="sv-SE"/>
              <a:t>Punkt</a:t>
            </a:r>
          </a:p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6D812B9-F6A9-571C-D1A1-7D9617D65E8F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3BEF7-130A-3CB2-523D-66CDDAC96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5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23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E75080E-8CC5-BCE8-E07D-BCE231AD17CE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08BD5B-DB82-C368-6D6C-E2CBFC0B6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1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F208342-5794-471C-9928-C29A6B39020D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9152872-06B6-26CB-75F6-53668215E8C0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490D183-736B-01C7-1E11-2F160058B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1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2 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519095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innehåll och bild med ram 2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17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accent5"/>
                </a:solidFill>
                <a:latin typeface="+mn-lt"/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0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6" r:id="rId11"/>
    <p:sldLayoutId id="2147483802" r:id="rId12"/>
    <p:sldLayoutId id="2147483803" r:id="rId13"/>
    <p:sldLayoutId id="2147483757" r:id="rId14"/>
    <p:sldLayoutId id="2147483758" r:id="rId15"/>
    <p:sldLayoutId id="2147483754" r:id="rId16"/>
    <p:sldLayoutId id="2147483753" r:id="rId17"/>
    <p:sldLayoutId id="2147483801" r:id="rId18"/>
    <p:sldLayoutId id="2147483759" r:id="rId19"/>
    <p:sldLayoutId id="2147483760" r:id="rId20"/>
    <p:sldLayoutId id="2147483799" r:id="rId21"/>
    <p:sldLayoutId id="2147483800" r:id="rId22"/>
    <p:sldLayoutId id="2147483900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7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9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Next LT Pro Bold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98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/>
            <a:r>
              <a:rPr lang="sv-SE" dirty="0"/>
              <a:t>Klicka här för att ändra format på bakgrundstexten</a:t>
            </a:r>
          </a:p>
          <a:p>
            <a:pPr marL="685800" lvl="1" indent="-228600"/>
            <a:r>
              <a:rPr lang="sv-SE" dirty="0"/>
              <a:t>Nivå två</a:t>
            </a:r>
          </a:p>
          <a:p>
            <a:pPr marL="1143000" lvl="2" indent="-228600"/>
            <a:r>
              <a:rPr lang="sv-SE" dirty="0"/>
              <a:t>Nivå tre</a:t>
            </a:r>
          </a:p>
          <a:p>
            <a:pPr marL="1600200" lvl="3" indent="-228600"/>
            <a:r>
              <a:rPr lang="sv-SE" dirty="0"/>
              <a:t>Nivå fyra</a:t>
            </a:r>
          </a:p>
          <a:p>
            <a:pPr marL="2057400" lvl="4" indent="-228600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5" r:id="rId2"/>
    <p:sldLayoutId id="2147483859" r:id="rId3"/>
    <p:sldLayoutId id="2147483864" r:id="rId4"/>
    <p:sldLayoutId id="2147483865" r:id="rId5"/>
    <p:sldLayoutId id="2147483866" r:id="rId6"/>
    <p:sldLayoutId id="2147483897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901" r:id="rId13"/>
    <p:sldLayoutId id="214748390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Next LT Pro Bold" panose="020B05040202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2042A6-4B09-4911-271A-2CF4DFD2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629700"/>
            <a:ext cx="4881283" cy="1683735"/>
          </a:xfrm>
        </p:spPr>
        <p:txBody>
          <a:bodyPr/>
          <a:lstStyle/>
          <a:p>
            <a:r>
              <a:rPr lang="sv-SE" dirty="0"/>
              <a:t>Ekonomirapporten maj 2024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31247C-FBA6-C7FA-A29B-AD6B6E9FC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Rapportens tabeller</a:t>
            </a:r>
          </a:p>
        </p:txBody>
      </p:sp>
      <p:sp>
        <p:nvSpPr>
          <p:cNvPr id="9" name="Diagonal rand 8">
            <a:extLst>
              <a:ext uri="{FF2B5EF4-FFF2-40B4-BE49-F238E27FC236}">
                <a16:creationId xmlns:a16="http://schemas.microsoft.com/office/drawing/2014/main" id="{1F417689-9BC1-3D93-281B-FD871FC5EDA0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126AC2C3-2DC0-BDB2-E555-FAC89AE404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473" b="124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8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85F48-3082-E961-89B2-24A180D89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D9F9F1-A76A-4656-7771-B3811342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60" y="729267"/>
            <a:ext cx="10340830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9 • Från budgeterat resultat till </a:t>
            </a:r>
            <a:r>
              <a:rPr lang="sv-S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utfall i regionerna </a:t>
            </a:r>
            <a:br>
              <a:rPr lang="sv-SE" sz="25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Miljarder kronor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BD210FB-73C4-7FBF-9B75-A1E4D22B2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488232"/>
              </p:ext>
            </p:extLst>
          </p:nvPr>
        </p:nvGraphicFramePr>
        <p:xfrm>
          <a:off x="911225" y="2549039"/>
          <a:ext cx="5432427" cy="309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965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281630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171145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</a:tblGrid>
              <a:tr h="6129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Budget, avvikelser och utfall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50988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Budgeterat resultat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–9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50988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Nettokostnader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v-SE" sz="1400" b="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–20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50988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 b="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50988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400" b="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50988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–12</a:t>
                      </a:r>
                      <a:endParaRPr lang="sv-SE" sz="1400" b="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50988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i bokslutet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–12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81052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Skillnad mellan budget och utfall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v-SE" sz="1400" b="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–3</a:t>
                      </a:r>
                      <a:endParaRPr lang="sv-SE" sz="1400" b="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E8A8D854-2B9F-7415-F981-6C2F1542533D}"/>
              </a:ext>
            </a:extLst>
          </p:cNvPr>
          <p:cNvSpPr txBox="1"/>
          <p:nvPr/>
        </p:nvSpPr>
        <p:spPr>
          <a:xfrm>
            <a:off x="841553" y="5675041"/>
            <a:ext cx="6144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cs typeface="Times New Roman" panose="02020603050405020304" pitchFamily="18" charset="0"/>
              </a:rPr>
              <a:t>Tabellen visar budgeterat resultat, avvikelser mot budget per </a:t>
            </a:r>
            <a:r>
              <a:rPr lang="sv-SE" sz="1000" dirty="0" err="1">
                <a:cs typeface="Times New Roman" panose="02020603050405020304" pitchFamily="18" charset="0"/>
              </a:rPr>
              <a:t>resultatpost</a:t>
            </a:r>
            <a:r>
              <a:rPr lang="sv-SE" sz="1000" dirty="0">
                <a:cs typeface="Times New Roman" panose="02020603050405020304" pitchFamily="18" charset="0"/>
              </a:rPr>
              <a:t> samt resultat respektive år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B4CE8D5-73F7-D161-AE00-130B26997A31}"/>
              </a:ext>
            </a:extLst>
          </p:cNvPr>
          <p:cNvSpPr txBox="1"/>
          <p:nvPr/>
        </p:nvSpPr>
        <p:spPr>
          <a:xfrm>
            <a:off x="837745" y="594739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Källor: Statistiska centralbyrån och Sveriges Kommuner och Regioner</a:t>
            </a: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28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73316-2610-048B-B708-40F1D6CC7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2A5ABFD-BBF0-5D4B-0674-CF780479FF3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158FE0-364B-1A37-BABF-9BEEA975D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42" y="4050761"/>
            <a:ext cx="4860925" cy="1238250"/>
          </a:xfrm>
        </p:spPr>
        <p:txBody>
          <a:bodyPr/>
          <a:lstStyle/>
          <a:p>
            <a:pPr algn="l"/>
            <a:r>
              <a:rPr lang="sv-SE" dirty="0"/>
              <a:t>Ekonomirapporten maj 2024</a:t>
            </a:r>
            <a:br>
              <a:rPr lang="sv-SE" dirty="0"/>
            </a:br>
            <a:br>
              <a:rPr lang="sv-SE" dirty="0"/>
            </a:br>
            <a:r>
              <a:rPr lang="sv-SE" sz="4400" b="0" dirty="0">
                <a:latin typeface="Avenir Next LT Pro Light" panose="020B0304020202020204" pitchFamily="34" charset="0"/>
              </a:rPr>
              <a:t>Tabeller i appendix</a:t>
            </a:r>
          </a:p>
        </p:txBody>
      </p:sp>
    </p:spTree>
    <p:extLst>
      <p:ext uri="{BB962C8B-B14F-4D97-AF65-F5344CB8AC3E}">
        <p14:creationId xmlns:p14="http://schemas.microsoft.com/office/powerpoint/2010/main" val="385538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55" y="741036"/>
            <a:ext cx="8332203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10 • BNP-tillväxt i omvärlden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Procentuell förändring, kalenderkorrigerade värden</a:t>
            </a:r>
            <a:endParaRPr lang="sv-SE" sz="2000" b="1" dirty="0">
              <a:effectLst/>
              <a:latin typeface="Avenir Next LT Pro Light" panose="020B03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536082"/>
              </p:ext>
            </p:extLst>
          </p:nvPr>
        </p:nvGraphicFramePr>
        <p:xfrm>
          <a:off x="911225" y="2422303"/>
          <a:ext cx="749715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Euroområdet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Kina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Världen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KIX-vägd*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2514D7BA-DDC3-37F1-3711-85083AB0FDBC}"/>
              </a:ext>
            </a:extLst>
          </p:cNvPr>
          <p:cNvSpPr txBox="1"/>
          <p:nvPr/>
        </p:nvSpPr>
        <p:spPr>
          <a:xfrm>
            <a:off x="850263" y="5053015"/>
            <a:ext cx="8571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*Global BNP viktad utifrån utrikeshandel enligt KIX-index. KIX är ett valutaindex baserat på flöden av varor och råvaror i den svenska utrikeshandeln.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2EAEE62-5EE2-4071-9E00-194BD532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70" y="5290530"/>
            <a:ext cx="5756148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6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50" y="642403"/>
            <a:ext cx="10518117" cy="1231392"/>
          </a:xfrm>
        </p:spPr>
        <p:txBody>
          <a:bodyPr/>
          <a:lstStyle/>
          <a:p>
            <a:r>
              <a:rPr lang="sv-SE" sz="2800" dirty="0"/>
              <a:t>Tabell 11 • Försörjningsbalans, BNP och bytesbalans</a:t>
            </a:r>
            <a:br>
              <a:rPr lang="sv-SE" sz="3200" dirty="0"/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87779"/>
              </p:ext>
            </p:extLst>
          </p:nvPr>
        </p:nvGraphicFramePr>
        <p:xfrm>
          <a:off x="911225" y="2664041"/>
          <a:ext cx="7614887" cy="374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68894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52193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9373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Hushållens konsumtion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Offentlig konsumtion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Staten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Kommuner och regioner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Fasta bruttoinvesteringar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Lagerbidrag*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Nettoexport*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Slutlig inhemsk efterfrågan*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BNP, kalenderkorrigerad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 per capita (kal.korr. BNP)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6185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Bytesbalans**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EA98783-B237-F5A5-0404-87669DE20D83}"/>
              </a:ext>
            </a:extLst>
          </p:cNvPr>
          <p:cNvSpPr txBox="1"/>
          <p:nvPr/>
        </p:nvSpPr>
        <p:spPr>
          <a:xfrm>
            <a:off x="846451" y="6443819"/>
            <a:ext cx="3336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*Bidrag till BNP-tillväxten   **Andel av BNP i löpande priser, procent.</a:t>
            </a:r>
            <a:endParaRPr lang="sv-SE" sz="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D2F5BC3-E5B8-0301-5494-B4F97B8F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55" y="6583711"/>
            <a:ext cx="6304498" cy="3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82" y="626378"/>
            <a:ext cx="7313612" cy="1237130"/>
          </a:xfrm>
        </p:spPr>
        <p:txBody>
          <a:bodyPr/>
          <a:lstStyle/>
          <a:p>
            <a:r>
              <a:rPr lang="sv-SE" sz="2800" dirty="0"/>
              <a:t>Tabell 12 • Arbetsmarknaden</a:t>
            </a:r>
            <a:br>
              <a:rPr lang="sv-SE" sz="3200" dirty="0"/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396572"/>
              </p:ext>
            </p:extLst>
          </p:nvPr>
        </p:nvGraphicFramePr>
        <p:xfrm>
          <a:off x="911225" y="2664698"/>
          <a:ext cx="7717707" cy="353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78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83327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39448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66400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07156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905594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Befolkningen 15–74 år [a]*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Arbetskraften [b]*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Arbetskraftsdeltagande [b/a], %*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Sysselsatta [c]*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Sysselsättningsgrad [c/a], %*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Arbetslöshet [(b–c)/b], %*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Arbetade timmar, kal.korr.***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Lönesumma***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Timlön, KL**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Timlön, NR***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Produktivitet***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Enhetsarbetskostnad***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EA98783-B237-F5A5-0404-87669DE20D83}"/>
              </a:ext>
            </a:extLst>
          </p:cNvPr>
          <p:cNvSpPr txBox="1"/>
          <p:nvPr/>
        </p:nvSpPr>
        <p:spPr>
          <a:xfrm>
            <a:off x="853820" y="6209562"/>
            <a:ext cx="5367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*Arbetskraftsundersökningarna (AKU) **Konjunkturlönestatistiken ***Nationalräkenskaperna</a:t>
            </a:r>
            <a:endParaRPr lang="sv-SE" sz="1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CB0EAD-5499-2BD9-7AE5-09DD7A6E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40" y="6376215"/>
            <a:ext cx="7524215" cy="3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49" y="753747"/>
            <a:ext cx="9609825" cy="12313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13 • Priser, räntor och växelkurser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 och årsmedelvärde,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95280"/>
              </p:ext>
            </p:extLst>
          </p:nvPr>
        </p:nvGraphicFramePr>
        <p:xfrm>
          <a:off x="911225" y="2582092"/>
          <a:ext cx="7497156" cy="382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KPIF-inflation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KPI-inflation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26489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KPI-inflation, juni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33072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Prisbasbelopp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Prisbasbelopp, tkr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Styrränta, vid årets slut, %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Statsskuldsväxel 3 mån., %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5-årsränta, %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10-årsränta, %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EUR/SEK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USD/SEK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KIX-index*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8FC99AA-B4CE-44A0-CBD1-AA895DB5459C}"/>
              </a:ext>
            </a:extLst>
          </p:cNvPr>
          <p:cNvSpPr txBox="1"/>
          <p:nvPr/>
        </p:nvSpPr>
        <p:spPr>
          <a:xfrm>
            <a:off x="863868" y="6429439"/>
            <a:ext cx="5389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*KIX är ett valutaindex baserat på flöden av varor och råvaror i den svenska utrikeshandeln.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C181B60-31C5-C6D3-4AC8-B3925BE8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85" y="6646933"/>
            <a:ext cx="5756148" cy="2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78" y="642617"/>
            <a:ext cx="9436821" cy="1237130"/>
          </a:xfrm>
        </p:spPr>
        <p:txBody>
          <a:bodyPr/>
          <a:lstStyle/>
          <a:p>
            <a:r>
              <a:rPr lang="sv-SE" sz="2800" dirty="0"/>
              <a:t>Tabell 14 • Den offentliga sektorns finanser</a:t>
            </a:r>
            <a:br>
              <a:rPr lang="sv-SE" sz="3200" dirty="0"/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 av BNP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12536"/>
              </p:ext>
            </p:extLst>
          </p:nvPr>
        </p:nvGraphicFramePr>
        <p:xfrm>
          <a:off x="911225" y="2320833"/>
          <a:ext cx="8163107" cy="3911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5678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8626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93665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127944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528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957857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Inkomster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varav skatter och avgifter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Utgifter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Konsumtion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Investeringar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Transfereringar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varav hushållstransfereringar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Kapitalutgifter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Primärt finansiellt sparande*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638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Finansiellt sparande, offentlig sektor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Staten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Kommunsektorn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Ålderspensionssystemet</a:t>
                      </a:r>
                      <a:endParaRPr lang="sv-SE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61853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3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Maastrichtskuld</a:t>
                      </a:r>
                      <a:endParaRPr lang="sv-SE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EA98783-B237-F5A5-0404-87669DE20D83}"/>
              </a:ext>
            </a:extLst>
          </p:cNvPr>
          <p:cNvSpPr txBox="1"/>
          <p:nvPr/>
        </p:nvSpPr>
        <p:spPr>
          <a:xfrm>
            <a:off x="926572" y="6277290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*Finansiellt sparande exklusive ränteutgifter.</a:t>
            </a:r>
          </a:p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Anm.: utfallsåret inkluderar inte utfallet enligt EU:s konvergenskriterier (EDP).</a:t>
            </a:r>
          </a:p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Konjunkturinstitutet,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29011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17" y="644313"/>
            <a:ext cx="10627014" cy="1237130"/>
          </a:xfrm>
        </p:spPr>
        <p:txBody>
          <a:bodyPr/>
          <a:lstStyle/>
          <a:p>
            <a:r>
              <a:rPr lang="sv-SE" sz="2800" dirty="0"/>
              <a:t>Tabell 15 • Nyckeltal för kommuner och regioner</a:t>
            </a:r>
            <a:br>
              <a:rPr lang="sv-SE" sz="3200" dirty="0"/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 och tusentals personer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91084"/>
              </p:ext>
            </p:extLst>
          </p:nvPr>
        </p:nvGraphicFramePr>
        <p:xfrm>
          <a:off x="911225" y="2290746"/>
          <a:ext cx="7614887" cy="3981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68894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52193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9373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Medelskattesats, 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kommuner, inkl Gotland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regioner*, exkl Gotland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Antal sysselsatta**, tusental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1 211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1 220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1 223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Kommuner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904776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Regioner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500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Kostnadsvolym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026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Kommuner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58834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23367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91255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Demografiska behov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61853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Kommuner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41126"/>
                  </a:ext>
                </a:extLst>
              </a:tr>
              <a:tr h="23419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Regioner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10DAA420-1D96-5794-EA07-937A253C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05" y="6315604"/>
            <a:ext cx="5765800" cy="3492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6564E10-5A3A-8C9C-EC61-04481DD4CFF8}"/>
              </a:ext>
            </a:extLst>
          </p:cNvPr>
          <p:cNvSpPr txBox="1"/>
          <p:nvPr/>
        </p:nvSpPr>
        <p:spPr>
          <a:xfrm>
            <a:off x="1010805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56536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3" y="750085"/>
            <a:ext cx="11450049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16 • Aggregerad resultaträkning kommuner och regioner </a:t>
            </a:r>
            <a:br>
              <a:rPr lang="sv-SE" sz="25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Miljarder kronor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592772"/>
              </p:ext>
            </p:extLst>
          </p:nvPr>
        </p:nvGraphicFramePr>
        <p:xfrm>
          <a:off x="911225" y="2573927"/>
          <a:ext cx="9609825" cy="3487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58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20232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071801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155994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197883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142167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142167">
                  <a:extLst>
                    <a:ext uri="{9D8B030D-6E8A-4147-A177-3AD203B41FA5}">
                      <a16:colId xmlns:a16="http://schemas.microsoft.com/office/drawing/2014/main" val="266741690"/>
                    </a:ext>
                  </a:extLst>
                </a:gridCol>
              </a:tblGrid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Prel. utfall   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-1 218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-1 308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-1 366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-1 373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-1 409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-1 463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Avskrivningar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nettokostnader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-1 003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-1 099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-1 158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-1 162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-1 191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-1 240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 o utjämning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resultat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efter finansiella poster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Resultat, andel av skatter och bidrag, %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ED428387-2B9E-B033-0DD1-2035E3CB2981}"/>
              </a:ext>
            </a:extLst>
          </p:cNvPr>
          <p:cNvSpPr txBox="1"/>
          <p:nvPr/>
        </p:nvSpPr>
        <p:spPr>
          <a:xfrm>
            <a:off x="835115" y="61390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28129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1" y="754606"/>
            <a:ext cx="10108542" cy="12313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17 • </a:t>
            </a:r>
            <a:r>
              <a:rPr lang="sv-S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esultaträkning kommuner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Miljarder kronor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35231"/>
              </p:ext>
            </p:extLst>
          </p:nvPr>
        </p:nvGraphicFramePr>
        <p:xfrm>
          <a:off x="911225" y="2539168"/>
          <a:ext cx="9508467" cy="3806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9209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09472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060496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143801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185249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13012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130120">
                  <a:extLst>
                    <a:ext uri="{9D8B030D-6E8A-4147-A177-3AD203B41FA5}">
                      <a16:colId xmlns:a16="http://schemas.microsoft.com/office/drawing/2014/main" val="266741690"/>
                    </a:ext>
                  </a:extLst>
                </a:gridCol>
              </a:tblGrid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Prel. utfall    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-782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-830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-865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-871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-898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-931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Avskrivningar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5445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nettokostnader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-643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-693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-728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-731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-752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-784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5445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 o utjämning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resultat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0803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7911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efter finansiella poster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5445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Resultat, andel av skatter och bidrag, %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64A977C-BAC7-9BE9-A067-B6B5EB71D4F4}"/>
              </a:ext>
            </a:extLst>
          </p:cNvPr>
          <p:cNvSpPr txBox="1"/>
          <p:nvPr/>
        </p:nvSpPr>
        <p:spPr>
          <a:xfrm>
            <a:off x="858971" y="645613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95706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A64E-8518-34F6-DAE4-8A81BED2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5715F-EA7E-8BD6-06DB-CDEF41A0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67" y="735900"/>
            <a:ext cx="10454698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 • Priser, löner och räntor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 och årsmedelvärde,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EFDC437D-F3E0-1C33-A822-373C9A8AC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536521"/>
              </p:ext>
            </p:extLst>
          </p:nvPr>
        </p:nvGraphicFramePr>
        <p:xfrm>
          <a:off x="907417" y="2295248"/>
          <a:ext cx="7497156" cy="2945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4207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4207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4207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KPIF-inflation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4207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KPI-inflation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4207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Timlön, Konjunkturlönestatistiken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4207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10-årsränta, procent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4207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Styrränta, vid årets slut, procent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EDF461EF-5D7E-1AC9-70F6-B8C73F9D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2" y="5284363"/>
            <a:ext cx="6278292" cy="3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0" y="734834"/>
            <a:ext cx="11086813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18 • Resultaträkning regioner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Miljarder kronor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965262"/>
              </p:ext>
            </p:extLst>
          </p:nvPr>
        </p:nvGraphicFramePr>
        <p:xfrm>
          <a:off x="919928" y="2503151"/>
          <a:ext cx="9499601" cy="3980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553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08531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059507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142735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184143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129066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129066">
                  <a:extLst>
                    <a:ext uri="{9D8B030D-6E8A-4147-A177-3AD203B41FA5}">
                      <a16:colId xmlns:a16="http://schemas.microsoft.com/office/drawing/2014/main" val="266741690"/>
                    </a:ext>
                  </a:extLst>
                </a:gridCol>
              </a:tblGrid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Prel. utfall   Prognos  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intäkter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kostnader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-438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-481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-504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-505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-514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-535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Avskrivningar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nettokostnader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-406</a:t>
                      </a:r>
                      <a:endParaRPr lang="sv-SE" sz="1400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-431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-439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-456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 o utjämning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Verksamhetens resultat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2977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efter finansiella poster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20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Resultat, andel av skatter och bidrag, %</a:t>
                      </a:r>
                      <a:endParaRPr lang="sv-S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-2,9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7EFEEBE0-DBD2-9FB5-77F0-C2C1C4D21333}"/>
              </a:ext>
            </a:extLst>
          </p:cNvPr>
          <p:cNvSpPr txBox="1"/>
          <p:nvPr/>
        </p:nvSpPr>
        <p:spPr>
          <a:xfrm>
            <a:off x="850262" y="660307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117142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627014"/>
            <a:ext cx="11244634" cy="1237130"/>
          </a:xfrm>
        </p:spPr>
        <p:txBody>
          <a:bodyPr/>
          <a:lstStyle/>
          <a:p>
            <a:r>
              <a:rPr lang="sv-SE" sz="2800" dirty="0"/>
              <a:t>Tabell 19 • Nyckeltal för kommunernas ekonomi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18583"/>
              </p:ext>
            </p:extLst>
          </p:nvPr>
        </p:nvGraphicFramePr>
        <p:xfrm>
          <a:off x="915051" y="2392029"/>
          <a:ext cx="9583635" cy="2894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215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21207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153944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70721213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696727">
                  <a:extLst>
                    <a:ext uri="{9D8B030D-6E8A-4147-A177-3AD203B41FA5}">
                      <a16:colId xmlns:a16="http://schemas.microsoft.com/office/drawing/2014/main" val="361441562"/>
                    </a:ext>
                  </a:extLst>
                </a:gridCol>
                <a:gridCol w="988885">
                  <a:extLst>
                    <a:ext uri="{9D8B030D-6E8A-4147-A177-3AD203B41FA5}">
                      <a16:colId xmlns:a16="http://schemas.microsoft.com/office/drawing/2014/main" val="4023959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Prel. utfall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Prognos                          Kalkyl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Medelskattesats, nivå i % (exkl. Gotland)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20,67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20,70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Skatteintäkter och generella statsbidrag, LP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Skatteintäkter och generella statsbidrag, FP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Verksamhetens kostnader, LP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Verksamhetens kostnader, FP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26971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Deflator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126152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E838D89-0DFA-F730-C0E5-82075024CBE6}"/>
              </a:ext>
            </a:extLst>
          </p:cNvPr>
          <p:cNvSpPr txBox="1"/>
          <p:nvPr/>
        </p:nvSpPr>
        <p:spPr>
          <a:xfrm>
            <a:off x="858971" y="552030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73596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F82F8-CA7D-1083-95C7-AE2B43948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84E86-E38A-17AE-2B5B-DD6591AB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2" y="635726"/>
            <a:ext cx="11244634" cy="1237130"/>
          </a:xfrm>
        </p:spPr>
        <p:txBody>
          <a:bodyPr/>
          <a:lstStyle/>
          <a:p>
            <a:r>
              <a:rPr lang="sv-SE" sz="2800" dirty="0"/>
              <a:t>Tabell 20 • Nyckeltal för regionernas ekonomi</a:t>
            </a:r>
            <a:br>
              <a:rPr lang="sv-SE" sz="3200" dirty="0"/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 om inget annat anges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080A6F7-2409-64E3-E2BD-2365840B6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44120"/>
              </p:ext>
            </p:extLst>
          </p:nvPr>
        </p:nvGraphicFramePr>
        <p:xfrm>
          <a:off x="911225" y="2374618"/>
          <a:ext cx="9583635" cy="299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215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21207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171363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737123">
                  <a:extLst>
                    <a:ext uri="{9D8B030D-6E8A-4147-A177-3AD203B41FA5}">
                      <a16:colId xmlns:a16="http://schemas.microsoft.com/office/drawing/2014/main" val="2707212132"/>
                    </a:ext>
                  </a:extLst>
                </a:gridCol>
                <a:gridCol w="90402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988885">
                  <a:extLst>
                    <a:ext uri="{9D8B030D-6E8A-4147-A177-3AD203B41FA5}">
                      <a16:colId xmlns:a16="http://schemas.microsoft.com/office/drawing/2014/main" val="361441562"/>
                    </a:ext>
                  </a:extLst>
                </a:gridCol>
                <a:gridCol w="988885">
                  <a:extLst>
                    <a:ext uri="{9D8B030D-6E8A-4147-A177-3AD203B41FA5}">
                      <a16:colId xmlns:a16="http://schemas.microsoft.com/office/drawing/2014/main" val="4023959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Prel. utfall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Prognos                       Kalkyl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Medelskattesats, nivå i % (exkl. Gotland)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11,62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Skatteintäkter och generella statsbidrag, LP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Skatteintäkter och generella statsbidrag, FP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-2,6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Verksamhetens kostnader, LP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Verksamhetens kostnader, FP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-1,1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Deflator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sv-SE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126152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18B6791D-BAAF-B3B1-5BAE-3E6E7F1442AF}"/>
              </a:ext>
            </a:extLst>
          </p:cNvPr>
          <p:cNvSpPr txBox="1"/>
          <p:nvPr/>
        </p:nvSpPr>
        <p:spPr>
          <a:xfrm>
            <a:off x="850262" y="545934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175806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5B138-AFDB-873B-9824-EBD0C29AD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997E5A-FBB5-ED9D-854C-569E8614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58" y="1099952"/>
            <a:ext cx="11086813" cy="12371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</a:t>
            </a:r>
            <a:r>
              <a:rPr lang="sv-S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• Åtgärder för att nå ett resultat på 2 procent av skatter och bidrag</a:t>
            </a:r>
            <a:br>
              <a:rPr lang="sv-SE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Miljarder kronor, procent, skattekronor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6B5E403B-BB67-7BB5-9BEF-077AB5601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43844"/>
              </p:ext>
            </p:extLst>
          </p:nvPr>
        </p:nvGraphicFramePr>
        <p:xfrm>
          <a:off x="911225" y="2670244"/>
          <a:ext cx="8197208" cy="3883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0354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543479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471688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  <a:gridCol w="1471687">
                  <a:extLst>
                    <a:ext uri="{9D8B030D-6E8A-4147-A177-3AD203B41FA5}">
                      <a16:colId xmlns:a16="http://schemas.microsoft.com/office/drawing/2014/main" val="266741690"/>
                    </a:ext>
                  </a:extLst>
                </a:gridCol>
              </a:tblGrid>
              <a:tr h="3085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Kommuner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i Ekonomirapport oktober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sv-SE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sv-SE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Behov av åtgärder i miljarder kronor 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Behov av anpassning av kostnader, procent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Höjning av skattesatsen, kronor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023">
                <a:tc gridSpan="4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Regioner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i Ekonomirapport oktober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sv-SE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v-SE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v-SE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2156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Behov av åtgärder i miljarder kronor 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Behov av anpassning av kostnader, procent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7002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Höjning av skattesatsen, kronor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sv-S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81D738D3-B014-2512-7F29-96FD8BF47ACA}"/>
              </a:ext>
            </a:extLst>
          </p:cNvPr>
          <p:cNvSpPr txBox="1"/>
          <p:nvPr/>
        </p:nvSpPr>
        <p:spPr>
          <a:xfrm>
            <a:off x="850258" y="657694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Källa: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4093496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EA5750D-3134-15D5-C9B3-8052D8D1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Slut!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C458DA1-37C6-2BFE-D5CA-E407135E3EF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19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72" y="1105014"/>
            <a:ext cx="10178588" cy="12371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dirty="0"/>
              <a:t>Tabell 2 • Hushållens disponibla inkomster, konsumtion och sparkvot</a:t>
            </a:r>
            <a:b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 och årsmedelvärde, om inget annat anges</a:t>
            </a:r>
            <a:endParaRPr lang="sv-SE" sz="2800" b="0" dirty="0">
              <a:latin typeface="Avenir Next LT Pro Light" panose="020B03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973094"/>
              </p:ext>
            </p:extLst>
          </p:nvPr>
        </p:nvGraphicFramePr>
        <p:xfrm>
          <a:off x="924833" y="2385686"/>
          <a:ext cx="8023225" cy="231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4005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127909">
                  <a:extLst>
                    <a:ext uri="{9D8B030D-6E8A-4147-A177-3AD203B41FA5}">
                      <a16:colId xmlns:a16="http://schemas.microsoft.com/office/drawing/2014/main" val="2792934545"/>
                    </a:ext>
                  </a:extLst>
                </a:gridCol>
                <a:gridCol w="839375">
                  <a:extLst>
                    <a:ext uri="{9D8B030D-6E8A-4147-A177-3AD203B41FA5}">
                      <a16:colId xmlns:a16="http://schemas.microsoft.com/office/drawing/2014/main" val="2135087081"/>
                    </a:ext>
                  </a:extLst>
                </a:gridCol>
                <a:gridCol w="988013">
                  <a:extLst>
                    <a:ext uri="{9D8B030D-6E8A-4147-A177-3AD203B41FA5}">
                      <a16:colId xmlns:a16="http://schemas.microsoft.com/office/drawing/2014/main" val="909933003"/>
                    </a:ext>
                  </a:extLst>
                </a:gridCol>
                <a:gridCol w="767165">
                  <a:extLst>
                    <a:ext uri="{9D8B030D-6E8A-4147-A177-3AD203B41FA5}">
                      <a16:colId xmlns:a16="http://schemas.microsoft.com/office/drawing/2014/main" val="2152932000"/>
                    </a:ext>
                  </a:extLst>
                </a:gridCol>
                <a:gridCol w="996758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3859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Utfall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400" u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Kalkyl</a:t>
                      </a:r>
                      <a:endParaRPr lang="sv-SE" sz="1400" b="0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sv-SE" sz="1400" b="1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Kalkyl</a:t>
                      </a:r>
                      <a:endParaRPr lang="sv-SE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859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400" b="0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859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 disponibel inkomst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859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Hushållens konsumtion, volym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859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Hushållens räntekvot*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8591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Sparkvot** 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A3C2BFF6-5EE9-D8C6-3097-AA820F8F3811}"/>
              </a:ext>
            </a:extLst>
          </p:cNvPr>
          <p:cNvSpPr txBox="1"/>
          <p:nvPr/>
        </p:nvSpPr>
        <p:spPr>
          <a:xfrm>
            <a:off x="933542" y="4689633"/>
            <a:ext cx="856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 Räntekvoten avser hushållens ränteutgifter justerade för kostnader för finansiella förmedlingstjänster som procent av disponibel inkomst efter skatt. ** Sparkvoten avser exklusive tjänste- och premiepensioner, redovisas som andel av disponibel inkomst.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AD7C0B-94B0-9CC4-33D2-808859DE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2" y="5107152"/>
            <a:ext cx="7327486" cy="3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66" y="737287"/>
            <a:ext cx="10340830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3 • Försörjningsbalansen</a:t>
            </a:r>
            <a:br>
              <a:rPr lang="sv-S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förändring, kalenderkorrigerade värden</a:t>
            </a:r>
            <a:endParaRPr lang="sv-SE" sz="2500" b="0" dirty="0">
              <a:latin typeface="Avenir Next LT Pro Light" panose="020B03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350801"/>
              </p:ext>
            </p:extLst>
          </p:nvPr>
        </p:nvGraphicFramePr>
        <p:xfrm>
          <a:off x="924830" y="2526098"/>
          <a:ext cx="7497156" cy="3649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36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38483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4895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2350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1060590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Utfall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Prognos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 fördelat på användning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Inhemsk konsumtion*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Investeringar inkl. lager*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Nettoexport*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 fördelat på produktion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Arbetade timmar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Sysselsättning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Medelarbetstid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Produktivitet**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855657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8FC99AA-B4CE-44A0-CBD1-AA895DB5459C}"/>
              </a:ext>
            </a:extLst>
          </p:cNvPr>
          <p:cNvSpPr txBox="1"/>
          <p:nvPr/>
        </p:nvSpPr>
        <p:spPr>
          <a:xfrm>
            <a:off x="855162" y="6236835"/>
            <a:ext cx="5214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*Bidrag till BNP-tillväxten. **Produktivitet avser kvoten mellan BNP och arbetade timmar.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8C5E97-76A4-CAD5-69D6-5D152731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07" y="6483056"/>
            <a:ext cx="6604547" cy="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6" y="1087654"/>
            <a:ext cx="9239394" cy="12371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4 • Skatteunderlag och prisutveckling för den kommunala sektorn</a:t>
            </a:r>
            <a:br>
              <a:rPr lang="sv-SE" sz="2400" b="0" dirty="0">
                <a:latin typeface="+mn-lt"/>
                <a:ea typeface="+mn-ea"/>
                <a:cs typeface="+mn-cs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715315"/>
              </p:ext>
            </p:extLst>
          </p:nvPr>
        </p:nvGraphicFramePr>
        <p:xfrm>
          <a:off x="911225" y="2377044"/>
          <a:ext cx="7497156" cy="2635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838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986595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70153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920822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4548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1011260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41095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Utfall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Faktiskt skatteunderlag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Regelförändringar*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Underliggande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Prisutveckling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Realt skatteunderlag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sv-SE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sv-SE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A83E80BF-4425-C89A-8156-CCE44DF3DAE3}"/>
              </a:ext>
            </a:extLst>
          </p:cNvPr>
          <p:cNvSpPr txBox="1"/>
          <p:nvPr/>
        </p:nvSpPr>
        <p:spPr>
          <a:xfrm>
            <a:off x="881288" y="5039164"/>
            <a:ext cx="2382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*Bidrag till förändring (procentenheter).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E3F33C-E3B8-85FF-8A08-148831B9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85" y="5276676"/>
            <a:ext cx="6328870" cy="3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DFF23-264F-3B66-7CCD-EF7B72F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49" y="632855"/>
            <a:ext cx="9073139" cy="1237130"/>
          </a:xfrm>
        </p:spPr>
        <p:txBody>
          <a:bodyPr/>
          <a:lstStyle/>
          <a:p>
            <a:r>
              <a:rPr lang="sv-SE" sz="2800" dirty="0"/>
              <a:t>Tabell 5 • Den offentliga sektorns finanser</a:t>
            </a:r>
            <a:br>
              <a:rPr lang="sv-SE" sz="3200" dirty="0"/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 av BNP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6C43B0-B2D9-1375-3BF1-CF2D034BF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316558"/>
              </p:ext>
            </p:extLst>
          </p:nvPr>
        </p:nvGraphicFramePr>
        <p:xfrm>
          <a:off x="919125" y="2409224"/>
          <a:ext cx="7623835" cy="2573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549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68894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926932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  <a:gridCol w="1052193">
                  <a:extLst>
                    <a:ext uri="{9D8B030D-6E8A-4147-A177-3AD203B41FA5}">
                      <a16:colId xmlns:a16="http://schemas.microsoft.com/office/drawing/2014/main" val="4007925883"/>
                    </a:ext>
                  </a:extLst>
                </a:gridCol>
                <a:gridCol w="993738">
                  <a:extLst>
                    <a:ext uri="{9D8B030D-6E8A-4147-A177-3AD203B41FA5}">
                      <a16:colId xmlns:a16="http://schemas.microsoft.com/office/drawing/2014/main" val="3484334675"/>
                    </a:ext>
                  </a:extLst>
                </a:gridCol>
                <a:gridCol w="893529">
                  <a:extLst>
                    <a:ext uri="{9D8B030D-6E8A-4147-A177-3AD203B41FA5}">
                      <a16:colId xmlns:a16="http://schemas.microsoft.com/office/drawing/2014/main" val="2372171644"/>
                    </a:ext>
                  </a:extLst>
                </a:gridCol>
              </a:tblGrid>
              <a:tr h="3675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Utfall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Prognos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Kalkyl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400497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Finansiellt sparande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Staten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Kommunsektorn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18640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Ålderspensionssystemet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Maastrichtskulden  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30,8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32,9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32,8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32,8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805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2EB047D-A293-0A41-BB97-EA2510C6146E}"/>
              </a:ext>
            </a:extLst>
          </p:cNvPr>
          <p:cNvSpPr txBox="1"/>
          <p:nvPr/>
        </p:nvSpPr>
        <p:spPr>
          <a:xfrm>
            <a:off x="858972" y="4891242"/>
            <a:ext cx="58560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100" dirty="0">
                <a:cs typeface="Times New Roman" panose="02020603050405020304" pitchFamily="18" charset="0"/>
              </a:rPr>
              <a:t>Källor: Konjunkturinstitutet, Statistiska centralbyrån och Sveriges Kommuner och Regioner.</a:t>
            </a:r>
          </a:p>
          <a:p>
            <a:endParaRPr lang="sv-SE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6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96CE5-2F56-95B6-A264-40B6DEA1D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8BFBA-70C8-5051-2FCA-95F2050D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61" y="742139"/>
            <a:ext cx="10340830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6 • Från budgeterat resultat till </a:t>
            </a:r>
            <a:r>
              <a:rPr lang="sv-SE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utfall i kommunerna </a:t>
            </a:r>
            <a:br>
              <a:rPr lang="sv-SE" sz="25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Miljarder kronor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B0D7610-FC9D-C168-0921-6E2C76C44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41978"/>
              </p:ext>
            </p:extLst>
          </p:nvPr>
        </p:nvGraphicFramePr>
        <p:xfrm>
          <a:off x="924827" y="2547879"/>
          <a:ext cx="5432427" cy="3005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9652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281630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171145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</a:tblGrid>
              <a:tr h="59418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Budget, avvikelser och utfall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40273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Budgeterat resultat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40273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Nettokostnader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40273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Skatteintäkter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40273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Generella statsbidrag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40273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Finansnetto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40273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Resultat i bokslutet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69419">
                <a:tc>
                  <a:txBody>
                    <a:bodyPr/>
                    <a:lstStyle/>
                    <a:p>
                      <a:pPr indent="140335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Skillnad mellan budget och utfall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sv-SE" sz="140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 dirty="0">
                        <a:solidFill>
                          <a:srgbClr val="7B7B7B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29772FE4-B3FD-F160-0FBA-9CE275968E26}"/>
              </a:ext>
            </a:extLst>
          </p:cNvPr>
          <p:cNvSpPr txBox="1"/>
          <p:nvPr/>
        </p:nvSpPr>
        <p:spPr>
          <a:xfrm>
            <a:off x="898707" y="5596667"/>
            <a:ext cx="6144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cs typeface="Times New Roman" panose="02020603050405020304" pitchFamily="18" charset="0"/>
              </a:rPr>
              <a:t>Tabellen visar budgeterat resultat, avvikelser mot budget per </a:t>
            </a:r>
            <a:r>
              <a:rPr lang="sv-SE" sz="1000" dirty="0" err="1">
                <a:cs typeface="Times New Roman" panose="02020603050405020304" pitchFamily="18" charset="0"/>
              </a:rPr>
              <a:t>resultatpost</a:t>
            </a:r>
            <a:r>
              <a:rPr lang="sv-SE" sz="1000" dirty="0">
                <a:cs typeface="Times New Roman" panose="02020603050405020304" pitchFamily="18" charset="0"/>
              </a:rPr>
              <a:t> samt resultat respektive år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1B5DF2-0C03-D03E-7690-315D20B6DC49}"/>
              </a:ext>
            </a:extLst>
          </p:cNvPr>
          <p:cNvSpPr txBox="1"/>
          <p:nvPr/>
        </p:nvSpPr>
        <p:spPr>
          <a:xfrm>
            <a:off x="898705" y="58341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Källor: Statistiska centralbyrån och Sveriges Kommuner och Regioner</a:t>
            </a: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03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B09E5-D820-D3AD-6060-5CE4EDB93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C6C7C-8701-3081-858F-F9C43BBA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31" y="1114198"/>
            <a:ext cx="10340830" cy="12371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7 • Ökning av kostnader i cancervården, letalitet och produktivitet </a:t>
            </a:r>
            <a:br>
              <a:rPr lang="sv-SE" sz="25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Procentuell förändring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63D37AD-81AD-9150-5C34-440391572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778718"/>
              </p:ext>
            </p:extLst>
          </p:nvPr>
        </p:nvGraphicFramePr>
        <p:xfrm>
          <a:off x="911225" y="2595112"/>
          <a:ext cx="5850082" cy="326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8081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380505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261496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2012–2021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0" u="non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år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Kostnad fasta priser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Kostnad per cancerfall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Cancerfall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Befolkning 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Cancerfall per capita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Letalitet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239531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Befolkning 60+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6093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NR-produktivitet cancer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419837"/>
                  </a:ext>
                </a:extLst>
              </a:tr>
              <a:tr h="3041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Kvalitetsjustering produktivitet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1243"/>
                  </a:ext>
                </a:extLst>
              </a:tr>
            </a:tbl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4F802C63-C468-F7AE-44C0-2373BA472167}"/>
              </a:ext>
            </a:extLst>
          </p:cNvPr>
          <p:cNvSpPr txBox="1"/>
          <p:nvPr/>
        </p:nvSpPr>
        <p:spPr>
          <a:xfrm>
            <a:off x="850262" y="5889675"/>
            <a:ext cx="6094268" cy="24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Källa: Socialstyrelsen, Statistiska centralbyrån och Sverige Kommuner och Regioner</a:t>
            </a:r>
          </a:p>
        </p:txBody>
      </p:sp>
    </p:spTree>
    <p:extLst>
      <p:ext uri="{BB962C8B-B14F-4D97-AF65-F5344CB8AC3E}">
        <p14:creationId xmlns:p14="http://schemas.microsoft.com/office/powerpoint/2010/main" val="74613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18CAF-FD80-5510-041E-E4B2DBF87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DBE66A-E807-853A-C39A-9AE957A7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3" y="748439"/>
            <a:ext cx="10340830" cy="123713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Tabell 8 • Cirkulationsorganens sjukdomar</a:t>
            </a:r>
            <a:br>
              <a:rPr lang="sv-SE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Miljarder kronor respektive procent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D9A119A-78D7-48EA-8FF1-DAE6081DF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955518"/>
              </p:ext>
            </p:extLst>
          </p:nvPr>
        </p:nvGraphicFramePr>
        <p:xfrm>
          <a:off x="911225" y="2158760"/>
          <a:ext cx="6499770" cy="2746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5083">
                  <a:extLst>
                    <a:ext uri="{9D8B030D-6E8A-4147-A177-3AD203B41FA5}">
                      <a16:colId xmlns:a16="http://schemas.microsoft.com/office/drawing/2014/main" val="328650786"/>
                    </a:ext>
                  </a:extLst>
                </a:gridCol>
                <a:gridCol w="1097178">
                  <a:extLst>
                    <a:ext uri="{9D8B030D-6E8A-4147-A177-3AD203B41FA5}">
                      <a16:colId xmlns:a16="http://schemas.microsoft.com/office/drawing/2014/main" val="3706019451"/>
                    </a:ext>
                  </a:extLst>
                </a:gridCol>
                <a:gridCol w="1837509">
                  <a:extLst>
                    <a:ext uri="{9D8B030D-6E8A-4147-A177-3AD203B41FA5}">
                      <a16:colId xmlns:a16="http://schemas.microsoft.com/office/drawing/2014/main" val="2274286388"/>
                    </a:ext>
                  </a:extLst>
                </a:gridCol>
              </a:tblGrid>
              <a:tr h="60103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Kostnad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Kostnad per invånare i fasta priser. Utveckling 2012-2022, procent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433027"/>
                  </a:ext>
                </a:extLst>
              </a:tr>
              <a:tr h="4171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Specialiserad somatisk vård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21,9 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–7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6799"/>
                  </a:ext>
                </a:extLst>
              </a:tr>
              <a:tr h="4171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Läkemedelsförmånen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6,4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+222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905878"/>
                  </a:ext>
                </a:extLst>
              </a:tr>
              <a:tr h="4171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Summa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+11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4998"/>
                  </a:ext>
                </a:extLst>
              </a:tr>
              <a:tr h="4171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Primärvård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4,6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15334"/>
                  </a:ext>
                </a:extLst>
              </a:tr>
              <a:tr h="4171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Totalt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32,9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83514"/>
                  </a:ext>
                </a:extLst>
              </a:tr>
            </a:tbl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306875AB-356A-BF65-0688-D092D5C87B8B}"/>
              </a:ext>
            </a:extLst>
          </p:cNvPr>
          <p:cNvSpPr txBox="1"/>
          <p:nvPr/>
        </p:nvSpPr>
        <p:spPr>
          <a:xfrm>
            <a:off x="845903" y="5251632"/>
            <a:ext cx="6094268" cy="24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Källa: Sverige Kommuner och Regioner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243767-0F83-647E-54E7-66EDD4E75A85}"/>
              </a:ext>
            </a:extLst>
          </p:cNvPr>
          <p:cNvSpPr txBox="1"/>
          <p:nvPr/>
        </p:nvSpPr>
        <p:spPr>
          <a:xfrm>
            <a:off x="845903" y="5000064"/>
            <a:ext cx="6094268" cy="24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Anmärkning: För primärvården finns statistik från 2019. Det finns ett särskilt statsbidrag för läkemedelsförmånerna.</a:t>
            </a:r>
          </a:p>
        </p:txBody>
      </p:sp>
    </p:spTree>
    <p:extLst>
      <p:ext uri="{BB962C8B-B14F-4D97-AF65-F5344CB8AC3E}">
        <p14:creationId xmlns:p14="http://schemas.microsoft.com/office/powerpoint/2010/main" val="959350935"/>
      </p:ext>
    </p:extLst>
  </p:cSld>
  <p:clrMapOvr>
    <a:masterClrMapping/>
  </p:clrMapOvr>
</p:sld>
</file>

<file path=ppt/theme/theme1.xml><?xml version="1.0" encoding="utf-8"?>
<a:theme xmlns:a="http://schemas.openxmlformats.org/drawingml/2006/main" name="Grön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2024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CE3351CA-9282-4BC7-921D-6736A4BC69CF}"/>
    </a:ext>
  </a:extLst>
</a:theme>
</file>

<file path=ppt/theme/theme2.xml><?xml version="1.0" encoding="utf-8"?>
<a:theme xmlns:a="http://schemas.openxmlformats.org/drawingml/2006/main" name="Beig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D04CB040-AB54-4189-917F-F726C01D7EFD}"/>
    </a:ext>
  </a:extLst>
</a:theme>
</file>

<file path=ppt/theme/theme3.xml><?xml version="1.0" encoding="utf-8"?>
<a:theme xmlns:a="http://schemas.openxmlformats.org/drawingml/2006/main" name="Ros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4B3CCAC3-C631-4A7D-ADB9-CF368323A0EA}"/>
    </a:ext>
  </a:extLst>
</a:theme>
</file>

<file path=ppt/theme/theme4.xml><?xml version="1.0" encoding="utf-8"?>
<a:theme xmlns:a="http://schemas.openxmlformats.org/drawingml/2006/main" name="Special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8178EDE3-FFD1-4737-87E9-B834ACBB59F7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7BA1582E593841BBD1B0B2B78E6F5F" ma:contentTypeVersion="4" ma:contentTypeDescription="Skapa ett nytt dokument." ma:contentTypeScope="" ma:versionID="d7d7bf975ba5a86a391d5a793a275ea7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2c3da0dcf9de3952dc17b885b0dfb298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D572F-AFE2-4691-A267-33397E6A6D7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e9cb10a0-65a5-498f-9c7d-11461f82fb27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31C86B-79A4-42FA-807D-C3FE1C636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05550C-AA73-494F-8A43-EDC3090CD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SKR_2024_2</Template>
  <TotalTime>171</TotalTime>
  <Words>2390</Words>
  <Application>Microsoft Office PowerPoint</Application>
  <PresentationFormat>Bredbild</PresentationFormat>
  <Paragraphs>1251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24</vt:i4>
      </vt:variant>
    </vt:vector>
  </HeadingPairs>
  <TitlesOfParts>
    <vt:vector size="36" baseType="lpstr">
      <vt:lpstr>Arial</vt:lpstr>
      <vt:lpstr>Avenir Next LT Pro</vt:lpstr>
      <vt:lpstr>Avenir Next LT Pro Light</vt:lpstr>
      <vt:lpstr>AvenirNext LT Pro Bold</vt:lpstr>
      <vt:lpstr>AvenirNext LT Pro Regular</vt:lpstr>
      <vt:lpstr>Calibri</vt:lpstr>
      <vt:lpstr>Georgia</vt:lpstr>
      <vt:lpstr>Times New Roman</vt:lpstr>
      <vt:lpstr>Gröna bilder</vt:lpstr>
      <vt:lpstr>Beiga bilder</vt:lpstr>
      <vt:lpstr>Rosa bilder</vt:lpstr>
      <vt:lpstr>Specialbilder</vt:lpstr>
      <vt:lpstr>Ekonomirapporten maj 2024  </vt:lpstr>
      <vt:lpstr>Tabell 1 • Priser, löner och räntor Procentuell förändring och årsmedelvärde, om inget annat anges</vt:lpstr>
      <vt:lpstr>Tabell 2 • Hushållens disponibla inkomster, konsumtion och sparkvot Procentuell förändring och årsmedelvärde, om inget annat anges</vt:lpstr>
      <vt:lpstr>Tabell 3 • Försörjningsbalansen Procentuell förändring, kalenderkorrigerade värden</vt:lpstr>
      <vt:lpstr>Tabell 4 • Skatteunderlag och prisutveckling för den kommunala sektorn Procentuell förändring</vt:lpstr>
      <vt:lpstr>Tabell 5 • Den offentliga sektorns finanser Procent av BNP</vt:lpstr>
      <vt:lpstr>Tabell 6 • Från budgeterat resultat till utfall i kommunerna  Miljarder kronor</vt:lpstr>
      <vt:lpstr>Tabell 7 • Ökning av kostnader i cancervården, letalitet och produktivitet  Procentuell förändring</vt:lpstr>
      <vt:lpstr>Tabell 8 • Cirkulationsorganens sjukdomar Miljarder kronor respektive procent</vt:lpstr>
      <vt:lpstr>Tabell 9 • Från budgeterat resultat till utfall i regionerna  Miljarder kronor</vt:lpstr>
      <vt:lpstr>Ekonomirapporten maj 2024  Tabeller i appendix</vt:lpstr>
      <vt:lpstr>Tabell 10 • BNP-tillväxt i omvärlden Procentuell förändring, kalenderkorrigerade värden</vt:lpstr>
      <vt:lpstr>Tabell 11 • Försörjningsbalans, BNP och bytesbalans Procentuell förändring om inget annat anges</vt:lpstr>
      <vt:lpstr>Tabell 12 • Arbetsmarknaden Procentuell förändring om inget annat anges</vt:lpstr>
      <vt:lpstr>Tabell 13 • Priser, räntor och växelkurser Procentuell förändring och årsmedelvärde, om inget annat anges</vt:lpstr>
      <vt:lpstr>Tabell 14 • Den offentliga sektorns finanser Procent av BNP</vt:lpstr>
      <vt:lpstr>Tabell 15 • Nyckeltal för kommuner och regioner Procent och tusentals personer</vt:lpstr>
      <vt:lpstr>Tabell 16 • Aggregerad resultaträkning kommuner och regioner  Miljarder kronor</vt:lpstr>
      <vt:lpstr>Tabell 17 • Resultaträkning kommuner Miljarder kronor</vt:lpstr>
      <vt:lpstr>Tabell 18 • Resultaträkning regioner Miljarder kronor</vt:lpstr>
      <vt:lpstr>Tabell 19 • Nyckeltal för kommunernas ekonomi Procentuell förändring om inget annat anges</vt:lpstr>
      <vt:lpstr>Tabell 20 • Nyckeltal för regionernas ekonomi Procentuell förändring om inget annat anges</vt:lpstr>
      <vt:lpstr>Tabell 21 • Åtgärder för att nå ett resultat på 2 procent av skatter och bidrag Miljarder kronor, procent, skattekronor</vt:lpstr>
      <vt:lpstr>Slut!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Ekström Adrian</dc:creator>
  <cp:lastModifiedBy>Ershammar Marcus</cp:lastModifiedBy>
  <cp:revision>14</cp:revision>
  <dcterms:created xsi:type="dcterms:W3CDTF">2024-05-06T06:40:30Z</dcterms:created>
  <dcterms:modified xsi:type="dcterms:W3CDTF">2024-05-14T12:13:47Z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