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3"/>
  </p:notesMasterIdLst>
  <p:sldIdLst>
    <p:sldId id="265" r:id="rId3"/>
    <p:sldId id="287" r:id="rId4"/>
    <p:sldId id="286" r:id="rId5"/>
    <p:sldId id="269" r:id="rId6"/>
    <p:sldId id="271" r:id="rId7"/>
    <p:sldId id="277" r:id="rId8"/>
    <p:sldId id="272" r:id="rId9"/>
    <p:sldId id="288" r:id="rId10"/>
    <p:sldId id="259" r:id="rId11"/>
    <p:sldId id="273" r:id="rId12"/>
    <p:sldId id="278" r:id="rId13"/>
    <p:sldId id="260" r:id="rId14"/>
    <p:sldId id="289" r:id="rId15"/>
    <p:sldId id="262" r:id="rId16"/>
    <p:sldId id="263" r:id="rId17"/>
    <p:sldId id="291" r:id="rId18"/>
    <p:sldId id="280" r:id="rId19"/>
    <p:sldId id="276" r:id="rId20"/>
    <p:sldId id="290" r:id="rId21"/>
    <p:sldId id="284"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ca Rönnkvist" initials="AR" lastIdx="3" clrIdx="0">
    <p:extLst>
      <p:ext uri="{19B8F6BF-5375-455C-9EA6-DF929625EA0E}">
        <p15:presenceInfo xmlns:p15="http://schemas.microsoft.com/office/powerpoint/2012/main" userId="S::annica.ronnkvist@sll.se::0dbfa328-73e2-46ea-a9e1-4dcd73e1ec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3979" autoAdjust="0"/>
  </p:normalViewPr>
  <p:slideViewPr>
    <p:cSldViewPr snapToGrid="0">
      <p:cViewPr varScale="1">
        <p:scale>
          <a:sx n="114" d="100"/>
          <a:sy n="114" d="100"/>
        </p:scale>
        <p:origin x="546" y="102"/>
      </p:cViewPr>
      <p:guideLst/>
    </p:cSldViewPr>
  </p:slideViewPr>
  <p:notesTextViewPr>
    <p:cViewPr>
      <p:scale>
        <a:sx n="1" d="1"/>
        <a:sy n="1" d="1"/>
      </p:scale>
      <p:origin x="0" y="0"/>
    </p:cViewPr>
  </p:notesTextViewPr>
  <p:sorterViewPr>
    <p:cViewPr>
      <p:scale>
        <a:sx n="100" d="100"/>
        <a:sy n="100" d="100"/>
      </p:scale>
      <p:origin x="0" y="-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2021-08-10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48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mn-lt"/>
                <a:ea typeface="+mn-ea"/>
                <a:cs typeface="+mn-cs"/>
              </a:rPr>
              <a:t>Ingång</a:t>
            </a:r>
            <a:r>
              <a:rPr lang="sv-SE" sz="1200" b="1"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i vårdförloppet ska ske vid misstanke om allvarlig sepsis hos vuxen patient vid bedömning på akutmottagning. En majoritet av fallen med allvarlig sepsis kommer till akutmottagningen med ambulans.</a:t>
            </a:r>
          </a:p>
          <a:p>
            <a:r>
              <a:rPr lang="sv-SE" sz="1200" kern="1200" dirty="0">
                <a:solidFill>
                  <a:schemeClr val="tx1"/>
                </a:solidFill>
                <a:effectLst/>
                <a:latin typeface="+mn-lt"/>
                <a:ea typeface="+mn-ea"/>
                <a:cs typeface="+mn-cs"/>
              </a:rPr>
              <a:t>För patienter med misstanke om allvarliga infektioner utanför sjukhus finns Strama-verktyget </a:t>
            </a:r>
            <a:r>
              <a:rPr lang="sv-SE" sz="1200" i="1" kern="1200" dirty="0">
                <a:solidFill>
                  <a:schemeClr val="tx1"/>
                </a:solidFill>
                <a:effectLst/>
                <a:latin typeface="+mn-lt"/>
                <a:ea typeface="+mn-ea"/>
                <a:cs typeface="+mn-cs"/>
              </a:rPr>
              <a:t>Tecken på allvarlig infektion hos vuxna</a:t>
            </a:r>
            <a:r>
              <a:rPr lang="sv-SE" sz="1200" kern="1200" dirty="0">
                <a:solidFill>
                  <a:schemeClr val="tx1"/>
                </a:solidFill>
                <a:effectLst/>
                <a:latin typeface="+mn-lt"/>
                <a:ea typeface="+mn-ea"/>
                <a:cs typeface="+mn-cs"/>
              </a:rPr>
              <a:t> [15], som också finns i Nationellt kliniskt kunskapsstöd (NKK). Detta verktyg värderar risken för sepsis och stödjer handläggningen av patienter med misstänkt allvarliga infektioner utanför sjukhus.</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Misstanke om allvarlig sepsis på akutmottagning föreligger om följande kriterier är uppfyllda: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Vuxen patient (≥ 18 år)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Infektionsmisstanke (till exempel feber, anamnes på feber, akut påkommen allmänpåverkan, hosta, hudrodnad, eller akut påkomna urinvägsbesvär eller mag-tarmbesvär)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RETTS röd, NEWS2 ≥ 7 eller motsvarande nivå med annat </a:t>
            </a:r>
            <a:r>
              <a:rPr lang="sv-SE" sz="1200" kern="1200" dirty="0" err="1">
                <a:solidFill>
                  <a:schemeClr val="tx1"/>
                </a:solidFill>
                <a:effectLst/>
                <a:latin typeface="+mn-lt"/>
                <a:ea typeface="+mn-ea"/>
                <a:cs typeface="+mn-cs"/>
              </a:rPr>
              <a:t>triagesystem</a:t>
            </a:r>
            <a:r>
              <a:rPr lang="sv-SE" sz="1200" kern="1200" dirty="0">
                <a:solidFill>
                  <a:schemeClr val="tx1"/>
                </a:solidFill>
                <a:effectLst/>
                <a:latin typeface="+mn-lt"/>
                <a:ea typeface="+mn-ea"/>
                <a:cs typeface="+mn-cs"/>
              </a:rPr>
              <a:t> i ambulans eller på akutmottagning.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Sepsislarm aktiveras på akutmottagning vid misstanke om allvarlig sepsis.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Om misstanke om allvarlig sepsis föreligger, men kriterierna för allvarlig sepsis inte uppfylls fortsätter patienten att vårdas enligt lokal rutin. Om bilden förändras så att kriterierna för allvarlig sepsis uppfylls, och patienten fortfarande är kvar på akutmottagningen, aktiveras sepsislarmet. Patienter med sepsis, som inte uppfyller kriterierna för allvarlig sepsis, kan ändå vara kritiskt sjuka i sin sepsis.</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Utgång ur vårdförloppet kan ske på något av följande sätt:</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Kriterier för sepsislarm uppfylls inte på akutmottagning</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Sepsislarm aktiverat, men patienten bedöms inte ha sepsis vid medicinsk bedömning på akutmottagningen</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Sepsislarm aktiverat, men vid utskrivning bedöms patienten inte ha haft sepsis</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Sepsislarm aktiverat, patienten bedöms ha haft sepsis och har avlidit under vårdtiden</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Sepsislarm aktiverat, patienten bedöms ha haft sepsis, har skrivits ut, strukturerad uppföljning efter 2-6 veckor är genomförd.</a:t>
            </a:r>
          </a:p>
          <a:p>
            <a:endParaRPr lang="sv-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4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E647FB9-2FCB-4FC1-82E1-203119A9FF1E}" type="slidenum">
              <a:rPr lang="sv-SE" smtClean="0"/>
              <a:t>7</a:t>
            </a:fld>
            <a:endParaRPr lang="sv-SE"/>
          </a:p>
        </p:txBody>
      </p:sp>
    </p:spTree>
    <p:extLst>
      <p:ext uri="{BB962C8B-B14F-4D97-AF65-F5344CB8AC3E}">
        <p14:creationId xmlns:p14="http://schemas.microsoft.com/office/powerpoint/2010/main" val="261180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953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909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825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08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9275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838200" y="1825625"/>
            <a:ext cx="10515600" cy="403805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Vårdförlopp namn</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675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136054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en-US"/>
              <a:t>Click to edit Master title style</a:t>
            </a:r>
            <a:endParaRPr lang="sv-SE" dirty="0"/>
          </a:p>
        </p:txBody>
      </p:sp>
    </p:spTree>
    <p:extLst>
      <p:ext uri="{BB962C8B-B14F-4D97-AF65-F5344CB8AC3E}">
        <p14:creationId xmlns:p14="http://schemas.microsoft.com/office/powerpoint/2010/main" val="253056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en-US"/>
              <a:t>Click icon to add chart</a:t>
            </a:r>
            <a:endParaRPr lang="sv-SE"/>
          </a:p>
        </p:txBody>
      </p:sp>
    </p:spTree>
    <p:extLst>
      <p:ext uri="{BB962C8B-B14F-4D97-AF65-F5344CB8AC3E}">
        <p14:creationId xmlns:p14="http://schemas.microsoft.com/office/powerpoint/2010/main" val="2813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en-US"/>
              <a:t>Click icon to add picture</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en-US"/>
              <a:t>Click to edit Master text styles</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en-US"/>
              <a:t>Click to edit Master title style</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en-US"/>
              <a:t>Click to edit Master text styles</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en-US"/>
              <a:t>Click icon to add picture</a:t>
            </a:r>
            <a:endParaRPr lang="sv-SE"/>
          </a:p>
        </p:txBody>
      </p:sp>
    </p:spTree>
    <p:extLst>
      <p:ext uri="{BB962C8B-B14F-4D97-AF65-F5344CB8AC3E}">
        <p14:creationId xmlns:p14="http://schemas.microsoft.com/office/powerpoint/2010/main" val="27019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Vårdförlopp namn</a:t>
            </a: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27725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nationelltklinisktkunskapsstod.se/vardprogramochvardforlopp" TargetMode="External"/><Relationship Id="rId2" Type="http://schemas.openxmlformats.org/officeDocument/2006/relationships/hyperlink" Target="http://www.kunskapsstyrningvard.se/" TargetMode="Externa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kunskapsstyrningvard.se/kunskapsstod/personcentreradesammanhallnavardforlopp/godkandavardforlopp/vardforlopphoftledsartros.1005.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infektion.net/vardprogram/svar-sepsisseptisk-chock/" TargetMode="External"/><Relationship Id="rId7" Type="http://schemas.openxmlformats.org/officeDocument/2006/relationships/hyperlink" Target="https://strama.se/tecken-pa-allvarlig-infektion-hos-vuxna/" TargetMode="External"/><Relationship Id="rId2" Type="http://schemas.openxmlformats.org/officeDocument/2006/relationships/hyperlink" Target="https://www.who.int/news-room/fact-sheets/detail/sepsis" TargetMode="External"/><Relationship Id="rId1" Type="http://schemas.openxmlformats.org/officeDocument/2006/relationships/slideLayout" Target="../slideLayouts/slideLayout1.xml"/><Relationship Id="rId6" Type="http://schemas.openxmlformats.org/officeDocument/2006/relationships/hyperlink" Target="https://www.socialstyrelsen.se/globalassets/sharepoint-dokument/artikelkatalog/klassifikationer-och-koder/2020-1-6547.pdf" TargetMode="External"/><Relationship Id="rId5" Type="http://schemas.openxmlformats.org/officeDocument/2006/relationships/hyperlink" Target="http://lakartidningen.se/Klinik-och-vetenskap/Klinisk-oversikt/2018/03/Nu-galler-Sepsis-3-for-definitioner-och-diagnostiska-kriterier/" TargetMode="External"/><Relationship Id="rId4" Type="http://schemas.openxmlformats.org/officeDocument/2006/relationships/hyperlink" Target="https://nationelltklinisktkunskapsstod.se/dokument/Sepsi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7.jp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4" y="4236"/>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3350942" y="2349500"/>
            <a:ext cx="6304046" cy="1219200"/>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Calibri" panose="020F0502020204030204"/>
                <a:ea typeface="+mj-ea"/>
                <a:cs typeface="+mj-cs"/>
              </a:rPr>
              <a:t>Personcentrerat och sammanhållet vårdförlopp</a:t>
            </a:r>
          </a:p>
          <a:p>
            <a:pPr marL="0" marR="0" lvl="0" indent="0" algn="l" defTabSz="914400" rtl="0" eaLnBrk="1" fontAlgn="auto" latinLnBrk="0" hangingPunct="1">
              <a:lnSpc>
                <a:spcPct val="90000"/>
              </a:lnSpc>
              <a:spcBef>
                <a:spcPct val="0"/>
              </a:spcBef>
              <a:spcAft>
                <a:spcPts val="0"/>
              </a:spcAft>
              <a:buClrTx/>
              <a:buSzTx/>
              <a:buFontTx/>
              <a:buNone/>
              <a:tabLst/>
              <a:defRPr/>
            </a:pPr>
            <a:r>
              <a:rPr lang="sv-SE" dirty="0">
                <a:solidFill>
                  <a:srgbClr val="FFFFFF"/>
                </a:solidFill>
                <a:latin typeface="Calibri" panose="020F0502020204030204"/>
              </a:rPr>
              <a:t>Sepsis</a:t>
            </a:r>
            <a:endParaRPr kumimoji="0" lang="sv-SE" sz="36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grpSp>
        <p:nvGrpSpPr>
          <p:cNvPr id="17" name="Grupp 16">
            <a:extLst>
              <a:ext uri="{FF2B5EF4-FFF2-40B4-BE49-F238E27FC236}">
                <a16:creationId xmlns:a16="http://schemas.microsoft.com/office/drawing/2014/main" id="{57C90ED4-D5C4-234F-A00E-374ECEE0597F}"/>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80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rgbClr val="9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464197"/>
            <a:ext cx="6336000" cy="360000"/>
          </a:xfrm>
          <a:prstGeom prst="rect">
            <a:avLst/>
          </a:prstGeom>
          <a:solidFill>
            <a:srgbClr val="9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Åtgärdsblock</a:t>
            </a:r>
          </a:p>
        </p:txBody>
      </p:sp>
      <p:sp>
        <p:nvSpPr>
          <p:cNvPr id="12" name="Vänsterpil 11"/>
          <p:cNvSpPr/>
          <p:nvPr/>
        </p:nvSpPr>
        <p:spPr>
          <a:xfrm rot="10800000">
            <a:off x="3780561" y="3780377"/>
            <a:ext cx="504000" cy="216000"/>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ell 5"/>
          <p:cNvGraphicFramePr>
            <a:graphicFrameLocks noGrp="1"/>
          </p:cNvGraphicFramePr>
          <p:nvPr>
            <p:extLst>
              <p:ext uri="{D42A27DB-BD31-4B8C-83A1-F6EECF244321}">
                <p14:modId xmlns:p14="http://schemas.microsoft.com/office/powerpoint/2010/main" val="525439164"/>
              </p:ext>
            </p:extLst>
          </p:nvPr>
        </p:nvGraphicFramePr>
        <p:xfrm>
          <a:off x="4572896" y="2052330"/>
          <a:ext cx="6335738" cy="3175000"/>
        </p:xfrm>
        <a:graphic>
          <a:graphicData uri="http://schemas.openxmlformats.org/drawingml/2006/table">
            <a:tbl>
              <a:tblPr firstRow="1" bandRow="1">
                <a:tableStyleId>{2D5ABB26-0587-4C30-8999-92F81FD0307C}</a:tableStyleId>
              </a:tblPr>
              <a:tblGrid>
                <a:gridCol w="4218179">
                  <a:extLst>
                    <a:ext uri="{9D8B030D-6E8A-4147-A177-3AD203B41FA5}">
                      <a16:colId xmlns:a16="http://schemas.microsoft.com/office/drawing/2014/main" val="1177575122"/>
                    </a:ext>
                  </a:extLst>
                </a:gridCol>
                <a:gridCol w="2117559">
                  <a:extLst>
                    <a:ext uri="{9D8B030D-6E8A-4147-A177-3AD203B41FA5}">
                      <a16:colId xmlns:a16="http://schemas.microsoft.com/office/drawing/2014/main" val="636639073"/>
                    </a:ext>
                  </a:extLst>
                </a:gridCol>
              </a:tblGrid>
              <a:tr h="370840">
                <a:tc>
                  <a:txBody>
                    <a:bodyPr/>
                    <a:lstStyle/>
                    <a:p>
                      <a:pPr>
                        <a:lnSpc>
                          <a:spcPct val="115000"/>
                        </a:lnSpc>
                        <a:spcAft>
                          <a:spcPts val="0"/>
                        </a:spcAft>
                      </a:pPr>
                      <a:r>
                        <a:rPr lang="sv-SE" sz="1600" b="1" dirty="0">
                          <a:effectLst/>
                          <a:latin typeface="Calibri" panose="020F0502020204030204" pitchFamily="34" charset="0"/>
                          <a:ea typeface="Calibri" panose="020F0502020204030204" pitchFamily="34" charset="0"/>
                          <a:cs typeface="Arial" panose="020B0604020202020204" pitchFamily="34" charset="0"/>
                        </a:rPr>
                        <a:t>Hälso- och sjukvårdens åtgärder</a:t>
                      </a:r>
                      <a:endParaRPr lang="sv-S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sv-SE"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Patientens åtgärder</a:t>
                      </a:r>
                      <a:endParaRPr lang="sv-S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8788643"/>
                  </a:ext>
                </a:extLst>
              </a:tr>
              <a:tr h="370840">
                <a:tc>
                  <a:txBody>
                    <a:bodyPr/>
                    <a:lstStyle/>
                    <a:p>
                      <a:pPr>
                        <a:lnSpc>
                          <a:spcPct val="115000"/>
                        </a:lnSpc>
                        <a:spcAft>
                          <a:spcPts val="0"/>
                        </a:spcAft>
                      </a:pPr>
                      <a:r>
                        <a:rPr lang="sv-SE"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Akutmottagning: värdering av infektionsmisstanke och </a:t>
                      </a:r>
                      <a:r>
                        <a:rPr lang="sv-SE" sz="16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triagering</a:t>
                      </a:r>
                      <a:r>
                        <a:rPr lang="sv-SE"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med RETTS, NEWS2 eller annat </a:t>
                      </a:r>
                      <a:r>
                        <a:rPr lang="sv-SE" sz="16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triagesystem</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Samtal med patient/närstående/boende om sjukhistoria och symtom</a:t>
                      </a:r>
                    </a:p>
                    <a:p>
                      <a:pPr marL="342900" lvl="0" indent="-342900">
                        <a:lnSpc>
                          <a:spcPct val="115000"/>
                        </a:lnSpc>
                        <a:spcAft>
                          <a:spcPts val="0"/>
                        </a:spcAft>
                        <a:buFont typeface="Symbol" panose="05050102010706020507" pitchFamily="18" charset="2"/>
                        <a:buChar char=""/>
                      </a:pPr>
                      <a:r>
                        <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Rapport från ambulans</a:t>
                      </a:r>
                    </a:p>
                    <a:p>
                      <a:pPr marL="342900" lvl="0" indent="-342900">
                        <a:lnSpc>
                          <a:spcPct val="115000"/>
                        </a:lnSpc>
                        <a:spcAft>
                          <a:spcPts val="0"/>
                        </a:spcAft>
                        <a:buFont typeface="Symbol" panose="05050102010706020507" pitchFamily="18" charset="2"/>
                        <a:buChar char=""/>
                      </a:pPr>
                      <a:r>
                        <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Undersökning</a:t>
                      </a:r>
                    </a:p>
                    <a:p>
                      <a:pPr marL="342900" lvl="0" indent="-342900">
                        <a:lnSpc>
                          <a:spcPct val="115000"/>
                        </a:lnSpc>
                        <a:spcAft>
                          <a:spcPts val="0"/>
                        </a:spcAft>
                        <a:buFont typeface="Symbol" panose="05050102010706020507" pitchFamily="18" charset="2"/>
                        <a:buChar char=""/>
                      </a:pPr>
                      <a:r>
                        <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Värdering av RETTS, NEWS2</a:t>
                      </a:r>
                      <a:r>
                        <a:rPr lang="sv-SE" sz="16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eller</a:t>
                      </a:r>
                      <a:r>
                        <a:rPr lang="sv-SE" sz="1600" strike="sng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annat </a:t>
                      </a:r>
                      <a:r>
                        <a:rPr lang="sv-SE"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triagesystem</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0"/>
                        </a:spcAft>
                      </a:pPr>
                      <a:r>
                        <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nSpc>
                          <a:spcPct val="105000"/>
                        </a:lnSpc>
                        <a:spcAft>
                          <a:spcPts val="0"/>
                        </a:spcAft>
                        <a:buFont typeface="Symbol" panose="05050102010706020507" pitchFamily="18" charset="2"/>
                        <a:buChar char=""/>
                      </a:pPr>
                      <a:r>
                        <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Beskriv symtom (patient, närstående, boende)</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799594"/>
                  </a:ext>
                </a:extLst>
              </a:tr>
            </a:tbl>
          </a:graphicData>
        </a:graphic>
      </p:graphicFrame>
      <p:pic>
        <p:nvPicPr>
          <p:cNvPr id="13" name="Bildobjekt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110" y="2052329"/>
            <a:ext cx="2912940" cy="4324069"/>
          </a:xfrm>
          <a:prstGeom prst="rect">
            <a:avLst/>
          </a:prstGeom>
          <a:noFill/>
        </p:spPr>
      </p:pic>
      <p:sp>
        <p:nvSpPr>
          <p:cNvPr id="14" name="textruta 13"/>
          <p:cNvSpPr txBox="1"/>
          <p:nvPr/>
        </p:nvSpPr>
        <p:spPr>
          <a:xfrm>
            <a:off x="11424627" y="88118"/>
            <a:ext cx="767373" cy="276999"/>
          </a:xfrm>
          <a:prstGeom prst="rect">
            <a:avLst/>
          </a:prstGeom>
          <a:noFill/>
        </p:spPr>
        <p:txBody>
          <a:bodyPr wrap="square" rtlCol="0">
            <a:spAutoFit/>
          </a:bodyPr>
          <a:lstStyle/>
          <a:p>
            <a:r>
              <a:rPr lang="sv-SE" sz="1200" dirty="0">
                <a:solidFill>
                  <a:schemeClr val="bg1">
                    <a:lumMod val="65000"/>
                  </a:schemeClr>
                </a:solidFill>
              </a:rPr>
              <a:t>Sepsis</a:t>
            </a:r>
          </a:p>
        </p:txBody>
      </p:sp>
    </p:spTree>
    <p:extLst>
      <p:ext uri="{BB962C8B-B14F-4D97-AF65-F5344CB8AC3E}">
        <p14:creationId xmlns:p14="http://schemas.microsoft.com/office/powerpoint/2010/main" val="27482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Vårdförlopp Sepsis i korthet</a:t>
            </a:r>
          </a:p>
        </p:txBody>
      </p:sp>
      <p:sp>
        <p:nvSpPr>
          <p:cNvPr id="4" name="Platshållare för text 3"/>
          <p:cNvSpPr>
            <a:spLocks noGrp="1"/>
          </p:cNvSpPr>
          <p:nvPr>
            <p:ph type="body" sz="quarter" idx="10"/>
          </p:nvPr>
        </p:nvSpPr>
        <p:spPr>
          <a:xfrm>
            <a:off x="989013" y="1422400"/>
            <a:ext cx="9144000" cy="4726730"/>
          </a:xfrm>
        </p:spPr>
        <p:txBody>
          <a:bodyPr>
            <a:normAutofit fontScale="92500" lnSpcReduction="10000"/>
          </a:bodyPr>
          <a:lstStyle/>
          <a:p>
            <a:pPr marL="342900" indent="-342900">
              <a:lnSpc>
                <a:spcPct val="100000"/>
              </a:lnSpc>
              <a:spcBef>
                <a:spcPts val="600"/>
              </a:spcBef>
              <a:buFont typeface="Arial" panose="020B0604020202020204" pitchFamily="34" charset="0"/>
              <a:buChar char="•"/>
              <a:defRPr/>
            </a:pPr>
            <a:r>
              <a:rPr lang="sv-SE" dirty="0">
                <a:solidFill>
                  <a:srgbClr val="000000"/>
                </a:solidFill>
              </a:rPr>
              <a:t>Vårdförloppet syftar till att öka jämlikhet, effektivitet och kvalitet för patienter med sepsis </a:t>
            </a:r>
          </a:p>
          <a:p>
            <a:pPr marL="342900" indent="-342900">
              <a:lnSpc>
                <a:spcPct val="100000"/>
              </a:lnSpc>
              <a:spcBef>
                <a:spcPts val="600"/>
              </a:spcBef>
              <a:buFont typeface="Arial" panose="020B0604020202020204" pitchFamily="34" charset="0"/>
              <a:buChar char="•"/>
              <a:defRPr/>
            </a:pPr>
            <a:r>
              <a:rPr lang="sv-SE" dirty="0">
                <a:solidFill>
                  <a:srgbClr val="000000"/>
                </a:solidFill>
              </a:rPr>
              <a:t>Vårdförloppet startar på akuten vid misstanke om allvarlig sepsis utifrån ambulansrapport, patient/närstående/boende och </a:t>
            </a:r>
            <a:r>
              <a:rPr lang="sv-SE" dirty="0" err="1">
                <a:solidFill>
                  <a:srgbClr val="000000"/>
                </a:solidFill>
              </a:rPr>
              <a:t>triagesystem</a:t>
            </a:r>
            <a:endParaRPr lang="sv-SE" dirty="0">
              <a:solidFill>
                <a:srgbClr val="000000"/>
              </a:solidFill>
            </a:endParaRPr>
          </a:p>
          <a:p>
            <a:pPr marL="342900" indent="-342900">
              <a:lnSpc>
                <a:spcPct val="100000"/>
              </a:lnSpc>
              <a:spcBef>
                <a:spcPts val="600"/>
              </a:spcBef>
              <a:buFont typeface="Arial" panose="020B0604020202020204" pitchFamily="34" charset="0"/>
              <a:buChar char="•"/>
              <a:defRPr/>
            </a:pPr>
            <a:r>
              <a:rPr lang="sv-SE" dirty="0">
                <a:solidFill>
                  <a:srgbClr val="000000"/>
                </a:solidFill>
              </a:rPr>
              <a:t>När kriterierna för allvarlig sepsis föreligger aktiveras sepsislarm:</a:t>
            </a:r>
          </a:p>
          <a:p>
            <a:pPr marL="1028700" lvl="1" indent="-342900">
              <a:lnSpc>
                <a:spcPct val="100000"/>
              </a:lnSpc>
              <a:spcBef>
                <a:spcPts val="600"/>
              </a:spcBef>
              <a:defRPr/>
            </a:pPr>
            <a:r>
              <a:rPr lang="sv-SE" dirty="0">
                <a:solidFill>
                  <a:srgbClr val="000000"/>
                </a:solidFill>
              </a:rPr>
              <a:t>direkt medicinsk bedömning</a:t>
            </a:r>
          </a:p>
          <a:p>
            <a:pPr marL="1028700" lvl="1" indent="-342900">
              <a:lnSpc>
                <a:spcPct val="100000"/>
              </a:lnSpc>
              <a:spcBef>
                <a:spcPts val="600"/>
              </a:spcBef>
              <a:defRPr/>
            </a:pPr>
            <a:r>
              <a:rPr lang="sv-SE" dirty="0">
                <a:solidFill>
                  <a:srgbClr val="000000"/>
                </a:solidFill>
              </a:rPr>
              <a:t>strukturerat omhändertagande</a:t>
            </a:r>
          </a:p>
          <a:p>
            <a:pPr marL="1028700" lvl="1" indent="-342900">
              <a:lnSpc>
                <a:spcPct val="100000"/>
              </a:lnSpc>
              <a:spcBef>
                <a:spcPts val="600"/>
              </a:spcBef>
              <a:defRPr/>
            </a:pPr>
            <a:r>
              <a:rPr lang="sv-SE" dirty="0">
                <a:solidFill>
                  <a:srgbClr val="000000"/>
                </a:solidFill>
              </a:rPr>
              <a:t>samråd med infektionsjour </a:t>
            </a:r>
          </a:p>
          <a:p>
            <a:pPr marL="342900" indent="-342900">
              <a:lnSpc>
                <a:spcPct val="100000"/>
              </a:lnSpc>
              <a:spcBef>
                <a:spcPts val="600"/>
              </a:spcBef>
              <a:buFont typeface="Arial" panose="020B0604020202020204" pitchFamily="34" charset="0"/>
              <a:buChar char="•"/>
              <a:defRPr/>
            </a:pPr>
            <a:r>
              <a:rPr lang="sv-SE" dirty="0">
                <a:solidFill>
                  <a:srgbClr val="000000"/>
                </a:solidFill>
              </a:rPr>
              <a:t>Monitorering av vitala funktioner följs och vid behov sker samråd med IVA/MIMA </a:t>
            </a:r>
          </a:p>
          <a:p>
            <a:pPr marL="342900" indent="-342900">
              <a:lnSpc>
                <a:spcPct val="100000"/>
              </a:lnSpc>
              <a:spcBef>
                <a:spcPts val="600"/>
              </a:spcBef>
              <a:buFont typeface="Arial" panose="020B0604020202020204" pitchFamily="34" charset="0"/>
              <a:buChar char="•"/>
              <a:defRPr/>
            </a:pPr>
            <a:r>
              <a:rPr lang="sv-SE" dirty="0">
                <a:solidFill>
                  <a:srgbClr val="000000"/>
                </a:solidFill>
              </a:rPr>
              <a:t>Vid utskrivning sker diagnoskodning enligt Sepsis-3</a:t>
            </a:r>
          </a:p>
          <a:p>
            <a:pPr marL="342900" indent="-342900">
              <a:lnSpc>
                <a:spcPct val="100000"/>
              </a:lnSpc>
              <a:spcBef>
                <a:spcPts val="600"/>
              </a:spcBef>
              <a:buFont typeface="Arial" panose="020B0604020202020204" pitchFamily="34" charset="0"/>
              <a:buChar char="•"/>
              <a:defRPr/>
            </a:pPr>
            <a:r>
              <a:rPr lang="sv-SE" dirty="0">
                <a:solidFill>
                  <a:srgbClr val="000000"/>
                </a:solidFill>
              </a:rPr>
              <a:t>Patienter med allvarlig sepsis följs upp genom telefonsamtal efter 2-6 veckor</a:t>
            </a:r>
          </a:p>
          <a:p>
            <a:pPr>
              <a:lnSpc>
                <a:spcPct val="100000"/>
              </a:lnSpc>
              <a:spcBef>
                <a:spcPts val="600"/>
              </a:spcBef>
              <a:defRPr/>
            </a:pPr>
            <a:endParaRPr lang="sv-SE" dirty="0">
              <a:solidFill>
                <a:srgbClr val="000000"/>
              </a:solidFill>
            </a:endParaRPr>
          </a:p>
        </p:txBody>
      </p:sp>
      <p:sp>
        <p:nvSpPr>
          <p:cNvPr id="8" name="textruta 7"/>
          <p:cNvSpPr txBox="1"/>
          <p:nvPr/>
        </p:nvSpPr>
        <p:spPr>
          <a:xfrm>
            <a:off x="11424627" y="88118"/>
            <a:ext cx="767373" cy="276999"/>
          </a:xfrm>
          <a:prstGeom prst="rect">
            <a:avLst/>
          </a:prstGeom>
          <a:noFill/>
        </p:spPr>
        <p:txBody>
          <a:bodyPr wrap="square" rtlCol="0">
            <a:spAutoFit/>
          </a:bodyPr>
          <a:lstStyle/>
          <a:p>
            <a:r>
              <a:rPr lang="sv-SE" sz="1200" dirty="0">
                <a:solidFill>
                  <a:schemeClr val="bg1">
                    <a:lumMod val="65000"/>
                  </a:schemeClr>
                </a:solidFill>
              </a:rPr>
              <a:t>Sepsis</a:t>
            </a:r>
          </a:p>
        </p:txBody>
      </p:sp>
    </p:spTree>
    <p:extLst>
      <p:ext uri="{BB962C8B-B14F-4D97-AF65-F5344CB8AC3E}">
        <p14:creationId xmlns:p14="http://schemas.microsoft.com/office/powerpoint/2010/main" val="97420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5222631" y="226617"/>
            <a:ext cx="6479929" cy="609793"/>
          </a:xfrm>
        </p:spPr>
        <p:txBody>
          <a:bodyPr>
            <a:noAutofit/>
          </a:bodyPr>
          <a:lstStyle/>
          <a:p>
            <a:r>
              <a:rPr lang="sv-SE" dirty="0">
                <a:solidFill>
                  <a:srgbClr val="5A8695"/>
                </a:solidFill>
              </a:rPr>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5287839" y="1691281"/>
            <a:ext cx="6520474" cy="3246838"/>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indent="-342900">
              <a:spcBef>
                <a:spcPts val="600"/>
              </a:spcBef>
              <a:buFont typeface="Arial" panose="020B0604020202020204" pitchFamily="34" charset="0"/>
              <a:buChar char="•"/>
            </a:pPr>
            <a:r>
              <a:rPr lang="sv-SE" sz="2400" dirty="0">
                <a:solidFill>
                  <a:srgbClr val="000000"/>
                </a:solidFill>
                <a:ea typeface="Calibri" panose="020F0502020204030204" pitchFamily="34" charset="0"/>
                <a:cs typeface="Arial" panose="020B0604020202020204" pitchFamily="34" charset="0"/>
              </a:rPr>
              <a:t>Evidensbaserad vård integrerad med individanpassade åtgärder</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Tydlig struktur för initiala omhändertagandet vid misstänkt allvarlig sepsis</a:t>
            </a:r>
          </a:p>
          <a:p>
            <a:pPr marL="342900" indent="-342900">
              <a:spcBef>
                <a:spcPts val="600"/>
              </a:spcBef>
              <a:buFont typeface="Arial" panose="020B0604020202020204" pitchFamily="34" charset="0"/>
              <a:buChar char="•"/>
            </a:pPr>
            <a:r>
              <a:rPr lang="sv-SE" sz="2400" dirty="0">
                <a:solidFill>
                  <a:srgbClr val="000000"/>
                </a:solidFill>
                <a:ea typeface="Calibri" panose="020F0502020204030204" pitchFamily="34" charset="0"/>
                <a:cs typeface="Arial" panose="020B0604020202020204" pitchFamily="34" charset="0"/>
              </a:rPr>
              <a:t>Bättre diagnossättning av sepsis</a:t>
            </a:r>
          </a:p>
          <a:p>
            <a:pPr marL="342900" indent="-342900">
              <a:spcBef>
                <a:spcPts val="600"/>
              </a:spcBef>
              <a:buFont typeface="Arial" panose="020B0604020202020204" pitchFamily="34" charset="0"/>
              <a:buChar char="•"/>
            </a:pPr>
            <a:r>
              <a:rPr lang="sv-SE" sz="2400" dirty="0">
                <a:solidFill>
                  <a:srgbClr val="000000"/>
                </a:solidFill>
                <a:ea typeface="Calibri" panose="020F0502020204030204" pitchFamily="34" charset="0"/>
                <a:cs typeface="Arial" panose="020B0604020202020204" pitchFamily="34" charset="0"/>
              </a:rPr>
              <a:t>Förbättrad information och uppföljning efter </a:t>
            </a:r>
            <a:r>
              <a:rPr lang="sv-SE" sz="2400" dirty="0" err="1">
                <a:solidFill>
                  <a:srgbClr val="000000"/>
                </a:solidFill>
                <a:ea typeface="Calibri" panose="020F0502020204030204" pitchFamily="34" charset="0"/>
                <a:cs typeface="Arial" panose="020B0604020202020204" pitchFamily="34" charset="0"/>
              </a:rPr>
              <a:t>sepsisvård</a:t>
            </a:r>
            <a:endParaRPr lang="sv-SE" sz="2400" dirty="0">
              <a:solidFill>
                <a:srgbClr val="000000"/>
              </a:solidFill>
              <a:ea typeface="Calibri" panose="020F0502020204030204" pitchFamily="34" charset="0"/>
              <a:cs typeface="Arial" panose="020B0604020202020204" pitchFamily="34" charset="0"/>
            </a:endParaRPr>
          </a:p>
          <a:p>
            <a:pPr marL="342900" indent="-342900">
              <a:spcBef>
                <a:spcPts val="600"/>
              </a:spcBef>
              <a:buFont typeface="Arial" panose="020B0604020202020204" pitchFamily="34" charset="0"/>
              <a:buChar char="•"/>
            </a:pPr>
            <a:endParaRPr lang="sv-SE" sz="2400" dirty="0">
              <a:solidFill>
                <a:srgbClr val="000000"/>
              </a:solidFill>
              <a:latin typeface="Calibri" panose="020F0502020204030204"/>
              <a:ea typeface="Calibri" panose="020F0502020204030204" pitchFamily="34" charset="0"/>
              <a:cs typeface="Arial" panose="020B0604020202020204" pitchFamily="34" charset="0"/>
            </a:endParaRPr>
          </a:p>
          <a:p>
            <a:pPr marL="342900" lvl="0" indent="-342900">
              <a:spcBef>
                <a:spcPts val="600"/>
              </a:spcBef>
              <a:buFont typeface="Arial" panose="020B0604020202020204" pitchFamily="34" charset="0"/>
              <a:buChar char="•"/>
              <a:defRPr/>
            </a:pPr>
            <a:endParaRPr lang="sv-SE" sz="2000" dirty="0">
              <a:solidFill>
                <a:srgbClr val="000000"/>
              </a:solidFill>
              <a:ea typeface="Calibri" panose="020F0502020204030204" pitchFamily="34" charset="0"/>
              <a:cs typeface="Arial" panose="020B0604020202020204" pitchFamily="34" charset="0"/>
            </a:endParaRPr>
          </a:p>
        </p:txBody>
      </p:sp>
      <p:sp>
        <p:nvSpPr>
          <p:cNvPr id="10" name="textruta 9"/>
          <p:cNvSpPr txBox="1"/>
          <p:nvPr/>
        </p:nvSpPr>
        <p:spPr>
          <a:xfrm>
            <a:off x="11424627" y="88118"/>
            <a:ext cx="767373" cy="276999"/>
          </a:xfrm>
          <a:prstGeom prst="rect">
            <a:avLst/>
          </a:prstGeom>
          <a:noFill/>
        </p:spPr>
        <p:txBody>
          <a:bodyPr wrap="square" rtlCol="0">
            <a:spAutoFit/>
          </a:bodyPr>
          <a:lstStyle/>
          <a:p>
            <a:r>
              <a:rPr lang="sv-SE" sz="1200" dirty="0">
                <a:solidFill>
                  <a:schemeClr val="bg1">
                    <a:lumMod val="65000"/>
                  </a:schemeClr>
                </a:solidFill>
              </a:rPr>
              <a:t>Sepsis</a:t>
            </a:r>
          </a:p>
        </p:txBody>
      </p:sp>
      <p:pic>
        <p:nvPicPr>
          <p:cNvPr id="9" name="Bildobjekt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75" y="-1"/>
            <a:ext cx="4974244" cy="6631879"/>
          </a:xfrm>
          <a:prstGeom prst="rect">
            <a:avLst/>
          </a:prstGeom>
        </p:spPr>
      </p:pic>
    </p:spTree>
    <p:extLst>
      <p:ext uri="{BB962C8B-B14F-4D97-AF65-F5344CB8AC3E}">
        <p14:creationId xmlns:p14="http://schemas.microsoft.com/office/powerpoint/2010/main" val="191966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7184143" y="691094"/>
            <a:ext cx="3970358" cy="609793"/>
          </a:xfrm>
        </p:spPr>
        <p:txBody>
          <a:bodyPr/>
          <a:lstStyle/>
          <a:p>
            <a:r>
              <a:rPr lang="sv-SE" dirty="0"/>
              <a:t>Patientkontrakt</a:t>
            </a:r>
          </a:p>
        </p:txBody>
      </p:sp>
      <p:sp>
        <p:nvSpPr>
          <p:cNvPr id="5" name="Platshållare för text 4"/>
          <p:cNvSpPr>
            <a:spLocks noGrp="1"/>
          </p:cNvSpPr>
          <p:nvPr>
            <p:ph type="body" sz="quarter" idx="10"/>
          </p:nvPr>
        </p:nvSpPr>
        <p:spPr>
          <a:xfrm>
            <a:off x="6937512" y="1626863"/>
            <a:ext cx="4870801" cy="4186238"/>
          </a:xfrm>
        </p:spPr>
        <p:txBody>
          <a:bodyPr>
            <a:normAutofit/>
          </a:bodyPr>
          <a:lstStyle/>
          <a:p>
            <a:pPr marL="285750" indent="-285750">
              <a:buFont typeface="Arial" panose="020B0604020202020204" pitchFamily="34" charset="0"/>
              <a:buChar char="•"/>
            </a:pPr>
            <a:r>
              <a:rPr lang="sv-SE" sz="1800" dirty="0"/>
              <a:t>Vid allvarlig sepsis är sjukdomsförloppet snabbt och behandling behöver ske utan dröjsmål. Det är därför svårt att initialt föra en utförlig dialog med patient/närstående/boende, men en dialog om patientens inställning till livsuppehållande vård bör föras.</a:t>
            </a:r>
          </a:p>
          <a:p>
            <a:endParaRPr lang="sv-SE" sz="1800" dirty="0"/>
          </a:p>
          <a:p>
            <a:pPr marL="285750" indent="-285750">
              <a:buFont typeface="Arial" panose="020B0604020202020204" pitchFamily="34" charset="0"/>
              <a:buChar char="•"/>
            </a:pPr>
            <a:r>
              <a:rPr lang="sv-SE" sz="1800" dirty="0"/>
              <a:t>Vid utskrivningen efter </a:t>
            </a:r>
            <a:r>
              <a:rPr lang="sv-SE" sz="1800" dirty="0" err="1"/>
              <a:t>sepsisvård</a:t>
            </a:r>
            <a:r>
              <a:rPr lang="sv-SE" sz="1800" dirty="0"/>
              <a:t> är dialogen med patienten viktig för att patienten ska få kunskap om sin sjukdom och vårdtid och om förväntningar, varningstecken och kontaktvägar framöver.  </a:t>
            </a:r>
          </a:p>
        </p:txBody>
      </p:sp>
      <p:sp>
        <p:nvSpPr>
          <p:cNvPr id="8" name="textruta 7"/>
          <p:cNvSpPr txBox="1"/>
          <p:nvPr/>
        </p:nvSpPr>
        <p:spPr>
          <a:xfrm>
            <a:off x="11424627" y="88118"/>
            <a:ext cx="767373" cy="276999"/>
          </a:xfrm>
          <a:prstGeom prst="rect">
            <a:avLst/>
          </a:prstGeom>
          <a:noFill/>
        </p:spPr>
        <p:txBody>
          <a:bodyPr wrap="square" rtlCol="0">
            <a:spAutoFit/>
          </a:bodyPr>
          <a:lstStyle/>
          <a:p>
            <a:r>
              <a:rPr lang="sv-SE" sz="1200" dirty="0">
                <a:solidFill>
                  <a:schemeClr val="bg1">
                    <a:lumMod val="65000"/>
                  </a:schemeClr>
                </a:solidFill>
              </a:rPr>
              <a:t>Sepsis</a:t>
            </a:r>
          </a:p>
        </p:txBody>
      </p:sp>
      <p:pic>
        <p:nvPicPr>
          <p:cNvPr id="3" name="Bildobjekt 2"/>
          <p:cNvPicPr>
            <a:picLocks noChangeAspect="1"/>
          </p:cNvPicPr>
          <p:nvPr/>
        </p:nvPicPr>
        <p:blipFill rotWithShape="1">
          <a:blip r:embed="rId2" cstate="print">
            <a:extLst>
              <a:ext uri="{28A0092B-C50C-407E-A947-70E740481C1C}">
                <a14:useLocalDpi xmlns:a14="http://schemas.microsoft.com/office/drawing/2010/main" val="0"/>
              </a:ext>
            </a:extLst>
          </a:blip>
          <a:srcRect l="20055" r="17178"/>
          <a:stretch/>
        </p:blipFill>
        <p:spPr>
          <a:xfrm>
            <a:off x="0" y="0"/>
            <a:ext cx="6252450" cy="6638192"/>
          </a:xfrm>
          <a:prstGeom prst="rect">
            <a:avLst/>
          </a:prstGeom>
        </p:spPr>
      </p:pic>
    </p:spTree>
    <p:extLst>
      <p:ext uri="{BB962C8B-B14F-4D97-AF65-F5344CB8AC3E}">
        <p14:creationId xmlns:p14="http://schemas.microsoft.com/office/powerpoint/2010/main" val="1570241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1054173" y="389402"/>
            <a:ext cx="9144000" cy="609793"/>
          </a:xfrm>
        </p:spPr>
        <p:txBody>
          <a:bodyPr>
            <a:normAutofit/>
          </a:bodyPr>
          <a:lstStyle/>
          <a:p>
            <a:r>
              <a:rPr lang="sv-SE" dirty="0"/>
              <a:t>Vad kommer att följas upp (urval)</a:t>
            </a:r>
          </a:p>
        </p:txBody>
      </p:sp>
      <p:sp>
        <p:nvSpPr>
          <p:cNvPr id="9" name="Rectangle 8">
            <a:extLst>
              <a:ext uri="{FF2B5EF4-FFF2-40B4-BE49-F238E27FC236}">
                <a16:creationId xmlns:a16="http://schemas.microsoft.com/office/drawing/2014/main" id="{833526B6-D4F9-4B22-AC5A-C610BB2A6702}"/>
              </a:ext>
            </a:extLst>
          </p:cNvPr>
          <p:cNvSpPr/>
          <p:nvPr/>
        </p:nvSpPr>
        <p:spPr>
          <a:xfrm>
            <a:off x="984468" y="1267191"/>
            <a:ext cx="4909649" cy="50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377D7A"/>
                </a:solidFill>
                <a:effectLst/>
                <a:uLnTx/>
                <a:uFillTx/>
                <a:latin typeface="Calibri" panose="020F0502020204030204"/>
                <a:ea typeface="+mn-ea"/>
                <a:cs typeface="+mn-cs"/>
              </a:rPr>
              <a:t>Indikatorer (Resultatmått)</a:t>
            </a:r>
          </a:p>
        </p:txBody>
      </p:sp>
      <p:sp>
        <p:nvSpPr>
          <p:cNvPr id="10" name="Rectangle 9">
            <a:extLst>
              <a:ext uri="{FF2B5EF4-FFF2-40B4-BE49-F238E27FC236}">
                <a16:creationId xmlns:a16="http://schemas.microsoft.com/office/drawing/2014/main" id="{B6A3914D-6AB0-4643-82B5-C41FCC809901}"/>
              </a:ext>
            </a:extLst>
          </p:cNvPr>
          <p:cNvSpPr/>
          <p:nvPr/>
        </p:nvSpPr>
        <p:spPr>
          <a:xfrm>
            <a:off x="984467" y="1952256"/>
            <a:ext cx="4905375" cy="346774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lvl="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Andel patienter med allvarlig sepsis som lever 30 respektive 90 dagar efter ankomst till sjukhus</a:t>
            </a:r>
          </a:p>
          <a:p>
            <a:pPr marL="342900" lvl="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Antal dagar vid liv utanför sjukhus (rehab/ geriatrik inräknat) från ankomst (dag 0) till dag 90</a:t>
            </a:r>
          </a:p>
          <a:p>
            <a:pPr marL="342900" lvl="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Hälsorelaterad livstidskvalitet (enligt EQ-5) vid uppföljning 2-6 veckor efter utskrivning</a:t>
            </a:r>
          </a:p>
        </p:txBody>
      </p:sp>
      <p:sp>
        <p:nvSpPr>
          <p:cNvPr id="13" name="Rectangle 12">
            <a:extLst>
              <a:ext uri="{FF2B5EF4-FFF2-40B4-BE49-F238E27FC236}">
                <a16:creationId xmlns:a16="http://schemas.microsoft.com/office/drawing/2014/main" id="{13F30D1A-8F25-4810-A47A-39C95C855260}"/>
              </a:ext>
            </a:extLst>
          </p:cNvPr>
          <p:cNvSpPr/>
          <p:nvPr/>
        </p:nvSpPr>
        <p:spPr>
          <a:xfrm>
            <a:off x="6176650" y="1952256"/>
            <a:ext cx="4998334" cy="346774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Andel patienter med blododling tagen före påbörjad antibiotikabehandling</a:t>
            </a:r>
          </a:p>
          <a:p>
            <a:pPr marL="342900" lvl="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Andel patienter med laktat taget 1 timme från ankomst</a:t>
            </a:r>
          </a:p>
          <a:p>
            <a:pPr marL="342900" lvl="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Andel patienter med antibiotikabehandling påbörjat inom 1 timme från ankomst</a:t>
            </a:r>
          </a:p>
          <a:p>
            <a:pPr marL="342900" lvl="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Inläggning på IVA inom 36 timmar från sjukhusankomst</a:t>
            </a:r>
          </a:p>
          <a:p>
            <a:pPr marL="34290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Andel uppföljningspatienter med uppföljning genomförd </a:t>
            </a:r>
          </a:p>
        </p:txBody>
      </p:sp>
      <p:pic>
        <p:nvPicPr>
          <p:cNvPr id="12" name="Picture 21">
            <a:extLst>
              <a:ext uri="{FF2B5EF4-FFF2-40B4-BE49-F238E27FC236}">
                <a16:creationId xmlns:a16="http://schemas.microsoft.com/office/drawing/2014/main" id="{6650076E-DDDA-425F-811D-9F7850FFFA5E}"/>
              </a:ext>
            </a:extLst>
          </p:cNvPr>
          <p:cNvPicPr>
            <a:picLocks noChangeAspect="1"/>
          </p:cNvPicPr>
          <p:nvPr/>
        </p:nvPicPr>
        <p:blipFill>
          <a:blip r:embed="rId6"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84467" y="1075618"/>
            <a:ext cx="1023016" cy="754175"/>
          </a:xfrm>
          <a:prstGeom prst="rect">
            <a:avLst/>
          </a:prstGeom>
        </p:spPr>
      </p:pic>
      <p:sp>
        <p:nvSpPr>
          <p:cNvPr id="14" name="Rectangle 13">
            <a:extLst>
              <a:ext uri="{FF2B5EF4-FFF2-40B4-BE49-F238E27FC236}">
                <a16:creationId xmlns:a16="http://schemas.microsoft.com/office/drawing/2014/main" id="{F5EFE918-B768-4D36-9D56-383F0BD01BC0}"/>
              </a:ext>
            </a:extLst>
          </p:cNvPr>
          <p:cNvSpPr/>
          <p:nvPr/>
        </p:nvSpPr>
        <p:spPr>
          <a:xfrm>
            <a:off x="6254308" y="1220854"/>
            <a:ext cx="4998334" cy="599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377D7A"/>
                </a:solidFill>
                <a:effectLst/>
                <a:uLnTx/>
                <a:uFillTx/>
                <a:latin typeface="Calibri" panose="020F0502020204030204"/>
                <a:ea typeface="+mn-ea"/>
                <a:cs typeface="+mn-cs"/>
              </a:rPr>
              <a:t>Indikatorer (Processmått)</a:t>
            </a:r>
          </a:p>
        </p:txBody>
      </p:sp>
      <p:pic>
        <p:nvPicPr>
          <p:cNvPr id="22" name="Picture 21">
            <a:extLst>
              <a:ext uri="{FF2B5EF4-FFF2-40B4-BE49-F238E27FC236}">
                <a16:creationId xmlns:a16="http://schemas.microsoft.com/office/drawing/2014/main" id="{6650076E-DDDA-425F-811D-9F7850FFFA5E}"/>
              </a:ext>
            </a:extLst>
          </p:cNvPr>
          <p:cNvPicPr>
            <a:picLocks noChangeAspect="1"/>
          </p:cNvPicPr>
          <p:nvPr/>
        </p:nvPicPr>
        <p:blipFill>
          <a:blip r:embed="rId6"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54308" y="1075619"/>
            <a:ext cx="1023016" cy="754175"/>
          </a:xfrm>
          <a:prstGeom prst="rect">
            <a:avLst/>
          </a:prstGeom>
        </p:spPr>
      </p:pic>
      <p:sp>
        <p:nvSpPr>
          <p:cNvPr id="16" name="textruta 15"/>
          <p:cNvSpPr txBox="1"/>
          <p:nvPr/>
        </p:nvSpPr>
        <p:spPr>
          <a:xfrm>
            <a:off x="11424627" y="88118"/>
            <a:ext cx="767373" cy="276999"/>
          </a:xfrm>
          <a:prstGeom prst="rect">
            <a:avLst/>
          </a:prstGeom>
          <a:noFill/>
        </p:spPr>
        <p:txBody>
          <a:bodyPr wrap="square" rtlCol="0">
            <a:spAutoFit/>
          </a:bodyPr>
          <a:lstStyle/>
          <a:p>
            <a:r>
              <a:rPr lang="sv-SE" sz="1200" dirty="0">
                <a:solidFill>
                  <a:schemeClr val="bg1">
                    <a:lumMod val="65000"/>
                  </a:schemeClr>
                </a:solidFill>
              </a:rPr>
              <a:t>Sepsis</a:t>
            </a:r>
          </a:p>
        </p:txBody>
      </p:sp>
    </p:spTree>
    <p:extLst>
      <p:ext uri="{BB962C8B-B14F-4D97-AF65-F5344CB8AC3E}">
        <p14:creationId xmlns:p14="http://schemas.microsoft.com/office/powerpoint/2010/main" val="719549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90068" y="671705"/>
            <a:ext cx="9144000" cy="609793"/>
          </a:xfrm>
        </p:spPr>
        <p:txBody>
          <a:bodyPr>
            <a:noAutofit/>
          </a:bodyPr>
          <a:lstStyle/>
          <a:p>
            <a:r>
              <a:rPr lang="sv-SE" dirty="0">
                <a:solidFill>
                  <a:srgbClr val="5A8695"/>
                </a:solidFill>
              </a:rPr>
              <a:t>Vad blir konsekvenserna?</a:t>
            </a:r>
          </a:p>
        </p:txBody>
      </p:sp>
      <p:sp>
        <p:nvSpPr>
          <p:cNvPr id="21" name="Rectangle 20">
            <a:extLst>
              <a:ext uri="{FF2B5EF4-FFF2-40B4-BE49-F238E27FC236}">
                <a16:creationId xmlns:a16="http://schemas.microsoft.com/office/drawing/2014/main" id="{3E0FFD61-48A6-4B7A-BD67-7DC59845871C}"/>
              </a:ext>
            </a:extLst>
          </p:cNvPr>
          <p:cNvSpPr/>
          <p:nvPr/>
        </p:nvSpPr>
        <p:spPr>
          <a:xfrm>
            <a:off x="701153" y="1666398"/>
            <a:ext cx="4687238" cy="4099402"/>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Fördelar</a:t>
            </a:r>
          </a:p>
          <a:p>
            <a:pPr marL="285750" indent="-285750">
              <a:spcBef>
                <a:spcPts val="600"/>
              </a:spcBef>
              <a:buFont typeface="Arial" panose="020B0604020202020204" pitchFamily="34" charset="0"/>
              <a:buChar char="•"/>
              <a:defRPr/>
            </a:pPr>
            <a:r>
              <a:rPr lang="sv-SE" sz="2000" b="1" dirty="0">
                <a:solidFill>
                  <a:srgbClr val="000000"/>
                </a:solidFill>
              </a:rPr>
              <a:t>Kortare tid till adekvat diagnostik och behandling</a:t>
            </a:r>
          </a:p>
          <a:p>
            <a:pPr marL="285750" indent="-285750">
              <a:spcBef>
                <a:spcPts val="600"/>
              </a:spcBef>
              <a:buFont typeface="Arial" panose="020B0604020202020204" pitchFamily="34" charset="0"/>
              <a:buChar char="•"/>
              <a:defRPr/>
            </a:pPr>
            <a:r>
              <a:rPr lang="sv-SE" sz="2000" b="1" dirty="0">
                <a:solidFill>
                  <a:srgbClr val="000000"/>
                </a:solidFill>
              </a:rPr>
              <a:t>Kortare vårdtider*</a:t>
            </a:r>
          </a:p>
          <a:p>
            <a:pPr marL="285750" indent="-285750">
              <a:spcBef>
                <a:spcPts val="600"/>
              </a:spcBef>
              <a:buFont typeface="Arial" panose="020B0604020202020204" pitchFamily="34" charset="0"/>
              <a:buChar char="•"/>
              <a:defRPr/>
            </a:pPr>
            <a:r>
              <a:rPr lang="sv-SE" sz="2000" b="1" dirty="0">
                <a:solidFill>
                  <a:srgbClr val="000000"/>
                </a:solidFill>
              </a:rPr>
              <a:t>Minskat behov av IVA-vård*</a:t>
            </a:r>
          </a:p>
          <a:p>
            <a:pPr marL="285750" indent="-285750">
              <a:spcBef>
                <a:spcPts val="600"/>
              </a:spcBef>
              <a:buFont typeface="Arial" panose="020B0604020202020204" pitchFamily="34" charset="0"/>
              <a:buChar char="•"/>
              <a:defRPr/>
            </a:pPr>
            <a:r>
              <a:rPr lang="sv-SE" sz="2000" b="1" dirty="0">
                <a:solidFill>
                  <a:srgbClr val="000000"/>
                </a:solidFill>
              </a:rPr>
              <a:t>Förbättrad patientuppföljning som möter patientens behov och minskar risken för återinläggning</a:t>
            </a:r>
          </a:p>
          <a:p>
            <a:pPr marL="285750" lvl="0" indent="-285750">
              <a:spcBef>
                <a:spcPts val="600"/>
              </a:spcBef>
              <a:buFont typeface="Arial" panose="020B0604020202020204" pitchFamily="34" charset="0"/>
              <a:buChar char="•"/>
              <a:defRPr/>
            </a:pPr>
            <a:r>
              <a:rPr lang="sv-SE" sz="2000" b="1" dirty="0">
                <a:solidFill>
                  <a:srgbClr val="000000"/>
                </a:solidFill>
              </a:rPr>
              <a:t>Korrekt diagnossättning vilket möjliggör övervakning</a:t>
            </a:r>
          </a:p>
        </p:txBody>
      </p:sp>
      <p:sp>
        <p:nvSpPr>
          <p:cNvPr id="9" name="Rectangle 8">
            <a:extLst>
              <a:ext uri="{FF2B5EF4-FFF2-40B4-BE49-F238E27FC236}">
                <a16:creationId xmlns:a16="http://schemas.microsoft.com/office/drawing/2014/main" id="{B0B07D15-DBC9-4A8D-93AF-5B2C4F8F0C21}"/>
              </a:ext>
            </a:extLst>
          </p:cNvPr>
          <p:cNvSpPr/>
          <p:nvPr/>
        </p:nvSpPr>
        <p:spPr>
          <a:xfrm>
            <a:off x="6965023" y="1666397"/>
            <a:ext cx="4980900" cy="3916255"/>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Nackdelar</a:t>
            </a:r>
          </a:p>
          <a:p>
            <a:pPr marL="285750" indent="-285750">
              <a:spcBef>
                <a:spcPts val="600"/>
              </a:spcBef>
              <a:buFont typeface="Arial" panose="020B0604020202020204" pitchFamily="34" charset="0"/>
              <a:buChar char="•"/>
              <a:defRPr/>
            </a:pPr>
            <a:r>
              <a:rPr lang="sv-SE" sz="2000" b="1" dirty="0">
                <a:solidFill>
                  <a:srgbClr val="000000"/>
                </a:solidFill>
              </a:rPr>
              <a:t>Överdiagnostik och underdiagnostik av sepsis</a:t>
            </a:r>
          </a:p>
          <a:p>
            <a:pPr marL="285750" indent="-285750">
              <a:spcBef>
                <a:spcPts val="600"/>
              </a:spcBef>
              <a:buFont typeface="Arial" panose="020B0604020202020204" pitchFamily="34" charset="0"/>
              <a:buChar char="•"/>
              <a:defRPr/>
            </a:pPr>
            <a:r>
              <a:rPr lang="sv-SE" sz="2000" b="1" dirty="0">
                <a:solidFill>
                  <a:srgbClr val="000000"/>
                </a:solidFill>
              </a:rPr>
              <a:t>Ökad belastning för infektionskliniker p g a  ökat behov av infektionsläkarbedömning</a:t>
            </a:r>
          </a:p>
          <a:p>
            <a:pPr marL="285750" lvl="0" indent="-285750">
              <a:spcBef>
                <a:spcPts val="600"/>
              </a:spcBef>
              <a:buFont typeface="Arial" panose="020B0604020202020204" pitchFamily="34" charset="0"/>
              <a:buChar char="•"/>
              <a:defRPr/>
            </a:pPr>
            <a:r>
              <a:rPr lang="sv-SE" sz="2000" b="1" dirty="0">
                <a:solidFill>
                  <a:srgbClr val="000000"/>
                </a:solidFill>
              </a:rPr>
              <a:t>Kostnader för</a:t>
            </a:r>
          </a:p>
          <a:p>
            <a:pPr marL="742950" lvl="1" indent="-285750">
              <a:spcBef>
                <a:spcPts val="600"/>
              </a:spcBef>
              <a:buFont typeface="Arial" panose="020B0604020202020204" pitchFamily="34" charset="0"/>
              <a:buChar char="•"/>
              <a:defRPr/>
            </a:pPr>
            <a:r>
              <a:rPr lang="sv-SE" sz="2000" b="1" dirty="0">
                <a:solidFill>
                  <a:srgbClr val="000000"/>
                </a:solidFill>
              </a:rPr>
              <a:t>Uppbyggnad och drift av strukturerad mottagning efter </a:t>
            </a:r>
            <a:r>
              <a:rPr lang="sv-SE" sz="2000" b="1" dirty="0" err="1">
                <a:solidFill>
                  <a:srgbClr val="000000"/>
                </a:solidFill>
              </a:rPr>
              <a:t>sepsisvård</a:t>
            </a:r>
            <a:endParaRPr lang="sv-SE" sz="2000" b="1" dirty="0">
              <a:solidFill>
                <a:srgbClr val="000000"/>
              </a:solidFill>
            </a:endParaRPr>
          </a:p>
          <a:p>
            <a:pPr marL="742950" lvl="1" indent="-285750">
              <a:spcBef>
                <a:spcPts val="600"/>
              </a:spcBef>
              <a:buFont typeface="Arial" panose="020B0604020202020204" pitchFamily="34" charset="0"/>
              <a:buChar char="•"/>
              <a:defRPr/>
            </a:pPr>
            <a:r>
              <a:rPr lang="sv-SE" sz="2000" b="1" dirty="0">
                <a:solidFill>
                  <a:srgbClr val="000000"/>
                </a:solidFill>
              </a:rPr>
              <a:t>Uppbyggnad och drift av sepsislarm</a:t>
            </a:r>
          </a:p>
          <a:p>
            <a:pPr marL="742950" lvl="1" indent="-285750">
              <a:spcBef>
                <a:spcPts val="600"/>
              </a:spcBef>
              <a:buFont typeface="Arial" panose="020B0604020202020204" pitchFamily="34" charset="0"/>
              <a:buChar char="•"/>
              <a:defRPr/>
            </a:pPr>
            <a:r>
              <a:rPr lang="sv-SE" sz="2000" b="1" dirty="0">
                <a:solidFill>
                  <a:srgbClr val="000000"/>
                </a:solidFill>
              </a:rPr>
              <a:t>Utbildningskostnader</a:t>
            </a:r>
          </a:p>
        </p:txBody>
      </p:sp>
      <p:pic>
        <p:nvPicPr>
          <p:cNvPr id="3" name="Picture 2" descr="A close up of a logo&#10;&#10;Description automatically generated">
            <a:extLst>
              <a:ext uri="{FF2B5EF4-FFF2-40B4-BE49-F238E27FC236}">
                <a16:creationId xmlns:a16="http://schemas.microsoft.com/office/drawing/2014/main" id="{6506CDB5-7F3F-4DAF-B872-1BC8872ABD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6399" y="2937748"/>
            <a:ext cx="1556702" cy="1556702"/>
          </a:xfrm>
          <a:prstGeom prst="rect">
            <a:avLst/>
          </a:prstGeom>
        </p:spPr>
      </p:pic>
      <p:sp>
        <p:nvSpPr>
          <p:cNvPr id="10" name="textruta 9"/>
          <p:cNvSpPr txBox="1"/>
          <p:nvPr/>
        </p:nvSpPr>
        <p:spPr>
          <a:xfrm>
            <a:off x="11424627" y="88118"/>
            <a:ext cx="767373" cy="276999"/>
          </a:xfrm>
          <a:prstGeom prst="rect">
            <a:avLst/>
          </a:prstGeom>
          <a:noFill/>
        </p:spPr>
        <p:txBody>
          <a:bodyPr wrap="square" rtlCol="0">
            <a:spAutoFit/>
          </a:bodyPr>
          <a:lstStyle/>
          <a:p>
            <a:r>
              <a:rPr lang="sv-SE" sz="1200" dirty="0">
                <a:solidFill>
                  <a:schemeClr val="bg1">
                    <a:lumMod val="65000"/>
                  </a:schemeClr>
                </a:solidFill>
              </a:rPr>
              <a:t>Sepsis</a:t>
            </a:r>
          </a:p>
        </p:txBody>
      </p:sp>
      <p:sp>
        <p:nvSpPr>
          <p:cNvPr id="2" name="textruta 1">
            <a:extLst>
              <a:ext uri="{FF2B5EF4-FFF2-40B4-BE49-F238E27FC236}">
                <a16:creationId xmlns:a16="http://schemas.microsoft.com/office/drawing/2014/main" id="{3FCA37B6-662D-4ACE-9FB7-9BE3BACE7619}"/>
              </a:ext>
            </a:extLst>
          </p:cNvPr>
          <p:cNvSpPr txBox="1"/>
          <p:nvPr/>
        </p:nvSpPr>
        <p:spPr>
          <a:xfrm>
            <a:off x="701153" y="5835311"/>
            <a:ext cx="2270493" cy="369332"/>
          </a:xfrm>
          <a:prstGeom prst="rect">
            <a:avLst/>
          </a:prstGeom>
          <a:noFill/>
        </p:spPr>
        <p:txBody>
          <a:bodyPr wrap="none" rtlCol="0">
            <a:spAutoFit/>
          </a:bodyPr>
          <a:lstStyle/>
          <a:p>
            <a:r>
              <a:rPr lang="sv-SE" dirty="0"/>
              <a:t>* </a:t>
            </a:r>
            <a:r>
              <a:rPr lang="sv-SE" sz="1200" i="1" dirty="0"/>
              <a:t>Enligt studie från Region Skåne</a:t>
            </a:r>
          </a:p>
        </p:txBody>
      </p:sp>
    </p:spTree>
    <p:extLst>
      <p:ext uri="{BB962C8B-B14F-4D97-AF65-F5344CB8AC3E}">
        <p14:creationId xmlns:p14="http://schemas.microsoft.com/office/powerpoint/2010/main" val="225433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66360" y="530828"/>
            <a:ext cx="5241729" cy="609793"/>
          </a:xfrm>
        </p:spPr>
        <p:txBody>
          <a:bodyPr/>
          <a:lstStyle/>
          <a:p>
            <a:r>
              <a:rPr lang="sv-SE" dirty="0"/>
              <a:t>Konsekvensbeskrivning</a:t>
            </a:r>
          </a:p>
        </p:txBody>
      </p:sp>
      <p:sp>
        <p:nvSpPr>
          <p:cNvPr id="6" name="textruta 5">
            <a:extLst>
              <a:ext uri="{FF2B5EF4-FFF2-40B4-BE49-F238E27FC236}">
                <a16:creationId xmlns:a16="http://schemas.microsoft.com/office/drawing/2014/main" id="{C6491C57-C6D9-4E4B-8551-87524D376958}"/>
              </a:ext>
            </a:extLst>
          </p:cNvPr>
          <p:cNvSpPr txBox="1"/>
          <p:nvPr/>
        </p:nvSpPr>
        <p:spPr>
          <a:xfrm>
            <a:off x="566360" y="1715761"/>
            <a:ext cx="5809130" cy="2000548"/>
          </a:xfrm>
          <a:prstGeom prst="rect">
            <a:avLst/>
          </a:prstGeom>
          <a:noFill/>
        </p:spPr>
        <p:txBody>
          <a:bodyPr wrap="square" rtlCol="0">
            <a:spAutoFit/>
          </a:bodyPr>
          <a:lstStyle/>
          <a:p>
            <a:pPr marL="285750" indent="-285750">
              <a:buFont typeface="Arial" panose="020B0604020202020204" pitchFamily="34" charset="0"/>
              <a:buChar char="•"/>
            </a:pPr>
            <a:r>
              <a:rPr lang="sv-SE" sz="2400" dirty="0"/>
              <a:t>Sepsislarm – leder sannolikt till kortare vårdtid, mindre IVA-behov</a:t>
            </a:r>
          </a:p>
          <a:p>
            <a:pPr marL="285750" indent="-285750">
              <a:buFont typeface="Arial" panose="020B0604020202020204" pitchFamily="34" charset="0"/>
              <a:buChar char="•"/>
            </a:pPr>
            <a:endParaRPr lang="sv-SE" sz="2800" dirty="0"/>
          </a:p>
          <a:p>
            <a:pPr marL="285750" indent="-285750">
              <a:buFont typeface="Arial" panose="020B0604020202020204" pitchFamily="34" charset="0"/>
              <a:buChar char="•"/>
            </a:pPr>
            <a:r>
              <a:rPr lang="sv-SE" sz="2400" dirty="0"/>
              <a:t>Uppföljning efter </a:t>
            </a:r>
            <a:r>
              <a:rPr lang="sv-SE" sz="2400" dirty="0" err="1"/>
              <a:t>sepsisvård</a:t>
            </a:r>
            <a:r>
              <a:rPr lang="sv-SE" sz="2400" dirty="0"/>
              <a:t> – leder sannolikt till färre återinläggningar</a:t>
            </a:r>
          </a:p>
        </p:txBody>
      </p:sp>
      <p:sp>
        <p:nvSpPr>
          <p:cNvPr id="9" name="textruta 8"/>
          <p:cNvSpPr txBox="1"/>
          <p:nvPr/>
        </p:nvSpPr>
        <p:spPr>
          <a:xfrm>
            <a:off x="460370" y="3980994"/>
            <a:ext cx="5653560" cy="1477328"/>
          </a:xfrm>
          <a:prstGeom prst="rect">
            <a:avLst/>
          </a:prstGeom>
          <a:noFill/>
        </p:spPr>
        <p:txBody>
          <a:bodyPr wrap="square" rtlCol="0">
            <a:spAutoFit/>
          </a:bodyPr>
          <a:lstStyle/>
          <a:p>
            <a:pPr marL="285750" indent="-285750">
              <a:buFont typeface="Arial" panose="020B0604020202020204" pitchFamily="34" charset="0"/>
              <a:buChar char="•"/>
            </a:pPr>
            <a:r>
              <a:rPr lang="sv-SE" sz="2400" dirty="0"/>
              <a:t>Hälsoekonomisk beslutsunderlag gjorts av Institutionen för Hälsoekonomi, KI, tillsammans med arbetsgruppen</a:t>
            </a:r>
          </a:p>
          <a:p>
            <a:endParaRPr lang="sv-SE" dirty="0"/>
          </a:p>
        </p:txBody>
      </p:sp>
      <p:pic>
        <p:nvPicPr>
          <p:cNvPr id="10" name="Bildobjekt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5781" y="1590254"/>
            <a:ext cx="5626219" cy="3742561"/>
          </a:xfrm>
          <a:prstGeom prst="rect">
            <a:avLst/>
          </a:prstGeom>
        </p:spPr>
      </p:pic>
    </p:spTree>
    <p:extLst>
      <p:ext uri="{BB962C8B-B14F-4D97-AF65-F5344CB8AC3E}">
        <p14:creationId xmlns:p14="http://schemas.microsoft.com/office/powerpoint/2010/main" val="4075422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a:t>
            </a:r>
          </a:p>
        </p:txBody>
      </p:sp>
      <p:sp>
        <p:nvSpPr>
          <p:cNvPr id="6" name="Platshållare för text 5"/>
          <p:cNvSpPr>
            <a:spLocks noGrp="1"/>
          </p:cNvSpPr>
          <p:nvPr>
            <p:ph type="body" sz="quarter" idx="10"/>
          </p:nvPr>
        </p:nvSpPr>
        <p:spPr>
          <a:xfrm>
            <a:off x="903952" y="1613792"/>
            <a:ext cx="6708960" cy="4595622"/>
          </a:xfrm>
        </p:spPr>
        <p:txBody>
          <a:bodyPr>
            <a:normAutofit fontScale="85000" lnSpcReduction="20000"/>
          </a:bodyPr>
          <a:lstStyle/>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Positiva effekter hos oss </a:t>
            </a:r>
            <a:r>
              <a:rPr lang="sv-SE" sz="2500" dirty="0">
                <a:solidFill>
                  <a:srgbClr val="000000"/>
                </a:solidFill>
                <a:ea typeface="Calibri" panose="020F0502020204030204" pitchFamily="34" charset="0"/>
                <a:cs typeface="Arial" panose="020B0604020202020204" pitchFamily="34" charset="0"/>
              </a:rPr>
              <a:t>– patient, personal, resurser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Styrkor i regionen </a:t>
            </a:r>
            <a:r>
              <a:rPr lang="sv-SE" sz="2500" dirty="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påverkas </a:t>
            </a:r>
            <a:r>
              <a:rPr lang="sv-SE" sz="2500" dirty="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Vad ska vi göra annorlunda </a:t>
            </a:r>
            <a:r>
              <a:rPr lang="sv-SE" sz="2500" dirty="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genomför </a:t>
            </a:r>
            <a:r>
              <a:rPr lang="sv-SE" sz="2500" dirty="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Hur genomförs </a:t>
            </a:r>
            <a:r>
              <a:rPr lang="sv-SE" sz="2500" dirty="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Kommunikation</a:t>
            </a:r>
            <a:r>
              <a:rPr lang="sv-SE" sz="2500" dirty="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20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Vad är uppföljningsbart hos oss redan nu?</a:t>
            </a:r>
          </a:p>
        </p:txBody>
      </p:sp>
    </p:spTree>
    <p:extLst>
      <p:ext uri="{BB962C8B-B14F-4D97-AF65-F5344CB8AC3E}">
        <p14:creationId xmlns:p14="http://schemas.microsoft.com/office/powerpoint/2010/main" val="198509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36418"/>
            <a:ext cx="10515600" cy="753650"/>
          </a:xfrm>
        </p:spPr>
        <p:txBody>
          <a:bodyPr>
            <a:normAutofit/>
          </a:bodyPr>
          <a:lstStyle/>
          <a:p>
            <a:r>
              <a:rPr lang="sv-SE" sz="3600" dirty="0"/>
              <a:t>Deltagare</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1883645048"/>
              </p:ext>
            </p:extLst>
          </p:nvPr>
        </p:nvGraphicFramePr>
        <p:xfrm>
          <a:off x="580293" y="889892"/>
          <a:ext cx="9679275" cy="4706713"/>
        </p:xfrm>
        <a:graphic>
          <a:graphicData uri="http://schemas.openxmlformats.org/drawingml/2006/table">
            <a:tbl>
              <a:tblPr firstRow="1" firstCol="1" bandRow="1">
                <a:tableStyleId>{69012ECD-51FC-41F1-AA8D-1B2483CD663E}</a:tableStyleId>
              </a:tblPr>
              <a:tblGrid>
                <a:gridCol w="2322395">
                  <a:extLst>
                    <a:ext uri="{9D8B030D-6E8A-4147-A177-3AD203B41FA5}">
                      <a16:colId xmlns:a16="http://schemas.microsoft.com/office/drawing/2014/main" val="3973459589"/>
                    </a:ext>
                  </a:extLst>
                </a:gridCol>
                <a:gridCol w="4784652">
                  <a:extLst>
                    <a:ext uri="{9D8B030D-6E8A-4147-A177-3AD203B41FA5}">
                      <a16:colId xmlns:a16="http://schemas.microsoft.com/office/drawing/2014/main" val="138910382"/>
                    </a:ext>
                  </a:extLst>
                </a:gridCol>
                <a:gridCol w="2572228">
                  <a:extLst>
                    <a:ext uri="{9D8B030D-6E8A-4147-A177-3AD203B41FA5}">
                      <a16:colId xmlns:a16="http://schemas.microsoft.com/office/drawing/2014/main" val="4160860710"/>
                    </a:ext>
                  </a:extLst>
                </a:gridCol>
              </a:tblGrid>
              <a:tr h="417913">
                <a:tc>
                  <a:txBody>
                    <a:bodyPr/>
                    <a:lstStyle/>
                    <a:p>
                      <a:pPr>
                        <a:lnSpc>
                          <a:spcPct val="106000"/>
                        </a:lnSpc>
                        <a:spcAft>
                          <a:spcPts val="0"/>
                        </a:spcAft>
                      </a:pPr>
                      <a:r>
                        <a:rPr lang="sv-SE" sz="2000" dirty="0">
                          <a:effectLst/>
                        </a:rPr>
                        <a:t>Namn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tc>
                <a:tc>
                  <a:txBody>
                    <a:bodyPr/>
                    <a:lstStyle/>
                    <a:p>
                      <a:pPr>
                        <a:lnSpc>
                          <a:spcPct val="106000"/>
                        </a:lnSpc>
                        <a:spcAft>
                          <a:spcPts val="0"/>
                        </a:spcAft>
                      </a:pPr>
                      <a:r>
                        <a:rPr lang="sv-SE" sz="2000" dirty="0">
                          <a:effectLst/>
                          <a:latin typeface="+mn-lt"/>
                          <a:ea typeface="+mn-ea"/>
                          <a:cs typeface="+mn-cs"/>
                        </a:rPr>
                        <a:t>Yrkesroll/motsvarande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tc>
                <a:tc>
                  <a:txBody>
                    <a:bodyPr/>
                    <a:lstStyle/>
                    <a:p>
                      <a:pPr>
                        <a:lnSpc>
                          <a:spcPct val="106000"/>
                        </a:lnSpc>
                        <a:spcAft>
                          <a:spcPts val="0"/>
                        </a:spcAft>
                      </a:pPr>
                      <a:r>
                        <a:rPr lang="sv-SE" sz="2000" dirty="0">
                          <a:effectLst/>
                        </a:rPr>
                        <a:t>Region/sjukvårdsregion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tc>
                <a:extLst>
                  <a:ext uri="{0D108BD9-81ED-4DB2-BD59-A6C34878D82A}">
                    <a16:rowId xmlns:a16="http://schemas.microsoft.com/office/drawing/2014/main" val="723658834"/>
                  </a:ext>
                </a:extLst>
              </a:tr>
              <a:tr h="0">
                <a:tc>
                  <a:txBody>
                    <a:bodyPr/>
                    <a:lstStyle/>
                    <a:p>
                      <a:pPr>
                        <a:lnSpc>
                          <a:spcPct val="115000"/>
                        </a:lnSpc>
                        <a:spcAft>
                          <a:spcPts val="0"/>
                        </a:spcAft>
                      </a:pPr>
                      <a:r>
                        <a:rPr lang="sv-SE" sz="1300" b="1" dirty="0">
                          <a:effectLst/>
                          <a:latin typeface="+mn-lt"/>
                          <a:ea typeface="Times New Roman" panose="02020603050405020304" pitchFamily="18" charset="0"/>
                          <a:cs typeface="Times New Roman" panose="02020603050405020304" pitchFamily="18" charset="0"/>
                        </a:rPr>
                        <a:t>Adam Linder</a:t>
                      </a:r>
                      <a:endParaRPr lang="sv-SE" sz="130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Överläkare, specialist i infektionssjukdomar</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Region Skåne</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2739928518"/>
                  </a:ext>
                </a:extLst>
              </a:tr>
              <a:tr h="0">
                <a:tc>
                  <a:txBody>
                    <a:bodyPr/>
                    <a:lstStyle/>
                    <a:p>
                      <a:pPr>
                        <a:lnSpc>
                          <a:spcPct val="115000"/>
                        </a:lnSpc>
                        <a:spcAft>
                          <a:spcPts val="0"/>
                        </a:spcAft>
                      </a:pPr>
                      <a:r>
                        <a:rPr lang="sv-SE" sz="1300" b="1" dirty="0">
                          <a:effectLst/>
                          <a:latin typeface="+mn-lt"/>
                          <a:ea typeface="Times New Roman" panose="02020603050405020304" pitchFamily="18" charset="0"/>
                          <a:cs typeface="Times New Roman" panose="02020603050405020304" pitchFamily="18" charset="0"/>
                        </a:rPr>
                        <a:t>Annica Rönnkvist </a:t>
                      </a:r>
                      <a:r>
                        <a:rPr lang="sv-SE" sz="1300" b="0" dirty="0">
                          <a:effectLst/>
                          <a:latin typeface="+mn-lt"/>
                          <a:ea typeface="Times New Roman" panose="02020603050405020304" pitchFamily="18" charset="0"/>
                          <a:cs typeface="Times New Roman" panose="02020603050405020304" pitchFamily="18" charset="0"/>
                        </a:rPr>
                        <a:t>(processledare)</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Klassifikationskoordinator, medicinsk sekreterare, barnsköterska</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a:effectLst/>
                          <a:latin typeface="+mn-lt"/>
                          <a:ea typeface="Times New Roman" panose="02020603050405020304" pitchFamily="18" charset="0"/>
                          <a:cs typeface="Calibri" panose="020F0502020204030204" pitchFamily="34" charset="0"/>
                        </a:rPr>
                        <a:t>Region Stockholm  </a:t>
                      </a:r>
                      <a:endParaRPr lang="sv-SE" sz="1300" b="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2715970498"/>
                  </a:ext>
                </a:extLst>
              </a:tr>
              <a:tr h="0">
                <a:tc>
                  <a:txBody>
                    <a:bodyPr/>
                    <a:lstStyle/>
                    <a:p>
                      <a:pPr>
                        <a:lnSpc>
                          <a:spcPct val="115000"/>
                        </a:lnSpc>
                        <a:spcAft>
                          <a:spcPts val="0"/>
                        </a:spcAft>
                      </a:pPr>
                      <a:r>
                        <a:rPr lang="sv-SE" sz="1300" b="1" dirty="0">
                          <a:effectLst/>
                          <a:latin typeface="+mn-lt"/>
                          <a:ea typeface="Times New Roman" panose="02020603050405020304" pitchFamily="18" charset="0"/>
                          <a:cs typeface="Times New Roman" panose="02020603050405020304" pitchFamily="18" charset="0"/>
                        </a:rPr>
                        <a:t>Christina Abelson</a:t>
                      </a:r>
                      <a:endParaRPr lang="sv-SE" sz="130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Distriktsläkare, specialist i allmänmedicin</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a:effectLst/>
                          <a:latin typeface="+mn-lt"/>
                          <a:ea typeface="Times New Roman" panose="02020603050405020304" pitchFamily="18" charset="0"/>
                          <a:cs typeface="Calibri" panose="020F0502020204030204" pitchFamily="34" charset="0"/>
                        </a:rPr>
                        <a:t>Region Jämtland - Härjedalen</a:t>
                      </a:r>
                      <a:endParaRPr lang="sv-SE" sz="1300" b="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966925274"/>
                  </a:ext>
                </a:extLst>
              </a:tr>
              <a:tr h="0">
                <a:tc>
                  <a:txBody>
                    <a:bodyPr/>
                    <a:lstStyle/>
                    <a:p>
                      <a:pPr>
                        <a:lnSpc>
                          <a:spcPct val="115000"/>
                        </a:lnSpc>
                        <a:spcAft>
                          <a:spcPts val="0"/>
                        </a:spcAft>
                      </a:pPr>
                      <a:r>
                        <a:rPr lang="sv-SE" sz="1300" b="1" dirty="0">
                          <a:effectLst/>
                          <a:latin typeface="+mn-lt"/>
                          <a:ea typeface="Times New Roman" panose="02020603050405020304" pitchFamily="18" charset="0"/>
                          <a:cs typeface="Times New Roman" panose="02020603050405020304" pitchFamily="18" charset="0"/>
                        </a:rPr>
                        <a:t>Jenny Svärd Backlund</a:t>
                      </a:r>
                      <a:endParaRPr lang="sv-SE" sz="130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Utredare, analysstöd</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a:effectLst/>
                          <a:latin typeface="+mn-lt"/>
                          <a:ea typeface="Times New Roman" panose="02020603050405020304" pitchFamily="18" charset="0"/>
                          <a:cs typeface="Calibri" panose="020F0502020204030204" pitchFamily="34" charset="0"/>
                        </a:rPr>
                        <a:t>Region Stockholm </a:t>
                      </a:r>
                      <a:endParaRPr lang="sv-SE" sz="1300" b="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3941565271"/>
                  </a:ext>
                </a:extLst>
              </a:tr>
              <a:tr h="0">
                <a:tc>
                  <a:txBody>
                    <a:bodyPr/>
                    <a:lstStyle/>
                    <a:p>
                      <a:pPr>
                        <a:lnSpc>
                          <a:spcPct val="115000"/>
                        </a:lnSpc>
                        <a:spcAft>
                          <a:spcPts val="0"/>
                        </a:spcAft>
                      </a:pPr>
                      <a:r>
                        <a:rPr lang="sv-SE" sz="1300" b="1" dirty="0">
                          <a:effectLst/>
                          <a:latin typeface="+mn-lt"/>
                          <a:ea typeface="Times New Roman" panose="02020603050405020304" pitchFamily="18" charset="0"/>
                          <a:cs typeface="Times New Roman" panose="02020603050405020304" pitchFamily="18" charset="0"/>
                        </a:rPr>
                        <a:t>Jesper </a:t>
                      </a:r>
                      <a:r>
                        <a:rPr lang="sv-SE" sz="1300" b="1" dirty="0" err="1">
                          <a:effectLst/>
                          <a:latin typeface="+mn-lt"/>
                          <a:ea typeface="Times New Roman" panose="02020603050405020304" pitchFamily="18" charset="0"/>
                          <a:cs typeface="Times New Roman" panose="02020603050405020304" pitchFamily="18" charset="0"/>
                        </a:rPr>
                        <a:t>Svefors</a:t>
                      </a:r>
                      <a:r>
                        <a:rPr lang="sv-SE" sz="1300" b="1" dirty="0">
                          <a:effectLst/>
                          <a:latin typeface="+mn-lt"/>
                          <a:ea typeface="Times New Roman" panose="02020603050405020304" pitchFamily="18" charset="0"/>
                          <a:cs typeface="Times New Roman" panose="02020603050405020304" pitchFamily="18" charset="0"/>
                        </a:rPr>
                        <a:t> </a:t>
                      </a:r>
                      <a:endParaRPr lang="sv-SE" sz="130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Överläkare, specialist i infektionssjukdomar</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a:effectLst/>
                          <a:latin typeface="+mn-lt"/>
                          <a:ea typeface="Times New Roman" panose="02020603050405020304" pitchFamily="18" charset="0"/>
                          <a:cs typeface="Calibri" panose="020F0502020204030204" pitchFamily="34" charset="0"/>
                        </a:rPr>
                        <a:t>Region Jönköping </a:t>
                      </a:r>
                      <a:endParaRPr lang="sv-SE" sz="1300" b="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3914766034"/>
                  </a:ext>
                </a:extLst>
              </a:tr>
              <a:tr h="0">
                <a:tc>
                  <a:txBody>
                    <a:bodyPr/>
                    <a:lstStyle/>
                    <a:p>
                      <a:pPr>
                        <a:lnSpc>
                          <a:spcPct val="115000"/>
                        </a:lnSpc>
                        <a:spcAft>
                          <a:spcPts val="0"/>
                        </a:spcAft>
                      </a:pPr>
                      <a:r>
                        <a:rPr lang="sv-SE" sz="1300" b="1" dirty="0">
                          <a:effectLst/>
                          <a:latin typeface="+mn-lt"/>
                          <a:ea typeface="Times New Roman" panose="02020603050405020304" pitchFamily="18" charset="0"/>
                          <a:cs typeface="Times New Roman" panose="02020603050405020304" pitchFamily="18" charset="0"/>
                        </a:rPr>
                        <a:t>Jonas </a:t>
                      </a:r>
                      <a:r>
                        <a:rPr lang="sv-SE" sz="1300" b="1" dirty="0" err="1">
                          <a:effectLst/>
                          <a:latin typeface="+mn-lt"/>
                          <a:ea typeface="Times New Roman" panose="02020603050405020304" pitchFamily="18" charset="0"/>
                          <a:cs typeface="Times New Roman" panose="02020603050405020304" pitchFamily="18" charset="0"/>
                        </a:rPr>
                        <a:t>Tydén</a:t>
                      </a:r>
                      <a:r>
                        <a:rPr lang="sv-SE" sz="1300" b="1" dirty="0">
                          <a:effectLst/>
                          <a:latin typeface="+mn-lt"/>
                          <a:ea typeface="Times New Roman" panose="02020603050405020304" pitchFamily="18" charset="0"/>
                          <a:cs typeface="Times New Roman" panose="02020603050405020304" pitchFamily="18" charset="0"/>
                        </a:rPr>
                        <a:t>                </a:t>
                      </a:r>
                      <a:endParaRPr lang="sv-SE" sz="130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Överläkare, specialist i anestesi och intensivvård</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a:effectLst/>
                          <a:latin typeface="+mn-lt"/>
                          <a:ea typeface="Times New Roman" panose="02020603050405020304" pitchFamily="18" charset="0"/>
                          <a:cs typeface="Calibri" panose="020F0502020204030204" pitchFamily="34" charset="0"/>
                        </a:rPr>
                        <a:t>Region Jämtland - Härjedalen</a:t>
                      </a:r>
                      <a:endParaRPr lang="sv-SE" sz="1300" b="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425670306"/>
                  </a:ext>
                </a:extLst>
              </a:tr>
              <a:tr h="0">
                <a:tc>
                  <a:txBody>
                    <a:bodyPr/>
                    <a:lstStyle/>
                    <a:p>
                      <a:pPr>
                        <a:lnSpc>
                          <a:spcPct val="115000"/>
                        </a:lnSpc>
                        <a:spcAft>
                          <a:spcPts val="0"/>
                        </a:spcAft>
                      </a:pPr>
                      <a:r>
                        <a:rPr lang="sv-SE" sz="1300" b="1" dirty="0">
                          <a:effectLst/>
                          <a:latin typeface="+mn-lt"/>
                          <a:ea typeface="Times New Roman" panose="02020603050405020304" pitchFamily="18" charset="0"/>
                          <a:cs typeface="Times New Roman" panose="02020603050405020304" pitchFamily="18" charset="0"/>
                        </a:rPr>
                        <a:t>Karin Wallgren</a:t>
                      </a:r>
                      <a:endParaRPr lang="sv-SE" sz="130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Biträdande överläkare, Specialist i klinisk mikrobiologi</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a:effectLst/>
                          <a:latin typeface="+mn-lt"/>
                          <a:ea typeface="Times New Roman" panose="02020603050405020304" pitchFamily="18" charset="0"/>
                          <a:cs typeface="Calibri" panose="020F0502020204030204" pitchFamily="34" charset="0"/>
                        </a:rPr>
                        <a:t>Region Stockholm </a:t>
                      </a:r>
                      <a:endParaRPr lang="sv-SE" sz="1300" b="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3076022407"/>
                  </a:ext>
                </a:extLst>
              </a:tr>
              <a:tr h="0">
                <a:tc>
                  <a:txBody>
                    <a:bodyPr/>
                    <a:lstStyle/>
                    <a:p>
                      <a:pPr>
                        <a:lnSpc>
                          <a:spcPct val="115000"/>
                        </a:lnSpc>
                        <a:spcAft>
                          <a:spcPts val="0"/>
                        </a:spcAft>
                      </a:pPr>
                      <a:r>
                        <a:rPr lang="sv-SE" sz="1300" b="1" dirty="0">
                          <a:effectLst/>
                          <a:latin typeface="+mn-lt"/>
                          <a:ea typeface="Times New Roman" panose="02020603050405020304" pitchFamily="18" charset="0"/>
                          <a:cs typeface="Times New Roman" panose="02020603050405020304" pitchFamily="18" charset="0"/>
                        </a:rPr>
                        <a:t>Karsten </a:t>
                      </a:r>
                      <a:r>
                        <a:rPr lang="sv-SE" sz="1300" b="1" dirty="0" err="1">
                          <a:effectLst/>
                          <a:latin typeface="+mn-lt"/>
                          <a:ea typeface="Times New Roman" panose="02020603050405020304" pitchFamily="18" charset="0"/>
                          <a:cs typeface="Times New Roman" panose="02020603050405020304" pitchFamily="18" charset="0"/>
                        </a:rPr>
                        <a:t>Offenbartl</a:t>
                      </a:r>
                      <a:endParaRPr lang="sv-SE" sz="130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Överläkare, specialist i kirurgi</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a:effectLst/>
                          <a:latin typeface="+mn-lt"/>
                          <a:ea typeface="Times New Roman" panose="02020603050405020304" pitchFamily="18" charset="0"/>
                          <a:cs typeface="Calibri" panose="020F0502020204030204" pitchFamily="34" charset="0"/>
                        </a:rPr>
                        <a:t>Region Jönköping</a:t>
                      </a:r>
                      <a:endParaRPr lang="sv-SE" sz="1300" b="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3566830330"/>
                  </a:ext>
                </a:extLst>
              </a:tr>
              <a:tr h="0">
                <a:tc>
                  <a:txBody>
                    <a:bodyPr/>
                    <a:lstStyle/>
                    <a:p>
                      <a:pPr>
                        <a:lnSpc>
                          <a:spcPct val="115000"/>
                        </a:lnSpc>
                        <a:spcAft>
                          <a:spcPts val="0"/>
                        </a:spcAft>
                      </a:pPr>
                      <a:r>
                        <a:rPr lang="sv-SE" sz="1300" b="1" dirty="0">
                          <a:effectLst/>
                          <a:latin typeface="+mn-lt"/>
                          <a:ea typeface="Times New Roman" panose="02020603050405020304" pitchFamily="18" charset="0"/>
                          <a:cs typeface="Times New Roman" panose="02020603050405020304" pitchFamily="18" charset="0"/>
                        </a:rPr>
                        <a:t>Kristina Björkqvist</a:t>
                      </a:r>
                      <a:endParaRPr lang="sv-SE" sz="130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Patientföreträdare</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a:effectLst/>
                          <a:latin typeface="+mn-lt"/>
                          <a:ea typeface="Times New Roman" panose="02020603050405020304" pitchFamily="18" charset="0"/>
                          <a:cs typeface="Calibri" panose="020F0502020204030204" pitchFamily="34" charset="0"/>
                        </a:rPr>
                        <a:t>Region Stockholm</a:t>
                      </a:r>
                      <a:endParaRPr lang="sv-SE" sz="1300" b="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1726488147"/>
                  </a:ext>
                </a:extLst>
              </a:tr>
              <a:tr h="0">
                <a:tc>
                  <a:txBody>
                    <a:bodyPr/>
                    <a:lstStyle/>
                    <a:p>
                      <a:pPr>
                        <a:lnSpc>
                          <a:spcPct val="115000"/>
                        </a:lnSpc>
                        <a:spcAft>
                          <a:spcPts val="0"/>
                        </a:spcAft>
                      </a:pPr>
                      <a:r>
                        <a:rPr lang="sv-SE" sz="1300" b="1" dirty="0">
                          <a:effectLst/>
                          <a:latin typeface="+mn-lt"/>
                          <a:ea typeface="Times New Roman" panose="02020603050405020304" pitchFamily="18" charset="0"/>
                          <a:cs typeface="Times New Roman" panose="02020603050405020304" pitchFamily="18" charset="0"/>
                        </a:rPr>
                        <a:t>Kristoffer Strålin </a:t>
                      </a:r>
                      <a:r>
                        <a:rPr lang="sv-SE" sz="1300" b="0" dirty="0">
                          <a:effectLst/>
                          <a:latin typeface="+mn-lt"/>
                          <a:ea typeface="Times New Roman" panose="02020603050405020304" pitchFamily="18" charset="0"/>
                          <a:cs typeface="Times New Roman" panose="02020603050405020304" pitchFamily="18" charset="0"/>
                        </a:rPr>
                        <a:t>(ordförande)</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Överläkare, specialist i infektionssjukdomar</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a:effectLst/>
                          <a:latin typeface="+mn-lt"/>
                          <a:ea typeface="Times New Roman" panose="02020603050405020304" pitchFamily="18" charset="0"/>
                          <a:cs typeface="Calibri" panose="020F0502020204030204" pitchFamily="34" charset="0"/>
                        </a:rPr>
                        <a:t>Region Stockholm </a:t>
                      </a:r>
                      <a:endParaRPr lang="sv-SE" sz="1300" b="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1043800923"/>
                  </a:ext>
                </a:extLst>
              </a:tr>
              <a:tr h="0">
                <a:tc>
                  <a:txBody>
                    <a:bodyPr/>
                    <a:lstStyle/>
                    <a:p>
                      <a:pPr>
                        <a:lnSpc>
                          <a:spcPct val="115000"/>
                        </a:lnSpc>
                        <a:spcAft>
                          <a:spcPts val="0"/>
                        </a:spcAft>
                      </a:pPr>
                      <a:r>
                        <a:rPr lang="sv-SE" sz="1300" b="1" dirty="0">
                          <a:effectLst/>
                          <a:latin typeface="+mn-lt"/>
                          <a:ea typeface="Times New Roman" panose="02020603050405020304" pitchFamily="18" charset="0"/>
                          <a:cs typeface="Times New Roman" panose="02020603050405020304" pitchFamily="18" charset="0"/>
                        </a:rPr>
                        <a:t>Lisa Kurland</a:t>
                      </a:r>
                      <a:endParaRPr lang="sv-SE" sz="130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Överläkare, specialist i akutsjukvård och i internmedicin</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a:effectLst/>
                          <a:latin typeface="+mn-lt"/>
                          <a:ea typeface="Times New Roman" panose="02020603050405020304" pitchFamily="18" charset="0"/>
                          <a:cs typeface="Calibri" panose="020F0502020204030204" pitchFamily="34" charset="0"/>
                        </a:rPr>
                        <a:t>Region Örebro </a:t>
                      </a:r>
                      <a:endParaRPr lang="sv-SE" sz="1300" b="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36787345"/>
                  </a:ext>
                </a:extLst>
              </a:tr>
              <a:tr h="166285">
                <a:tc>
                  <a:txBody>
                    <a:bodyPr/>
                    <a:lstStyle/>
                    <a:p>
                      <a:pPr>
                        <a:lnSpc>
                          <a:spcPct val="115000"/>
                        </a:lnSpc>
                        <a:spcAft>
                          <a:spcPts val="0"/>
                        </a:spcAft>
                      </a:pPr>
                      <a:r>
                        <a:rPr lang="sv-SE" sz="1300" b="1" dirty="0">
                          <a:effectLst/>
                          <a:latin typeface="+mn-lt"/>
                          <a:ea typeface="Times New Roman" panose="02020603050405020304" pitchFamily="18" charset="0"/>
                          <a:cs typeface="Times New Roman" panose="02020603050405020304" pitchFamily="18" charset="0"/>
                        </a:rPr>
                        <a:t>Magnus Brink</a:t>
                      </a:r>
                      <a:endParaRPr lang="sv-SE" sz="130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Överläkare, specialist i anestesi och intensivvård,</a:t>
                      </a:r>
                      <a:r>
                        <a:rPr lang="sv-SE" sz="1300" b="0" baseline="0" dirty="0">
                          <a:effectLst/>
                          <a:latin typeface="+mn-lt"/>
                          <a:ea typeface="Times New Roman" panose="02020603050405020304" pitchFamily="18" charset="0"/>
                          <a:cs typeface="Calibri" panose="020F0502020204030204" pitchFamily="34" charset="0"/>
                        </a:rPr>
                        <a:t> </a:t>
                      </a:r>
                      <a:r>
                        <a:rPr lang="sv-SE" sz="1300" b="0" dirty="0">
                          <a:effectLst/>
                          <a:latin typeface="+mn-lt"/>
                          <a:ea typeface="Times New Roman" panose="02020603050405020304" pitchFamily="18" charset="0"/>
                          <a:cs typeface="Calibri" panose="020F0502020204030204" pitchFamily="34" charset="0"/>
                        </a:rPr>
                        <a:t> infektionssjukdomar</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Region Västra Götaland </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1424280812"/>
                  </a:ext>
                </a:extLst>
              </a:tr>
              <a:tr h="0">
                <a:tc>
                  <a:txBody>
                    <a:bodyPr/>
                    <a:lstStyle/>
                    <a:p>
                      <a:pPr>
                        <a:lnSpc>
                          <a:spcPct val="115000"/>
                        </a:lnSpc>
                        <a:spcAft>
                          <a:spcPts val="0"/>
                        </a:spcAft>
                      </a:pPr>
                      <a:r>
                        <a:rPr lang="sv-SE" sz="1300" b="1" dirty="0">
                          <a:effectLst/>
                          <a:latin typeface="+mn-lt"/>
                          <a:ea typeface="Times New Roman" panose="02020603050405020304" pitchFamily="18" charset="0"/>
                          <a:cs typeface="Times New Roman" panose="02020603050405020304" pitchFamily="18" charset="0"/>
                        </a:rPr>
                        <a:t>Mari Rosenqvist   </a:t>
                      </a:r>
                      <a:endParaRPr lang="sv-SE" sz="130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Biträdande överläkare, specialist i infektionssjukdomar, internmedicin</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Region Skåne</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912211026"/>
                  </a:ext>
                </a:extLst>
              </a:tr>
              <a:tr h="0">
                <a:tc>
                  <a:txBody>
                    <a:bodyPr/>
                    <a:lstStyle/>
                    <a:p>
                      <a:pPr>
                        <a:lnSpc>
                          <a:spcPct val="115000"/>
                        </a:lnSpc>
                        <a:spcAft>
                          <a:spcPts val="0"/>
                        </a:spcAft>
                      </a:pPr>
                      <a:r>
                        <a:rPr lang="sv-SE" sz="1300" b="1">
                          <a:effectLst/>
                          <a:latin typeface="+mn-lt"/>
                          <a:ea typeface="Times New Roman" panose="02020603050405020304" pitchFamily="18" charset="0"/>
                          <a:cs typeface="Times New Roman" panose="02020603050405020304" pitchFamily="18" charset="0"/>
                        </a:rPr>
                        <a:t>Maria Bengtsson-Toni </a:t>
                      </a:r>
                      <a:endParaRPr lang="sv-SE" sz="130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Sjuksköterska, driftsjuksköterska, forskningssjuksköterska</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Region Skåne</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1492334297"/>
                  </a:ext>
                </a:extLst>
              </a:tr>
              <a:tr h="0">
                <a:tc>
                  <a:txBody>
                    <a:bodyPr/>
                    <a:lstStyle/>
                    <a:p>
                      <a:pPr>
                        <a:lnSpc>
                          <a:spcPct val="115000"/>
                        </a:lnSpc>
                        <a:spcAft>
                          <a:spcPts val="0"/>
                        </a:spcAft>
                      </a:pPr>
                      <a:r>
                        <a:rPr lang="sv-SE" sz="1300" b="1">
                          <a:effectLst/>
                          <a:latin typeface="+mn-lt"/>
                          <a:ea typeface="Times New Roman" panose="02020603050405020304" pitchFamily="18" charset="0"/>
                          <a:cs typeface="Times New Roman" panose="02020603050405020304" pitchFamily="18" charset="0"/>
                        </a:rPr>
                        <a:t>Miklós Lipcsey  </a:t>
                      </a:r>
                      <a:endParaRPr lang="sv-SE" sz="130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Överläkare, specialist i anestesi och intensivvård.</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Region Uppsala </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4160741064"/>
                  </a:ext>
                </a:extLst>
              </a:tr>
              <a:tr h="0">
                <a:tc>
                  <a:txBody>
                    <a:bodyPr/>
                    <a:lstStyle/>
                    <a:p>
                      <a:pPr>
                        <a:lnSpc>
                          <a:spcPct val="115000"/>
                        </a:lnSpc>
                        <a:spcAft>
                          <a:spcPts val="0"/>
                        </a:spcAft>
                      </a:pPr>
                      <a:r>
                        <a:rPr lang="sv-SE" sz="1300" b="1">
                          <a:effectLst/>
                          <a:latin typeface="+mn-lt"/>
                          <a:ea typeface="Times New Roman" panose="02020603050405020304" pitchFamily="18" charset="0"/>
                          <a:cs typeface="Times New Roman" panose="02020603050405020304" pitchFamily="18" charset="0"/>
                        </a:rPr>
                        <a:t>Patrik Benjaminsson Nyberg</a:t>
                      </a:r>
                      <a:endParaRPr lang="sv-SE" sz="130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Överläkare, specialist i internmedicin och i akutsjukvård</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Region Östergötland</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2772251599"/>
                  </a:ext>
                </a:extLst>
              </a:tr>
              <a:tr h="0">
                <a:tc>
                  <a:txBody>
                    <a:bodyPr/>
                    <a:lstStyle/>
                    <a:p>
                      <a:pPr>
                        <a:lnSpc>
                          <a:spcPct val="115000"/>
                        </a:lnSpc>
                        <a:spcAft>
                          <a:spcPts val="0"/>
                        </a:spcAft>
                      </a:pPr>
                      <a:r>
                        <a:rPr lang="sv-SE" sz="1300" b="1">
                          <a:effectLst/>
                          <a:latin typeface="+mn-lt"/>
                          <a:ea typeface="Times New Roman" panose="02020603050405020304" pitchFamily="18" charset="0"/>
                          <a:cs typeface="Times New Roman" panose="02020603050405020304" pitchFamily="18" charset="0"/>
                        </a:rPr>
                        <a:t>Pontus Nauclér</a:t>
                      </a:r>
                      <a:endParaRPr lang="sv-SE" sz="130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Biträdande överläkare, specialist i infektionssjukdomar</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Region Stockholm</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3050412052"/>
                  </a:ext>
                </a:extLst>
              </a:tr>
              <a:tr h="0">
                <a:tc>
                  <a:txBody>
                    <a:bodyPr/>
                    <a:lstStyle/>
                    <a:p>
                      <a:pPr>
                        <a:lnSpc>
                          <a:spcPct val="115000"/>
                        </a:lnSpc>
                        <a:spcAft>
                          <a:spcPts val="0"/>
                        </a:spcAft>
                      </a:pPr>
                      <a:r>
                        <a:rPr lang="sv-SE" sz="1300" b="1">
                          <a:effectLst/>
                          <a:latin typeface="+mn-lt"/>
                          <a:ea typeface="Times New Roman" panose="02020603050405020304" pitchFamily="18" charset="0"/>
                          <a:cs typeface="Times New Roman" panose="02020603050405020304" pitchFamily="18" charset="0"/>
                        </a:rPr>
                        <a:t>Sara Cajander    </a:t>
                      </a:r>
                      <a:endParaRPr lang="sv-SE" sz="130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Överläkare, specialist i infektionssjukdomar</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Region Örebro </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2861118625"/>
                  </a:ext>
                </a:extLst>
              </a:tr>
              <a:tr h="0">
                <a:tc>
                  <a:txBody>
                    <a:bodyPr/>
                    <a:lstStyle/>
                    <a:p>
                      <a:pPr>
                        <a:lnSpc>
                          <a:spcPct val="115000"/>
                        </a:lnSpc>
                        <a:spcAft>
                          <a:spcPts val="0"/>
                        </a:spcAft>
                      </a:pPr>
                      <a:r>
                        <a:rPr lang="sv-SE" sz="1300" b="1">
                          <a:effectLst/>
                          <a:latin typeface="+mn-lt"/>
                          <a:ea typeface="Times New Roman" panose="02020603050405020304" pitchFamily="18" charset="0"/>
                          <a:cs typeface="Times New Roman" panose="02020603050405020304" pitchFamily="18" charset="0"/>
                        </a:rPr>
                        <a:t>Ulrika Wallgren </a:t>
                      </a:r>
                      <a:endParaRPr lang="sv-SE" sz="130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Distriktsläkare, specialist i internmedicin och i allmänmedicin</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Region Stockholm</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3254374590"/>
                  </a:ext>
                </a:extLst>
              </a:tr>
              <a:tr h="0">
                <a:tc>
                  <a:txBody>
                    <a:bodyPr/>
                    <a:lstStyle/>
                    <a:p>
                      <a:pPr>
                        <a:lnSpc>
                          <a:spcPct val="115000"/>
                        </a:lnSpc>
                        <a:spcAft>
                          <a:spcPts val="0"/>
                        </a:spcAft>
                      </a:pPr>
                      <a:r>
                        <a:rPr lang="sv-SE" sz="1300" b="1" dirty="0">
                          <a:effectLst/>
                          <a:latin typeface="+mn-lt"/>
                          <a:ea typeface="Times New Roman" panose="02020603050405020304" pitchFamily="18" charset="0"/>
                          <a:cs typeface="Times New Roman" panose="02020603050405020304" pitchFamily="18" charset="0"/>
                        </a:rPr>
                        <a:t>Veronica Vicente</a:t>
                      </a:r>
                      <a:endParaRPr lang="sv-SE" sz="130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Sjuksköterska, specialistsjuksköterska prehospital vård. </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tc>
                  <a:txBody>
                    <a:bodyPr/>
                    <a:lstStyle/>
                    <a:p>
                      <a:pPr>
                        <a:lnSpc>
                          <a:spcPct val="115000"/>
                        </a:lnSpc>
                        <a:spcAft>
                          <a:spcPts val="0"/>
                        </a:spcAft>
                      </a:pPr>
                      <a:r>
                        <a:rPr lang="sv-SE" sz="1300" b="0" dirty="0">
                          <a:effectLst/>
                          <a:latin typeface="+mn-lt"/>
                          <a:ea typeface="Times New Roman" panose="02020603050405020304" pitchFamily="18" charset="0"/>
                          <a:cs typeface="Calibri" panose="020F0502020204030204" pitchFamily="34" charset="0"/>
                        </a:rPr>
                        <a:t>Region Stockholm</a:t>
                      </a:r>
                      <a:endParaRPr lang="sv-SE" sz="1300" b="0" dirty="0">
                        <a:effectLst/>
                        <a:latin typeface="+mn-lt"/>
                        <a:ea typeface="Calibri" panose="020F0502020204030204" pitchFamily="34" charset="0"/>
                        <a:cs typeface="Times New Roman" panose="02020603050405020304" pitchFamily="18" charset="0"/>
                      </a:endParaRPr>
                    </a:p>
                  </a:txBody>
                  <a:tcPr marL="36000" marR="0" marT="0" marB="0"/>
                </a:tc>
                <a:extLst>
                  <a:ext uri="{0D108BD9-81ED-4DB2-BD59-A6C34878D82A}">
                    <a16:rowId xmlns:a16="http://schemas.microsoft.com/office/drawing/2014/main" val="2952780841"/>
                  </a:ext>
                </a:extLst>
              </a:tr>
            </a:tbl>
          </a:graphicData>
        </a:graphic>
      </p:graphicFrame>
      <p:sp>
        <p:nvSpPr>
          <p:cNvPr id="3" name="Platshållare för sidfot 2">
            <a:extLst>
              <a:ext uri="{FF2B5EF4-FFF2-40B4-BE49-F238E27FC236}">
                <a16:creationId xmlns:a16="http://schemas.microsoft.com/office/drawing/2014/main" id="{4123DFDD-0D59-44C2-8AE7-01ADC4130B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5">
            <a:extLst>
              <a:ext uri="{FF2B5EF4-FFF2-40B4-BE49-F238E27FC236}">
                <a16:creationId xmlns:a16="http://schemas.microsoft.com/office/drawing/2014/main" id="{01F77448-64CF-4386-8406-839026FD8FC9}"/>
              </a:ext>
            </a:extLst>
          </p:cNvPr>
          <p:cNvSpPr/>
          <p:nvPr/>
        </p:nvSpPr>
        <p:spPr>
          <a:xfrm>
            <a:off x="580293" y="5979542"/>
            <a:ext cx="9686655" cy="559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pPr>
            <a:r>
              <a:rPr lang="sv-SE" sz="1400" dirty="0"/>
              <a:t>Dialog skett med Svenska infektionsläkarföreningens vårdprogramgrupp. Ordförande i NPO infektionssjukdomar respektive NPO akut vård har deltagit i arbetsgruppen. </a:t>
            </a:r>
          </a:p>
        </p:txBody>
      </p:sp>
      <p:sp>
        <p:nvSpPr>
          <p:cNvPr id="9" name="textruta 8"/>
          <p:cNvSpPr txBox="1"/>
          <p:nvPr/>
        </p:nvSpPr>
        <p:spPr>
          <a:xfrm>
            <a:off x="11424627" y="88118"/>
            <a:ext cx="767373" cy="276999"/>
          </a:xfrm>
          <a:prstGeom prst="rect">
            <a:avLst/>
          </a:prstGeom>
          <a:noFill/>
        </p:spPr>
        <p:txBody>
          <a:bodyPr wrap="square" rtlCol="0">
            <a:spAutoFit/>
          </a:bodyPr>
          <a:lstStyle/>
          <a:p>
            <a:r>
              <a:rPr lang="sv-SE" sz="1200" dirty="0">
                <a:solidFill>
                  <a:schemeClr val="bg1">
                    <a:lumMod val="65000"/>
                  </a:schemeClr>
                </a:solidFill>
              </a:rPr>
              <a:t>Sepsis</a:t>
            </a:r>
          </a:p>
        </p:txBody>
      </p:sp>
    </p:spTree>
    <p:extLst>
      <p:ext uri="{BB962C8B-B14F-4D97-AF65-F5344CB8AC3E}">
        <p14:creationId xmlns:p14="http://schemas.microsoft.com/office/powerpoint/2010/main" val="2656784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8564D2F-45CC-4D11-B1EF-80B21B99A4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B8564D2F-45CC-4D11-B1EF-80B21B99A4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p:txBody>
          <a:bodyPr>
            <a:normAutofit fontScale="90000"/>
          </a:bodyPr>
          <a:lstStyle/>
          <a:p>
            <a:r>
              <a:rPr lang="sv-SE" dirty="0"/>
              <a:t>Personcentrerat och sammanhållet vårdförlopp för sepsis</a:t>
            </a:r>
          </a:p>
        </p:txBody>
      </p:sp>
      <p:sp>
        <p:nvSpPr>
          <p:cNvPr id="8" name="Rectangle 20">
            <a:extLst>
              <a:ext uri="{FF2B5EF4-FFF2-40B4-BE49-F238E27FC236}">
                <a16:creationId xmlns:a16="http://schemas.microsoft.com/office/drawing/2014/main" id="{3E0FFD61-48A6-4B7A-BD67-7DC59845871C}"/>
              </a:ext>
            </a:extLst>
          </p:cNvPr>
          <p:cNvSpPr/>
          <p:nvPr/>
        </p:nvSpPr>
        <p:spPr>
          <a:xfrm>
            <a:off x="988741" y="2310624"/>
            <a:ext cx="4896000" cy="3397158"/>
          </a:xfrm>
          <a:prstGeom prst="rect">
            <a:avLst/>
          </a:prstGeom>
          <a:solidFill>
            <a:srgbClr val="D1EBEA"/>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Sepsis är en av de vanligaste orsakerna till sjukhusvård </a:t>
            </a:r>
            <a:r>
              <a:rPr kumimoji="0" lang="sv-SE" sz="20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och tidig </a:t>
            </a:r>
            <a:r>
              <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död på sjukhus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Vård för allvarlig sepsis medför </a:t>
            </a:r>
            <a:r>
              <a:rPr lang="sv-SE" sz="2000" dirty="0">
                <a:solidFill>
                  <a:srgbClr val="000000"/>
                </a:solidFill>
                <a:latin typeface="Calibri" panose="020F0502020204030204"/>
                <a:ea typeface="Calibri" panose="020F0502020204030204" pitchFamily="34" charset="0"/>
                <a:cs typeface="Arial" panose="020B0604020202020204" pitchFamily="34" charset="0"/>
              </a:rPr>
              <a:t>ofta efterföljande sjuklighet som kan vara långvarig</a:t>
            </a:r>
            <a:endPar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Omhändertagandet av sepsis varierar, t ex. avseende identifiering på akuten och uppföljning efter </a:t>
            </a:r>
            <a:r>
              <a:rPr kumimoji="0" lang="sv-SE" sz="2000" b="0" i="0" u="none" kern="1200" cap="none" spc="0" normalizeH="0" baseline="0" noProof="0" dirty="0" err="1">
                <a:ln>
                  <a:noFill/>
                </a:ln>
                <a:solidFill>
                  <a:schemeClr val="tx1"/>
                </a:solidFill>
                <a:effectLst/>
                <a:uLnTx/>
                <a:uFillTx/>
                <a:latin typeface="Calibri" panose="020F0502020204030204"/>
                <a:ea typeface="Calibri" panose="020F0502020204030204" pitchFamily="34" charset="0"/>
                <a:cs typeface="Arial" panose="020B0604020202020204" pitchFamily="34" charset="0"/>
              </a:rPr>
              <a:t>sepsisvård</a:t>
            </a:r>
            <a:endPar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0B07D15-DBC9-4A8D-93AF-5B2C4F8F0C21}"/>
              </a:ext>
            </a:extLst>
          </p:cNvPr>
          <p:cNvSpPr/>
          <p:nvPr/>
        </p:nvSpPr>
        <p:spPr>
          <a:xfrm>
            <a:off x="6213457" y="2310624"/>
            <a:ext cx="4896000" cy="3397158"/>
          </a:xfrm>
          <a:prstGeom prst="rect">
            <a:avLst/>
          </a:prstGeom>
          <a:solidFill>
            <a:srgbClr val="D1EBEA"/>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marR="0" lvl="0" indent="-342900" algn="l" defTabSz="914400" rtl="0" eaLnBrk="1" fontAlgn="auto" latinLnBrk="0" hangingPunct="1">
              <a:spcBef>
                <a:spcPts val="600"/>
              </a:spcBef>
              <a:spcAft>
                <a:spcPts val="0"/>
              </a:spcAft>
              <a:buClrTx/>
              <a:buSzTx/>
              <a:buFont typeface="Arial" panose="020B0604020202020204" pitchFamily="34" charset="0"/>
              <a:buChar char="•"/>
              <a:tabLst/>
              <a:defRPr/>
            </a:pPr>
            <a:r>
              <a:rPr lang="sv-SE" sz="2000" dirty="0">
                <a:solidFill>
                  <a:srgbClr val="000000"/>
                </a:solidFill>
                <a:latin typeface="Calibri" panose="020F0502020204030204"/>
                <a:ea typeface="Calibri" panose="020F0502020204030204" pitchFamily="34" charset="0"/>
                <a:cs typeface="Arial" panose="020B0604020202020204" pitchFamily="34" charset="0"/>
              </a:rPr>
              <a:t>Vårdförloppet fokuserar på patienter med allvarlig sepsis på akuten, på deras initiala omhändertagande, diagnossättning samt uppföljning efter vårdtiden </a:t>
            </a:r>
          </a:p>
          <a:p>
            <a:pPr marL="342900" marR="0" lvl="0" indent="-342900" algn="l" defTabSz="914400" rtl="0" eaLnBrk="1" fontAlgn="auto" latinLnBrk="0" hangingPunct="1">
              <a:spcBef>
                <a:spcPts val="600"/>
              </a:spcBef>
              <a:spcAft>
                <a:spcPts val="0"/>
              </a:spcAft>
              <a:buClrTx/>
              <a:buSzTx/>
              <a:buFont typeface="Arial" panose="020B0604020202020204" pitchFamily="34" charset="0"/>
              <a:buChar char="•"/>
              <a:tabLst/>
              <a:defRPr/>
            </a:pPr>
            <a:r>
              <a:rPr lang="sv-SE" sz="2000" dirty="0">
                <a:solidFill>
                  <a:srgbClr val="000000"/>
                </a:solidFill>
                <a:latin typeface="Calibri" panose="020F0502020204030204"/>
                <a:ea typeface="Calibri" panose="020F0502020204030204" pitchFamily="34" charset="0"/>
                <a:cs typeface="Arial" panose="020B0604020202020204" pitchFamily="34" charset="0"/>
              </a:rPr>
              <a:t>Indikatorer som följs är överlevnad, vårdtid, hälsorelaterad livskvalitet</a:t>
            </a:r>
            <a:r>
              <a:rPr kumimoji="0" lang="sv-SE" sz="2000" b="0" i="0" u="none" strike="noStrike" kern="1200" cap="none" spc="0" normalizeH="0" baseline="0" noProof="0" dirty="0">
                <a:ln>
                  <a:noFill/>
                </a:ln>
                <a:solidFill>
                  <a:srgbClr val="000000"/>
                </a:solidFill>
                <a:effectLst/>
                <a:uLnTx/>
                <a:uFillTx/>
                <a:latin typeface="Calibri" panose="020F0502020204030204"/>
                <a:ea typeface="+mn-ea"/>
                <a:cs typeface="+mn-cs"/>
              </a:rPr>
              <a:t>, processmått i initialskedet, samt diagnossättning</a:t>
            </a:r>
            <a:endPar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p:txBody>
      </p:sp>
      <p:sp>
        <p:nvSpPr>
          <p:cNvPr id="11" name="Rektangel 10"/>
          <p:cNvSpPr/>
          <p:nvPr/>
        </p:nvSpPr>
        <p:spPr>
          <a:xfrm rot="18892177">
            <a:off x="-106693" y="452933"/>
            <a:ext cx="1391149" cy="276999"/>
          </a:xfrm>
          <a:prstGeom prst="rect">
            <a:avLst/>
          </a:prstGeom>
          <a:solidFill>
            <a:schemeClr val="accent1"/>
          </a:solidFill>
          <a:ln w="952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Sammanfattning</a:t>
            </a:r>
          </a:p>
        </p:txBody>
      </p:sp>
      <p:sp>
        <p:nvSpPr>
          <p:cNvPr id="12" name="Rektangel 11"/>
          <p:cNvSpPr/>
          <p:nvPr/>
        </p:nvSpPr>
        <p:spPr>
          <a:xfrm>
            <a:off x="895252" y="1260236"/>
            <a:ext cx="101029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Vårdförloppet inleds vid misstanke om allvarlig sepsis hos vuxna på akutmottagning och avslutas vid uppföljande kontakt efter utskrivning. </a:t>
            </a:r>
            <a:endParaRPr kumimoji="0" lang="sv-SE" sz="1800" b="0" i="0" u="none" strike="noStrike" kern="1200" cap="none" spc="0" normalizeH="0" baseline="0" noProof="0" dirty="0">
              <a:ln>
                <a:noFill/>
              </a:ln>
              <a:solidFill>
                <a:srgbClr val="377D7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958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dirty="0"/>
              <a:t>Syftet med personcentrerade och sammanhållna vårdförlopp </a:t>
            </a:r>
          </a:p>
        </p:txBody>
      </p:sp>
      <p:sp>
        <p:nvSpPr>
          <p:cNvPr id="3" name="Platshållare för text 2"/>
          <p:cNvSpPr>
            <a:spLocks noGrp="1"/>
          </p:cNvSpPr>
          <p:nvPr>
            <p:ph type="body" sz="quarter" idx="10"/>
          </p:nvPr>
        </p:nvSpPr>
        <p:spPr>
          <a:xfrm>
            <a:off x="625119" y="1150228"/>
            <a:ext cx="5673044" cy="4381241"/>
          </a:xfrm>
        </p:spPr>
        <p:txBody>
          <a:bodyPr>
            <a:normAutofit lnSpcReduction="10000"/>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Syftet är att öka jämlikheten, effektiviteten och kvaliteten i vården utan att det medför onödig administrativ börda för sjukvårdspersonal.</a:t>
            </a:r>
          </a:p>
          <a:p>
            <a:pPr marL="342900" indent="-342900">
              <a:buFont typeface="Arial" panose="020B0604020202020204" pitchFamily="34" charset="0"/>
              <a:buChar char="•"/>
            </a:pPr>
            <a:r>
              <a:rPr lang="sv-SE" dirty="0"/>
              <a:t>Patienter ska uppleva en mer välorganiserad och helhetsorienterad process utan onödig väntetid i samband med utredning och behandling. </a:t>
            </a:r>
          </a:p>
          <a:p>
            <a:pPr marL="342900" indent="-342900">
              <a:buFont typeface="Arial" panose="020B0604020202020204" pitchFamily="34" charset="0"/>
              <a:buChar char="•"/>
            </a:pPr>
            <a:r>
              <a:rPr lang="sv-SE" dirty="0"/>
              <a:t>Patienternas livskvalitet och nöjdhet med vården ska förbättras och vården bli mer jämlik och jämställd. </a:t>
            </a:r>
          </a:p>
          <a:p>
            <a:pPr marL="342900" indent="-342900">
              <a:buFont typeface="Arial" panose="020B0604020202020204" pitchFamily="34" charset="0"/>
              <a:buChar char="•"/>
            </a:pP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1149" y="1477001"/>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dirty="0"/>
              <a:t>Mer information och stöd</a:t>
            </a:r>
          </a:p>
        </p:txBody>
      </p:sp>
      <p:sp>
        <p:nvSpPr>
          <p:cNvPr id="3" name="Platshållare för text 2"/>
          <p:cNvSpPr>
            <a:spLocks noGrp="1"/>
          </p:cNvSpPr>
          <p:nvPr>
            <p:ph type="body" sz="quarter" idx="10"/>
          </p:nvPr>
        </p:nvSpPr>
        <p:spPr>
          <a:xfrm>
            <a:off x="989013" y="1413069"/>
            <a:ext cx="5148385" cy="4185298"/>
          </a:xfrm>
        </p:spPr>
        <p:txBody>
          <a:bodyPr/>
          <a:lstStyle/>
          <a:p>
            <a:pPr marL="342900" indent="-342900">
              <a:buFont typeface="Arial" panose="020B0604020202020204" pitchFamily="34" charset="0"/>
              <a:buChar char="•"/>
            </a:pPr>
            <a:r>
              <a:rPr lang="sv-SE" dirty="0"/>
              <a:t>Mer information och presentationsmaterial för personcentrerade och sammanhållna vårdförlopp finns på </a:t>
            </a:r>
            <a:r>
              <a:rPr lang="sv-SE" dirty="0">
                <a:hlinkClick r:id="rId2"/>
              </a:rPr>
              <a:t>www.kunskapsstyrningvard.se</a:t>
            </a:r>
            <a:endParaRPr lang="sv-SE" dirty="0"/>
          </a:p>
          <a:p>
            <a:endParaRPr lang="sv-SE" dirty="0"/>
          </a:p>
          <a:p>
            <a:pPr marL="342900" indent="-342900">
              <a:buFont typeface="Arial" panose="020B0604020202020204" pitchFamily="34" charset="0"/>
              <a:buChar char="•"/>
            </a:pPr>
            <a:r>
              <a:rPr lang="sv-SE" dirty="0"/>
              <a:t>Vårdförloppen finns tillgängliga i regionernas gemensamma system för kunskapsstöd </a:t>
            </a:r>
            <a:r>
              <a:rPr lang="sv-SE" dirty="0">
                <a:hlinkClick r:id="rId3"/>
              </a:rPr>
              <a:t>NKK</a:t>
            </a:r>
            <a:endParaRPr lang="sv-SE" dirty="0"/>
          </a:p>
        </p:txBody>
      </p:sp>
      <p:sp>
        <p:nvSpPr>
          <p:cNvPr id="6" name="Rektangel 5"/>
          <p:cNvSpPr/>
          <p:nvPr/>
        </p:nvSpPr>
        <p:spPr>
          <a:xfrm>
            <a:off x="6627053" y="1306742"/>
            <a:ext cx="5036863" cy="176799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731289" y="4558684"/>
            <a:ext cx="4890095"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Calibri"/>
                <a:ea typeface="+mn-ea"/>
                <a:cs typeface="+mn-cs"/>
                <a:hlinkClick r:id="rId4"/>
              </a:rPr>
              <a:t>LÄNK:</a:t>
            </a:r>
            <a:endParaRPr lang="sv-SE" sz="1100" dirty="0">
              <a:solidFill>
                <a:srgbClr val="000000"/>
              </a:solidFill>
              <a:latin typeface="Calibri"/>
              <a:hlinkClick r:id="rId4"/>
            </a:endParaRPr>
          </a:p>
        </p:txBody>
      </p:sp>
      <p:sp>
        <p:nvSpPr>
          <p:cNvPr id="10" name="textruta 9"/>
          <p:cNvSpPr txBox="1"/>
          <p:nvPr/>
        </p:nvSpPr>
        <p:spPr>
          <a:xfrm>
            <a:off x="6627053" y="1306742"/>
            <a:ext cx="4910325" cy="1564780"/>
          </a:xfrm>
          <a:prstGeom prst="rect">
            <a:avLst/>
          </a:prstGeom>
          <a:noFill/>
        </p:spPr>
        <p:txBody>
          <a:bodyPr wrap="square" rtlCol="0">
            <a:noAutofit/>
          </a:bodyPr>
          <a:lstStyle/>
          <a:p>
            <a:r>
              <a:rPr lang="sv-SE" sz="2400" dirty="0"/>
              <a:t>Filmer</a:t>
            </a:r>
            <a:r>
              <a:rPr lang="sv-SE" sz="1600" dirty="0"/>
              <a:t> </a:t>
            </a:r>
          </a:p>
          <a:p>
            <a:r>
              <a:rPr lang="sv-SE" sz="1600" dirty="0"/>
              <a:t>Beskriver mål och syfte med vårdförloppet utifrån ett patient- och vårdgivarperspektiv. De intervjuade är ordförande respektive patientrepresentant för den nationella arbetsgrupp (NAG) som har tagit fram vårdförloppet.</a:t>
            </a:r>
          </a:p>
        </p:txBody>
      </p:sp>
      <p:sp>
        <p:nvSpPr>
          <p:cNvPr id="11" name="textruta 10"/>
          <p:cNvSpPr txBox="1"/>
          <p:nvPr/>
        </p:nvSpPr>
        <p:spPr>
          <a:xfrm>
            <a:off x="11424627" y="88118"/>
            <a:ext cx="767373" cy="276999"/>
          </a:xfrm>
          <a:prstGeom prst="rect">
            <a:avLst/>
          </a:prstGeom>
          <a:noFill/>
        </p:spPr>
        <p:txBody>
          <a:bodyPr wrap="square" rtlCol="0">
            <a:spAutoFit/>
          </a:bodyPr>
          <a:lstStyle/>
          <a:p>
            <a:r>
              <a:rPr lang="sv-SE" sz="1200" dirty="0">
                <a:solidFill>
                  <a:schemeClr val="bg1">
                    <a:lumMod val="65000"/>
                  </a:schemeClr>
                </a:solidFill>
              </a:rPr>
              <a:t>Sepsis</a:t>
            </a:r>
          </a:p>
        </p:txBody>
      </p:sp>
      <p:pic>
        <p:nvPicPr>
          <p:cNvPr id="5" name="Bildobjekt 4"/>
          <p:cNvPicPr>
            <a:picLocks noChangeAspect="1"/>
          </p:cNvPicPr>
          <p:nvPr/>
        </p:nvPicPr>
        <p:blipFill rotWithShape="1">
          <a:blip r:embed="rId5"/>
          <a:srcRect l="19887" t="11781" r="20225" b="10959"/>
          <a:stretch/>
        </p:blipFill>
        <p:spPr>
          <a:xfrm>
            <a:off x="8906608" y="3172926"/>
            <a:ext cx="2841983" cy="2062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dobjekt 6"/>
          <p:cNvPicPr>
            <a:picLocks noChangeAspect="1"/>
          </p:cNvPicPr>
          <p:nvPr/>
        </p:nvPicPr>
        <p:blipFill rotWithShape="1">
          <a:blip r:embed="rId6"/>
          <a:srcRect l="19755" t="18668" r="20982" b="12045"/>
          <a:stretch/>
        </p:blipFill>
        <p:spPr>
          <a:xfrm>
            <a:off x="6021025" y="3912611"/>
            <a:ext cx="3065618" cy="20161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7854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p:txBody>
          <a:bodyPr/>
          <a:lstStyle/>
          <a:p>
            <a:r>
              <a:rPr lang="sv-SE" dirty="0"/>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988742" y="1543698"/>
            <a:ext cx="6922359" cy="4035170"/>
          </a:xfrm>
        </p:spPr>
        <p:txBody>
          <a:bodyPr>
            <a:noAutofit/>
          </a:bodyPr>
          <a:lstStyle/>
          <a:p>
            <a:pPr marL="342900" indent="-342900">
              <a:buFont typeface="Arial" panose="020B0604020202020204" pitchFamily="34" charset="0"/>
              <a:buChar char="•"/>
            </a:pPr>
            <a:r>
              <a:rPr lang="sv-SE" sz="2000" dirty="0"/>
              <a:t>Arbetet med vårdförloppen utgår från en överenskommelse mellan staten och Sveriges Kommuner och Regioner (SKR).</a:t>
            </a:r>
          </a:p>
          <a:p>
            <a:pPr marL="342900" indent="-342900">
              <a:buFont typeface="Arial" panose="020B0604020202020204" pitchFamily="34" charset="0"/>
              <a:buChar char="•"/>
            </a:pPr>
            <a:r>
              <a:rPr lang="sv-SE" sz="2000" dirty="0"/>
              <a:t>Regeringen vill med satsningen stödja utvecklingsarbetet i regionerna kring kunskapsstyrning i hälso- och sjukvården. </a:t>
            </a:r>
          </a:p>
          <a:p>
            <a:pPr marL="342900" indent="-342900">
              <a:buFont typeface="Arial" panose="020B0604020202020204" pitchFamily="34" charset="0"/>
              <a:buChar char="•"/>
            </a:pPr>
            <a:r>
              <a:rPr lang="sv-SE" sz="2000" dirty="0"/>
              <a:t>Vårdförloppen tas fram av regionerna inom Nationellt system för kunskapsstyrning Hälso- och sjukvård.</a:t>
            </a:r>
          </a:p>
          <a:p>
            <a:pPr marL="342900" indent="-342900">
              <a:buFont typeface="Arial" panose="020B0604020202020204" pitchFamily="34" charset="0"/>
              <a:buChar char="•"/>
            </a:pPr>
            <a:r>
              <a:rPr lang="sv-SE" sz="20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2000" dirty="0"/>
              <a:t>Vårdförloppen ska utgå ifrån tillförlitliga och aktuella kunskapsstöd och baseras på bästa tillgängliga kunskap om vård och behandling.</a:t>
            </a:r>
          </a:p>
          <a:p>
            <a:pPr marL="342900" indent="-342900">
              <a:buFont typeface="Arial" panose="020B0604020202020204" pitchFamily="34" charset="0"/>
              <a:buChar char="•"/>
            </a:pPr>
            <a:endParaRPr lang="sv-SE" sz="2000" dirty="0"/>
          </a:p>
          <a:p>
            <a:endParaRPr lang="sv-SE" sz="2000" dirty="0"/>
          </a:p>
        </p:txBody>
      </p:sp>
      <p:pic>
        <p:nvPicPr>
          <p:cNvPr id="4" name="Bildobjekt 3"/>
          <p:cNvPicPr>
            <a:picLocks noChangeAspect="1"/>
          </p:cNvPicPr>
          <p:nvPr/>
        </p:nvPicPr>
        <p:blipFill rotWithShape="1">
          <a:blip r:embed="rId2" cstate="screen">
            <a:extLst>
              <a:ext uri="{28A0092B-C50C-407E-A947-70E740481C1C}">
                <a14:useLocalDpi xmlns:a14="http://schemas.microsoft.com/office/drawing/2010/main"/>
              </a:ext>
            </a:extLst>
          </a:blip>
          <a:srcRect l="27373"/>
          <a:stretch/>
        </p:blipFill>
        <p:spPr>
          <a:xfrm>
            <a:off x="7894224" y="1624979"/>
            <a:ext cx="4297776" cy="3254705"/>
          </a:xfrm>
          <a:prstGeom prst="rect">
            <a:avLst/>
          </a:prstGeom>
        </p:spPr>
      </p:pic>
    </p:spTree>
    <p:extLst>
      <p:ext uri="{BB962C8B-B14F-4D97-AF65-F5344CB8AC3E}">
        <p14:creationId xmlns:p14="http://schemas.microsoft.com/office/powerpoint/2010/main" val="2261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988741" y="616842"/>
            <a:ext cx="10230363" cy="534626"/>
          </a:xfrm>
        </p:spPr>
        <p:txBody>
          <a:bodyPr>
            <a:noAutofit/>
          </a:bodyPr>
          <a:lstStyle/>
          <a:p>
            <a:r>
              <a:rPr lang="sv-SE" dirty="0">
                <a:solidFill>
                  <a:srgbClr val="5A8695"/>
                </a:solidFill>
              </a:rPr>
              <a:t>Personcentrerat och sammanhållet vårdförlopp Sepsis</a:t>
            </a:r>
          </a:p>
        </p:txBody>
      </p:sp>
      <p:sp>
        <p:nvSpPr>
          <p:cNvPr id="21" name="Rectangle 20">
            <a:extLst>
              <a:ext uri="{FF2B5EF4-FFF2-40B4-BE49-F238E27FC236}">
                <a16:creationId xmlns:a16="http://schemas.microsoft.com/office/drawing/2014/main" id="{3E0FFD61-48A6-4B7A-BD67-7DC59845871C}"/>
              </a:ext>
            </a:extLst>
          </p:cNvPr>
          <p:cNvSpPr/>
          <p:nvPr/>
        </p:nvSpPr>
        <p:spPr>
          <a:xfrm>
            <a:off x="988741" y="1942011"/>
            <a:ext cx="5115181" cy="38138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sv-SE"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Ingång till vårdförloppet</a:t>
            </a:r>
          </a:p>
          <a:p>
            <a:pPr marL="342900" lvl="0" indent="-342900">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Vuxen patient (≥ 18 år)</a:t>
            </a:r>
          </a:p>
          <a:p>
            <a:pPr marL="342900" lvl="0" indent="-342900">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Infektionsmisstanke </a:t>
            </a:r>
            <a:br>
              <a:rPr lang="sv-SE" dirty="0">
                <a:solidFill>
                  <a:srgbClr val="000000"/>
                </a:solidFill>
                <a:ea typeface="Calibri" panose="020F0502020204030204" pitchFamily="34" charset="0"/>
                <a:cs typeface="Arial" panose="020B0604020202020204" pitchFamily="34" charset="0"/>
              </a:rPr>
            </a:br>
            <a:r>
              <a:rPr lang="sv-SE" sz="1600" dirty="0">
                <a:solidFill>
                  <a:srgbClr val="000000"/>
                </a:solidFill>
                <a:ea typeface="Calibri" panose="020F0502020204030204" pitchFamily="34" charset="0"/>
                <a:cs typeface="Arial" panose="020B0604020202020204" pitchFamily="34" charset="0"/>
              </a:rPr>
              <a:t>(till exempel feber, anamnes på feber, akut påkommen allmänpåverkan, hosta, hudrodnad, eller akut påkomna urinvägsbesvär eller mag-tarmbesvär)</a:t>
            </a:r>
          </a:p>
          <a:p>
            <a:pPr marL="342900" lvl="0" indent="-342900">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RETTS röd, NEWS2 ≥ 7 eller motsvarande nivå med annat </a:t>
            </a:r>
            <a:r>
              <a:rPr lang="sv-SE" dirty="0" err="1">
                <a:solidFill>
                  <a:srgbClr val="000000"/>
                </a:solidFill>
                <a:ea typeface="Calibri" panose="020F0502020204030204" pitchFamily="34" charset="0"/>
                <a:cs typeface="Arial" panose="020B0604020202020204" pitchFamily="34" charset="0"/>
              </a:rPr>
              <a:t>triagesystem</a:t>
            </a:r>
            <a:r>
              <a:rPr lang="sv-SE" dirty="0">
                <a:solidFill>
                  <a:srgbClr val="000000"/>
                </a:solidFill>
                <a:ea typeface="Calibri" panose="020F0502020204030204" pitchFamily="34" charset="0"/>
                <a:cs typeface="Arial" panose="020B0604020202020204" pitchFamily="34" charset="0"/>
              </a:rPr>
              <a:t> i ambulans eller på akutmottagning. </a:t>
            </a:r>
          </a:p>
        </p:txBody>
      </p:sp>
      <p:sp>
        <p:nvSpPr>
          <p:cNvPr id="9" name="Rectangle 8">
            <a:extLst>
              <a:ext uri="{FF2B5EF4-FFF2-40B4-BE49-F238E27FC236}">
                <a16:creationId xmlns:a16="http://schemas.microsoft.com/office/drawing/2014/main" id="{B0B07D15-DBC9-4A8D-93AF-5B2C4F8F0C21}"/>
              </a:ext>
            </a:extLst>
          </p:cNvPr>
          <p:cNvSpPr/>
          <p:nvPr/>
        </p:nvSpPr>
        <p:spPr>
          <a:xfrm>
            <a:off x="6297423" y="1873090"/>
            <a:ext cx="5012261" cy="38910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15000"/>
              </a:lnSpc>
              <a:defRPr/>
            </a:pPr>
            <a:r>
              <a:rPr lang="sv-SE" b="1" dirty="0">
                <a:solidFill>
                  <a:srgbClr val="000000"/>
                </a:solidFill>
                <a:ea typeface="Calibri" panose="020F0502020204030204" pitchFamily="34" charset="0"/>
                <a:cs typeface="Arial" panose="020B0604020202020204" pitchFamily="34" charset="0"/>
              </a:rPr>
              <a:t>Utgång från vårdförloppet</a:t>
            </a:r>
          </a:p>
          <a:p>
            <a:pPr marL="342900" indent="-342900">
              <a:spcBef>
                <a:spcPts val="600"/>
              </a:spcBef>
              <a:buFont typeface="Arial" panose="020B0604020202020204" pitchFamily="34" charset="0"/>
              <a:buChar char="•"/>
            </a:pPr>
            <a:r>
              <a:rPr lang="sv-SE" dirty="0">
                <a:solidFill>
                  <a:srgbClr val="000000"/>
                </a:solidFill>
                <a:ea typeface="Calibri" panose="020F0502020204030204" pitchFamily="34" charset="0"/>
                <a:cs typeface="Arial" panose="020B0604020202020204" pitchFamily="34" charset="0"/>
              </a:rPr>
              <a:t>Kriterier för sepsislarm uppfylls inte på akutmottagning</a:t>
            </a:r>
          </a:p>
          <a:p>
            <a:pPr marL="342900" indent="-342900">
              <a:spcBef>
                <a:spcPts val="600"/>
              </a:spcBef>
              <a:buFont typeface="Arial" panose="020B0604020202020204" pitchFamily="34" charset="0"/>
              <a:buChar char="•"/>
            </a:pPr>
            <a:r>
              <a:rPr lang="sv-SE" dirty="0">
                <a:solidFill>
                  <a:srgbClr val="000000"/>
                </a:solidFill>
                <a:ea typeface="Calibri" panose="020F0502020204030204" pitchFamily="34" charset="0"/>
                <a:cs typeface="Arial" panose="020B0604020202020204" pitchFamily="34" charset="0"/>
              </a:rPr>
              <a:t>Sepsislarm aktiverat, men patienten bedöms: </a:t>
            </a:r>
          </a:p>
          <a:p>
            <a:pPr marL="800100" lvl="1" indent="-342900">
              <a:spcBef>
                <a:spcPts val="600"/>
              </a:spcBef>
              <a:buFont typeface="Arial" panose="020B0604020202020204" pitchFamily="34" charset="0"/>
              <a:buChar char="•"/>
            </a:pPr>
            <a:r>
              <a:rPr lang="sv-SE" dirty="0">
                <a:solidFill>
                  <a:srgbClr val="000000"/>
                </a:solidFill>
                <a:ea typeface="Calibri" panose="020F0502020204030204" pitchFamily="34" charset="0"/>
                <a:cs typeface="Arial" panose="020B0604020202020204" pitchFamily="34" charset="0"/>
              </a:rPr>
              <a:t>inte ha sepsis vid medicinsk bedömning på akutmottagningen</a:t>
            </a:r>
          </a:p>
          <a:p>
            <a:pPr marL="800100" lvl="1" indent="-342900">
              <a:spcBef>
                <a:spcPts val="600"/>
              </a:spcBef>
              <a:buFont typeface="Arial" panose="020B0604020202020204" pitchFamily="34" charset="0"/>
              <a:buChar char="•"/>
            </a:pPr>
            <a:r>
              <a:rPr lang="sv-SE" dirty="0">
                <a:solidFill>
                  <a:srgbClr val="000000"/>
                </a:solidFill>
                <a:ea typeface="Calibri" panose="020F0502020204030204" pitchFamily="34" charset="0"/>
                <a:cs typeface="Arial" panose="020B0604020202020204" pitchFamily="34" charset="0"/>
              </a:rPr>
              <a:t>inte ha haft sepsis </a:t>
            </a:r>
            <a:r>
              <a:rPr lang="sv-SE" dirty="0">
                <a:solidFill>
                  <a:schemeClr val="tx1">
                    <a:lumMod val="95000"/>
                    <a:lumOff val="5000"/>
                  </a:schemeClr>
                </a:solidFill>
                <a:ea typeface="Calibri" panose="020F0502020204030204" pitchFamily="34" charset="0"/>
                <a:cs typeface="Arial" panose="020B0604020202020204" pitchFamily="34" charset="0"/>
              </a:rPr>
              <a:t>vid</a:t>
            </a:r>
            <a:r>
              <a:rPr lang="sv-SE" dirty="0">
                <a:solidFill>
                  <a:srgbClr val="000000"/>
                </a:solidFill>
                <a:ea typeface="Calibri" panose="020F0502020204030204" pitchFamily="34" charset="0"/>
                <a:cs typeface="Arial" panose="020B0604020202020204" pitchFamily="34" charset="0"/>
              </a:rPr>
              <a:t> utskrivning</a:t>
            </a:r>
            <a:endParaRPr lang="sv-SE" b="1" dirty="0">
              <a:solidFill>
                <a:srgbClr val="FF0000"/>
              </a:solidFill>
              <a:ea typeface="Calibri" panose="020F050202020403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sv-SE" dirty="0">
                <a:solidFill>
                  <a:srgbClr val="000000"/>
                </a:solidFill>
                <a:ea typeface="Calibri" panose="020F0502020204030204" pitchFamily="34" charset="0"/>
                <a:cs typeface="Arial" panose="020B0604020202020204" pitchFamily="34" charset="0"/>
              </a:rPr>
              <a:t>ha haft sepsis och har avlidit under vårdtiden</a:t>
            </a:r>
          </a:p>
          <a:p>
            <a:pPr marL="800100" lvl="1" indent="-342900">
              <a:spcBef>
                <a:spcPts val="600"/>
              </a:spcBef>
              <a:buFont typeface="Arial" panose="020B0604020202020204" pitchFamily="34" charset="0"/>
              <a:buChar char="•"/>
            </a:pPr>
            <a:r>
              <a:rPr lang="sv-SE" dirty="0">
                <a:solidFill>
                  <a:srgbClr val="000000"/>
                </a:solidFill>
                <a:ea typeface="Calibri" panose="020F0502020204030204" pitchFamily="34" charset="0"/>
                <a:cs typeface="Arial" panose="020B0604020202020204" pitchFamily="34" charset="0"/>
              </a:rPr>
              <a:t>ha haft sepsis, har skrivits ut, strukturerad uppföljning efter 2-6 veckor är genomförd. </a:t>
            </a:r>
          </a:p>
        </p:txBody>
      </p:sp>
      <p:sp>
        <p:nvSpPr>
          <p:cNvPr id="2" name="Rektangel 1"/>
          <p:cNvSpPr/>
          <p:nvPr/>
        </p:nvSpPr>
        <p:spPr>
          <a:xfrm>
            <a:off x="895252" y="1260236"/>
            <a:ext cx="10102942" cy="646331"/>
          </a:xfrm>
          <a:prstGeom prst="rect">
            <a:avLst/>
          </a:prstGeom>
        </p:spPr>
        <p:txBody>
          <a:bodyPr wrap="square">
            <a:spAutoFit/>
          </a:bodyPr>
          <a:lstStyle/>
          <a:p>
            <a:r>
              <a:rPr lang="sv-SE" i="1" dirty="0">
                <a:solidFill>
                  <a:schemeClr val="accent1"/>
                </a:solidFill>
              </a:rPr>
              <a:t>Vårdförloppet inleds vid misstanke om allvarlig sepsis hos vuxna på akutmottagning och avslutas vid uppföljande kontakt efter utskrivning. </a:t>
            </a:r>
            <a:endParaRPr lang="sv-SE" dirty="0">
              <a:solidFill>
                <a:schemeClr val="accent1"/>
              </a:solidFill>
            </a:endParaRPr>
          </a:p>
        </p:txBody>
      </p:sp>
    </p:spTree>
    <p:extLst>
      <p:ext uri="{BB962C8B-B14F-4D97-AF65-F5344CB8AC3E}">
        <p14:creationId xmlns:p14="http://schemas.microsoft.com/office/powerpoint/2010/main" val="131178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Nationell variation</a:t>
            </a:r>
          </a:p>
        </p:txBody>
      </p:sp>
      <p:sp>
        <p:nvSpPr>
          <p:cNvPr id="5" name="Platshållare för text 4"/>
          <p:cNvSpPr>
            <a:spLocks noGrp="1"/>
          </p:cNvSpPr>
          <p:nvPr>
            <p:ph type="body" sz="quarter" idx="10"/>
          </p:nvPr>
        </p:nvSpPr>
        <p:spPr>
          <a:solidFill>
            <a:schemeClr val="accent1">
              <a:lumMod val="20000"/>
              <a:lumOff val="80000"/>
            </a:schemeClr>
          </a:solidFill>
        </p:spPr>
        <p:txBody>
          <a:bodyPr tIns="90000">
            <a:normAutofit/>
          </a:bodyPr>
          <a:lstStyle/>
          <a:p>
            <a:pPr marL="34290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Varierad förekomst av strukturer för identifiering av sepsis på akutmottagningar</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Varierad och bristfällig diagnossättning av sepsis </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Bristfälliga strukturer för uppföljning och rehabilitering efter </a:t>
            </a:r>
            <a:r>
              <a:rPr lang="sv-SE" dirty="0" err="1">
                <a:solidFill>
                  <a:srgbClr val="000000"/>
                </a:solidFill>
                <a:ea typeface="Calibri" panose="020F0502020204030204" pitchFamily="34" charset="0"/>
                <a:cs typeface="Arial" panose="020B0604020202020204" pitchFamily="34" charset="0"/>
              </a:rPr>
              <a:t>sepsisvård</a:t>
            </a:r>
            <a:endParaRPr lang="sv-SE" dirty="0">
              <a:solidFill>
                <a:srgbClr val="000000"/>
              </a:solidFill>
              <a:ea typeface="Calibri" panose="020F0502020204030204" pitchFamily="34" charset="0"/>
              <a:cs typeface="Arial" panose="020B0604020202020204" pitchFamily="34" charset="0"/>
            </a:endParaRPr>
          </a:p>
          <a:p>
            <a:pPr lvl="0">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 </a:t>
            </a:r>
          </a:p>
          <a:p>
            <a:pPr lvl="0">
              <a:lnSpc>
                <a:spcPct val="100000"/>
              </a:lnSpc>
              <a:spcBef>
                <a:spcPts val="600"/>
              </a:spcBef>
              <a:defRPr/>
            </a:pPr>
            <a:endParaRPr lang="sv-SE" dirty="0">
              <a:solidFill>
                <a:srgbClr val="000000"/>
              </a:solidFill>
              <a:ea typeface="Calibri" panose="020F0502020204030204" pitchFamily="34" charset="0"/>
              <a:cs typeface="Arial" panose="020B0604020202020204" pitchFamily="34" charset="0"/>
            </a:endParaRPr>
          </a:p>
          <a:p>
            <a:pPr marL="342900" lvl="0" indent="-342900">
              <a:lnSpc>
                <a:spcPct val="100000"/>
              </a:lnSpc>
              <a:spcBef>
                <a:spcPts val="600"/>
              </a:spcBef>
              <a:buFont typeface="Arial" panose="020B0604020202020204" pitchFamily="34" charset="0"/>
              <a:buChar char="•"/>
              <a:defRPr/>
            </a:pPr>
            <a:endParaRPr lang="sv-SE" dirty="0">
              <a:solidFill>
                <a:srgbClr val="000000"/>
              </a:solidFill>
              <a:ea typeface="Calibri" panose="020F0502020204030204" pitchFamily="34" charset="0"/>
              <a:cs typeface="Arial" panose="020B0604020202020204" pitchFamily="34" charset="0"/>
            </a:endParaRPr>
          </a:p>
          <a:p>
            <a:pPr marL="342900" lvl="0" indent="-342900">
              <a:lnSpc>
                <a:spcPct val="100000"/>
              </a:lnSpc>
              <a:spcBef>
                <a:spcPts val="600"/>
              </a:spcBef>
              <a:buFont typeface="Arial" panose="020B0604020202020204" pitchFamily="34" charset="0"/>
              <a:buChar char="•"/>
              <a:defRPr/>
            </a:pPr>
            <a:endParaRPr lang="sv-SE" dirty="0">
              <a:solidFill>
                <a:srgbClr val="000000"/>
              </a:solidFill>
              <a:ea typeface="Calibri" panose="020F0502020204030204" pitchFamily="34" charset="0"/>
              <a:cs typeface="Arial" panose="020B0604020202020204" pitchFamily="34" charset="0"/>
            </a:endParaRPr>
          </a:p>
          <a:p>
            <a:pPr marL="342900" lvl="0" indent="-342900">
              <a:lnSpc>
                <a:spcPct val="100000"/>
              </a:lnSpc>
              <a:spcBef>
                <a:spcPts val="600"/>
              </a:spcBef>
              <a:buFont typeface="Arial" panose="020B0604020202020204" pitchFamily="34" charset="0"/>
              <a:buChar char="•"/>
              <a:defRPr/>
            </a:pPr>
            <a:endParaRPr lang="sv-SE" dirty="0">
              <a:solidFill>
                <a:srgbClr val="000000"/>
              </a:solidFill>
              <a:ea typeface="Calibri" panose="020F0502020204030204" pitchFamily="34" charset="0"/>
              <a:cs typeface="Arial" panose="020B0604020202020204" pitchFamily="34" charset="0"/>
            </a:endParaRPr>
          </a:p>
          <a:p>
            <a:endParaRPr lang="sv-SE" dirty="0"/>
          </a:p>
        </p:txBody>
      </p:sp>
      <p:sp>
        <p:nvSpPr>
          <p:cNvPr id="6" name="textruta 5"/>
          <p:cNvSpPr txBox="1"/>
          <p:nvPr/>
        </p:nvSpPr>
        <p:spPr>
          <a:xfrm>
            <a:off x="11424627" y="88118"/>
            <a:ext cx="767373" cy="276999"/>
          </a:xfrm>
          <a:prstGeom prst="rect">
            <a:avLst/>
          </a:prstGeom>
          <a:noFill/>
        </p:spPr>
        <p:txBody>
          <a:bodyPr wrap="square" rtlCol="0">
            <a:spAutoFit/>
          </a:bodyPr>
          <a:lstStyle/>
          <a:p>
            <a:r>
              <a:rPr lang="sv-SE" sz="1200" dirty="0">
                <a:solidFill>
                  <a:schemeClr val="bg1">
                    <a:lumMod val="65000"/>
                  </a:schemeClr>
                </a:solidFill>
              </a:rPr>
              <a:t>Sepsis</a:t>
            </a:r>
          </a:p>
        </p:txBody>
      </p:sp>
    </p:spTree>
    <p:extLst>
      <p:ext uri="{BB962C8B-B14F-4D97-AF65-F5344CB8AC3E}">
        <p14:creationId xmlns:p14="http://schemas.microsoft.com/office/powerpoint/2010/main" val="185936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988741" y="616841"/>
            <a:ext cx="9962793" cy="609793"/>
          </a:xfrm>
        </p:spPr>
        <p:txBody>
          <a:bodyPr>
            <a:noAutofit/>
          </a:bodyPr>
          <a:lstStyle/>
          <a:p>
            <a:r>
              <a:rPr lang="sv-SE" sz="2800" dirty="0"/>
              <a:t>Vårdförloppet utgår från tillförlitliga och aktuella kunskapsstöd och baseras på bästa tillgängliga kunskap</a:t>
            </a:r>
          </a:p>
        </p:txBody>
      </p:sp>
      <p:sp>
        <p:nvSpPr>
          <p:cNvPr id="6" name="Platshållare för text 4"/>
          <p:cNvSpPr>
            <a:spLocks noGrp="1"/>
          </p:cNvSpPr>
          <p:nvPr>
            <p:ph type="body" sz="quarter" idx="10"/>
          </p:nvPr>
        </p:nvSpPr>
        <p:spPr>
          <a:xfrm>
            <a:off x="989012" y="1422400"/>
            <a:ext cx="8273860" cy="4110332"/>
          </a:xfrm>
          <a:solidFill>
            <a:schemeClr val="accent1">
              <a:lumMod val="20000"/>
              <a:lumOff val="80000"/>
            </a:schemeClr>
          </a:solidFill>
        </p:spPr>
        <p:txBody>
          <a:bodyPr tIns="90000">
            <a:normAutofit/>
          </a:bodyPr>
          <a:lstStyle/>
          <a:p>
            <a:pPr marL="342900" lvl="0" indent="-342900">
              <a:lnSpc>
                <a:spcPct val="100000"/>
              </a:lnSpc>
              <a:spcBef>
                <a:spcPts val="600"/>
              </a:spcBef>
              <a:buFont typeface="Arial" panose="020B0604020202020204" pitchFamily="34" charset="0"/>
              <a:buChar char="•"/>
              <a:defRPr/>
            </a:pPr>
            <a:r>
              <a:rPr lang="sv-SE" u="sng" dirty="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WHOs sepsisresolution</a:t>
            </a:r>
            <a:endParaRPr lang="sv-SE" u="sng" dirty="0">
              <a:ea typeface="Calibri" panose="020F0502020204030204" pitchFamily="34" charset="0"/>
              <a:cs typeface="Arial" panose="020B0604020202020204" pitchFamily="34" charset="0"/>
            </a:endParaRPr>
          </a:p>
          <a:p>
            <a:pPr marL="342900" indent="-342900">
              <a:lnSpc>
                <a:spcPct val="100000"/>
              </a:lnSpc>
              <a:spcBef>
                <a:spcPts val="600"/>
              </a:spcBef>
              <a:buFont typeface="Arial" panose="020B0604020202020204" pitchFamily="34" charset="0"/>
              <a:buChar char="•"/>
              <a:defRPr/>
            </a:pPr>
            <a:r>
              <a:rPr lang="sv-SE" dirty="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Svenska infektionsläkarföreningens </a:t>
            </a:r>
            <a:r>
              <a:rPr lang="sv-SE" u="sng" dirty="0">
                <a:ea typeface="Calibri" panose="020F0502020204030204" pitchFamily="34" charset="0"/>
                <a:cs typeface="Arial" panose="020B0604020202020204" pitchFamily="34" charset="0"/>
              </a:rPr>
              <a:t>Vårdprogram</a:t>
            </a:r>
          </a:p>
          <a:p>
            <a:pPr marL="342900" indent="-342900">
              <a:lnSpc>
                <a:spcPct val="100000"/>
              </a:lnSpc>
              <a:spcBef>
                <a:spcPts val="600"/>
              </a:spcBef>
              <a:buFont typeface="Arial" panose="020B0604020202020204" pitchFamily="34" charset="0"/>
              <a:buChar char="•"/>
              <a:defRPr/>
            </a:pPr>
            <a:r>
              <a:rPr lang="sv-SE" dirty="0">
                <a:ea typeface="Calibri" panose="020F0502020204030204" pitchFamily="34" charset="0"/>
                <a:cs typeface="Arial" panose="020B0604020202020204" pitchFamily="34" charset="0"/>
              </a:rPr>
              <a:t>Nationellt kliniskt kunskapsstöd: </a:t>
            </a:r>
            <a:r>
              <a:rPr lang="sv-SE" dirty="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Sepsis</a:t>
            </a:r>
            <a:endParaRPr lang="sv-SE" dirty="0">
              <a:ea typeface="Calibri" panose="020F0502020204030204" pitchFamily="34" charset="0"/>
              <a:cs typeface="Arial" panose="020B0604020202020204" pitchFamily="34" charset="0"/>
            </a:endParaRPr>
          </a:p>
          <a:p>
            <a:pPr marL="342900" indent="-342900">
              <a:lnSpc>
                <a:spcPct val="100000"/>
              </a:lnSpc>
              <a:spcBef>
                <a:spcPts val="600"/>
              </a:spcBef>
              <a:buFont typeface="Arial" panose="020B0604020202020204" pitchFamily="34" charset="0"/>
              <a:buChar char="•"/>
              <a:defRPr/>
            </a:pPr>
            <a:r>
              <a:rPr lang="sv-SE" dirty="0">
                <a:ea typeface="Calibri" panose="020F0502020204030204" pitchFamily="34" charset="0"/>
                <a:cs typeface="Arial" panose="020B0604020202020204" pitchFamily="34" charset="0"/>
              </a:rPr>
              <a:t>Nationellt konsensusdokument: </a:t>
            </a:r>
            <a:r>
              <a:rPr lang="sv-SE" dirty="0">
                <a:hlinkClick r:id="rId5">
                  <a:extLst>
                    <a:ext uri="{A12FA001-AC4F-418D-AE19-62706E023703}">
                      <ahyp:hlinkClr xmlns:ahyp="http://schemas.microsoft.com/office/drawing/2018/hyperlinkcolor" val="tx"/>
                    </a:ext>
                  </a:extLst>
                </a:hlinkClick>
              </a:rPr>
              <a:t>Nu gäller Sepsis-3 för definition och diagnostiska kriterier. Läkartidningen 2018;115:E3W9</a:t>
            </a:r>
            <a:endParaRPr lang="sv-SE" dirty="0">
              <a:ea typeface="Calibri" panose="020F0502020204030204" pitchFamily="34" charset="0"/>
              <a:cs typeface="Arial" panose="020B0604020202020204" pitchFamily="34" charset="0"/>
            </a:endParaRPr>
          </a:p>
          <a:p>
            <a:pPr marL="342900" indent="-342900">
              <a:lnSpc>
                <a:spcPct val="100000"/>
              </a:lnSpc>
              <a:spcBef>
                <a:spcPts val="600"/>
              </a:spcBef>
              <a:buFont typeface="Arial" panose="020B0604020202020204" pitchFamily="34" charset="0"/>
              <a:buChar char="•"/>
              <a:defRPr/>
            </a:pPr>
            <a:r>
              <a:rPr lang="sv-SE" dirty="0">
                <a:ea typeface="Calibri" panose="020F0502020204030204" pitchFamily="34" charset="0"/>
                <a:cs typeface="Arial" panose="020B0604020202020204" pitchFamily="34" charset="0"/>
              </a:rPr>
              <a:t>Socialstyrelsen: </a:t>
            </a:r>
            <a:r>
              <a:rPr lang="sv-SE" dirty="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Anvisning för kodning av sepsis </a:t>
            </a:r>
            <a:endParaRPr lang="sv-SE" dirty="0">
              <a:ea typeface="Calibri" panose="020F0502020204030204" pitchFamily="34" charset="0"/>
              <a:cs typeface="Arial" panose="020B0604020202020204" pitchFamily="34" charset="0"/>
            </a:endParaRPr>
          </a:p>
          <a:p>
            <a:pPr marL="342900" indent="-342900">
              <a:lnSpc>
                <a:spcPct val="100000"/>
              </a:lnSpc>
              <a:spcBef>
                <a:spcPts val="600"/>
              </a:spcBef>
              <a:buFont typeface="Arial" panose="020B0604020202020204" pitchFamily="34" charset="0"/>
              <a:buChar char="•"/>
              <a:defRPr/>
            </a:pPr>
            <a:r>
              <a:rPr lang="sv-SE" dirty="0">
                <a:ea typeface="Calibri" panose="020F0502020204030204" pitchFamily="34" charset="0"/>
                <a:cs typeface="Arial" panose="020B0604020202020204" pitchFamily="34" charset="0"/>
              </a:rPr>
              <a:t>Programråd Strama: </a:t>
            </a:r>
            <a:r>
              <a:rPr lang="sv-SE" dirty="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Tecken på allvarlig infektion hos vuxna</a:t>
            </a:r>
            <a:endParaRPr lang="sv-SE" dirty="0">
              <a:ea typeface="Calibri" panose="020F0502020204030204" pitchFamily="34" charset="0"/>
              <a:cs typeface="Arial" panose="020B0604020202020204" pitchFamily="34" charset="0"/>
            </a:endParaRPr>
          </a:p>
          <a:p>
            <a:pPr lvl="0">
              <a:lnSpc>
                <a:spcPct val="100000"/>
              </a:lnSpc>
              <a:spcBef>
                <a:spcPts val="600"/>
              </a:spcBef>
              <a:defRPr/>
            </a:pPr>
            <a:endParaRPr lang="sv-SE" dirty="0">
              <a:solidFill>
                <a:srgbClr val="000000"/>
              </a:solidFill>
              <a:ea typeface="Calibri" panose="020F0502020204030204" pitchFamily="34" charset="0"/>
              <a:cs typeface="Arial" panose="020B0604020202020204" pitchFamily="34" charset="0"/>
            </a:endParaRPr>
          </a:p>
          <a:p>
            <a:pPr marL="342900" lvl="0" indent="-342900">
              <a:lnSpc>
                <a:spcPct val="100000"/>
              </a:lnSpc>
              <a:spcBef>
                <a:spcPts val="600"/>
              </a:spcBef>
              <a:buFont typeface="Arial" panose="020B0604020202020204" pitchFamily="34" charset="0"/>
              <a:buChar char="•"/>
              <a:defRPr/>
            </a:pPr>
            <a:endParaRPr lang="sv-SE" dirty="0">
              <a:solidFill>
                <a:srgbClr val="000000"/>
              </a:solidFill>
              <a:ea typeface="Calibri" panose="020F0502020204030204" pitchFamily="34" charset="0"/>
              <a:cs typeface="Arial" panose="020B0604020202020204" pitchFamily="34" charset="0"/>
            </a:endParaRPr>
          </a:p>
          <a:p>
            <a:endParaRPr lang="sv-SE" dirty="0"/>
          </a:p>
        </p:txBody>
      </p:sp>
      <p:sp>
        <p:nvSpPr>
          <p:cNvPr id="7" name="textruta 6"/>
          <p:cNvSpPr txBox="1"/>
          <p:nvPr/>
        </p:nvSpPr>
        <p:spPr>
          <a:xfrm>
            <a:off x="11424627" y="88118"/>
            <a:ext cx="767373" cy="276999"/>
          </a:xfrm>
          <a:prstGeom prst="rect">
            <a:avLst/>
          </a:prstGeom>
          <a:noFill/>
        </p:spPr>
        <p:txBody>
          <a:bodyPr wrap="square" rtlCol="0">
            <a:spAutoFit/>
          </a:bodyPr>
          <a:lstStyle/>
          <a:p>
            <a:r>
              <a:rPr lang="sv-SE" sz="1200" dirty="0">
                <a:solidFill>
                  <a:schemeClr val="bg1">
                    <a:lumMod val="65000"/>
                  </a:schemeClr>
                </a:solidFill>
              </a:rPr>
              <a:t>Sepsis</a:t>
            </a:r>
          </a:p>
        </p:txBody>
      </p:sp>
      <p:pic>
        <p:nvPicPr>
          <p:cNvPr id="2" name="Bildobjekt 1"/>
          <p:cNvPicPr>
            <a:picLocks noChangeAspect="1"/>
          </p:cNvPicPr>
          <p:nvPr/>
        </p:nvPicPr>
        <p:blipFill rotWithShape="1">
          <a:blip r:embed="rId8" cstate="print">
            <a:extLst>
              <a:ext uri="{28A0092B-C50C-407E-A947-70E740481C1C}">
                <a14:useLocalDpi xmlns:a14="http://schemas.microsoft.com/office/drawing/2010/main" val="0"/>
              </a:ext>
            </a:extLst>
          </a:blip>
          <a:srcRect l="8187" r="43036"/>
          <a:stretch/>
        </p:blipFill>
        <p:spPr>
          <a:xfrm>
            <a:off x="9262871" y="1422400"/>
            <a:ext cx="2929129" cy="4110332"/>
          </a:xfrm>
          <a:prstGeom prst="rect">
            <a:avLst/>
          </a:prstGeom>
        </p:spPr>
      </p:pic>
    </p:spTree>
    <p:extLst>
      <p:ext uri="{BB962C8B-B14F-4D97-AF65-F5344CB8AC3E}">
        <p14:creationId xmlns:p14="http://schemas.microsoft.com/office/powerpoint/2010/main" val="4056409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rmAutofit/>
          </a:bodyPr>
          <a:lstStyle/>
          <a:p>
            <a:r>
              <a:rPr lang="sv-SE" dirty="0"/>
              <a:t>Nulägesbeskrivning ur ett patientperspektiv</a:t>
            </a:r>
          </a:p>
        </p:txBody>
      </p:sp>
      <p:sp>
        <p:nvSpPr>
          <p:cNvPr id="8" name="Platshållare för text 4"/>
          <p:cNvSpPr txBox="1">
            <a:spLocks/>
          </p:cNvSpPr>
          <p:nvPr/>
        </p:nvSpPr>
        <p:spPr>
          <a:xfrm>
            <a:off x="5259588" y="2685207"/>
            <a:ext cx="504000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2) Patienter med allvarligt sepsis identifieras inte alltid tillräckligt snabbt</a:t>
            </a:r>
            <a:r>
              <a:rPr lang="sv-SE" dirty="0">
                <a:solidFill>
                  <a:srgbClr val="000000"/>
                </a:solidFill>
                <a:cs typeface="Arial" panose="020B0604020202020204" pitchFamily="34" charset="0"/>
              </a:rPr>
              <a:t> </a:t>
            </a:r>
            <a:endParaRPr lang="sv-SE" dirty="0">
              <a:solidFill>
                <a:srgbClr val="000000"/>
              </a:solidFill>
              <a:ea typeface="Calibri" panose="020F0502020204030204" pitchFamily="34" charset="0"/>
              <a:cs typeface="Arial" panose="020B0604020202020204" pitchFamily="34" charset="0"/>
            </a:endParaRPr>
          </a:p>
        </p:txBody>
      </p:sp>
      <p:sp>
        <p:nvSpPr>
          <p:cNvPr id="9" name="Platshållare för text 4"/>
          <p:cNvSpPr txBox="1">
            <a:spLocks/>
          </p:cNvSpPr>
          <p:nvPr/>
        </p:nvSpPr>
        <p:spPr>
          <a:xfrm>
            <a:off x="5259589" y="3582256"/>
            <a:ext cx="504000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3) Variation i övervakning av patienters vitala parametrar</a:t>
            </a:r>
            <a:endParaRPr lang="sv-SE" dirty="0"/>
          </a:p>
        </p:txBody>
      </p:sp>
      <p:sp>
        <p:nvSpPr>
          <p:cNvPr id="10" name="Platshållare för text 4"/>
          <p:cNvSpPr txBox="1">
            <a:spLocks/>
          </p:cNvSpPr>
          <p:nvPr/>
        </p:nvSpPr>
        <p:spPr>
          <a:xfrm>
            <a:off x="5259589" y="4479305"/>
            <a:ext cx="504000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4) Patientens behov av återhämtning behöver uppmärksammas mer</a:t>
            </a:r>
            <a:endParaRPr lang="sv-SE" dirty="0"/>
          </a:p>
        </p:txBody>
      </p:sp>
      <p:sp>
        <p:nvSpPr>
          <p:cNvPr id="11" name="Platshållare för text 4"/>
          <p:cNvSpPr txBox="1">
            <a:spLocks/>
          </p:cNvSpPr>
          <p:nvPr/>
        </p:nvSpPr>
        <p:spPr>
          <a:xfrm>
            <a:off x="5259588" y="5376355"/>
            <a:ext cx="504000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5) Patientens sepsisdiagnos registreras inte alltid </a:t>
            </a:r>
            <a:endParaRPr lang="sv-SE" dirty="0"/>
          </a:p>
        </p:txBody>
      </p:sp>
      <p:sp>
        <p:nvSpPr>
          <p:cNvPr id="2" name="Högerpil 1"/>
          <p:cNvSpPr/>
          <p:nvPr/>
        </p:nvSpPr>
        <p:spPr>
          <a:xfrm>
            <a:off x="4901217" y="1730106"/>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p:cNvSpPr/>
          <p:nvPr/>
        </p:nvSpPr>
        <p:spPr>
          <a:xfrm>
            <a:off x="4901217" y="2692632"/>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p:cNvSpPr/>
          <p:nvPr/>
        </p:nvSpPr>
        <p:spPr>
          <a:xfrm>
            <a:off x="4901217" y="3655158"/>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Högerpil 14"/>
          <p:cNvSpPr/>
          <p:nvPr/>
        </p:nvSpPr>
        <p:spPr>
          <a:xfrm>
            <a:off x="4901217" y="4617684"/>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Högerpil 15"/>
          <p:cNvSpPr/>
          <p:nvPr/>
        </p:nvSpPr>
        <p:spPr>
          <a:xfrm>
            <a:off x="4901217" y="5580211"/>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4"/>
          <p:cNvSpPr>
            <a:spLocks noGrp="1"/>
          </p:cNvSpPr>
          <p:nvPr>
            <p:ph type="body" sz="quarter" idx="10"/>
          </p:nvPr>
        </p:nvSpPr>
        <p:spPr>
          <a:xfrm>
            <a:off x="5259591" y="1788158"/>
            <a:ext cx="5040000" cy="792000"/>
          </a:xfrm>
          <a:solidFill>
            <a:schemeClr val="accent4">
              <a:lumMod val="60000"/>
              <a:lumOff val="40000"/>
            </a:schemeClr>
          </a:solidFill>
        </p:spPr>
        <p:txBody>
          <a:bodyPr>
            <a:noAutofit/>
          </a:body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1) Kunskapen om patienter med </a:t>
            </a:r>
            <a:r>
              <a:rPr lang="sv-SE" dirty="0" err="1">
                <a:solidFill>
                  <a:srgbClr val="000000"/>
                </a:solidFill>
                <a:ea typeface="Calibri" panose="020F0502020204030204" pitchFamily="34" charset="0"/>
                <a:cs typeface="Arial" panose="020B0604020202020204" pitchFamily="34" charset="0"/>
              </a:rPr>
              <a:t>sespis</a:t>
            </a:r>
            <a:r>
              <a:rPr lang="sv-SE" dirty="0">
                <a:solidFill>
                  <a:srgbClr val="000000"/>
                </a:solidFill>
                <a:ea typeface="Calibri" panose="020F0502020204030204" pitchFamily="34" charset="0"/>
                <a:cs typeface="Arial" panose="020B0604020202020204" pitchFamily="34" charset="0"/>
              </a:rPr>
              <a:t> behöver förbättras</a:t>
            </a:r>
            <a:endParaRPr lang="sv-SE" dirty="0"/>
          </a:p>
          <a:p>
            <a:pPr lvl="0">
              <a:lnSpc>
                <a:spcPct val="100000"/>
              </a:lnSpc>
              <a:spcBef>
                <a:spcPts val="600"/>
              </a:spcBef>
              <a:defRPr/>
            </a:pPr>
            <a:endParaRPr lang="sv-SE" sz="1600" dirty="0"/>
          </a:p>
        </p:txBody>
      </p:sp>
      <p:sp>
        <p:nvSpPr>
          <p:cNvPr id="18" name="textruta 17"/>
          <p:cNvSpPr txBox="1"/>
          <p:nvPr/>
        </p:nvSpPr>
        <p:spPr>
          <a:xfrm>
            <a:off x="5259587" y="1282572"/>
            <a:ext cx="1956241" cy="523220"/>
          </a:xfrm>
          <a:prstGeom prst="rect">
            <a:avLst/>
          </a:prstGeom>
          <a:noFill/>
        </p:spPr>
        <p:txBody>
          <a:bodyPr wrap="none" rtlCol="0">
            <a:spAutoFit/>
          </a:bodyPr>
          <a:lstStyle/>
          <a:p>
            <a:r>
              <a:rPr lang="sv-SE" sz="2800" b="1" dirty="0">
                <a:solidFill>
                  <a:schemeClr val="accent4">
                    <a:lumMod val="75000"/>
                  </a:schemeClr>
                </a:solidFill>
              </a:rPr>
              <a:t>Utmaningar</a:t>
            </a:r>
          </a:p>
        </p:txBody>
      </p:sp>
      <p:pic>
        <p:nvPicPr>
          <p:cNvPr id="3" name="Bildobjekt 2"/>
          <p:cNvPicPr>
            <a:picLocks noChangeAspect="1"/>
          </p:cNvPicPr>
          <p:nvPr/>
        </p:nvPicPr>
        <p:blipFill>
          <a:blip r:embed="rId3"/>
          <a:stretch>
            <a:fillRect/>
          </a:stretch>
        </p:blipFill>
        <p:spPr>
          <a:xfrm>
            <a:off x="1114816" y="1438988"/>
            <a:ext cx="3576052" cy="4705518"/>
          </a:xfrm>
          <a:prstGeom prst="rect">
            <a:avLst/>
          </a:prstGeom>
        </p:spPr>
      </p:pic>
      <p:sp>
        <p:nvSpPr>
          <p:cNvPr id="19" name="textruta 18"/>
          <p:cNvSpPr txBox="1"/>
          <p:nvPr/>
        </p:nvSpPr>
        <p:spPr>
          <a:xfrm>
            <a:off x="11424627" y="88118"/>
            <a:ext cx="767373" cy="276999"/>
          </a:xfrm>
          <a:prstGeom prst="rect">
            <a:avLst/>
          </a:prstGeom>
          <a:noFill/>
        </p:spPr>
        <p:txBody>
          <a:bodyPr wrap="square" rtlCol="0">
            <a:spAutoFit/>
          </a:bodyPr>
          <a:lstStyle/>
          <a:p>
            <a:r>
              <a:rPr lang="sv-SE" sz="1200" dirty="0">
                <a:solidFill>
                  <a:schemeClr val="bg1">
                    <a:lumMod val="65000"/>
                  </a:schemeClr>
                </a:solidFill>
              </a:rPr>
              <a:t>Sepsis</a:t>
            </a:r>
          </a:p>
        </p:txBody>
      </p:sp>
    </p:spTree>
    <p:extLst>
      <p:ext uri="{BB962C8B-B14F-4D97-AF65-F5344CB8AC3E}">
        <p14:creationId xmlns:p14="http://schemas.microsoft.com/office/powerpoint/2010/main" val="334895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tshållare för text 4"/>
          <p:cNvSpPr txBox="1">
            <a:spLocks/>
          </p:cNvSpPr>
          <p:nvPr/>
        </p:nvSpPr>
        <p:spPr>
          <a:xfrm>
            <a:off x="1021176" y="1444898"/>
            <a:ext cx="6729451" cy="4197531"/>
          </a:xfrm>
          <a:prstGeom prst="rect">
            <a:avLst/>
          </a:prstGeom>
          <a:solidFill>
            <a:schemeClr val="accent1">
              <a:lumMod val="20000"/>
              <a:lumOff val="80000"/>
            </a:schemeClr>
          </a:solidFill>
        </p:spPr>
        <p:txBody>
          <a:bodyPr vert="horz" lIns="91440" tIns="90000" rIns="91440" bIns="45720" rtlCol="0">
            <a:norm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endParaRPr lang="sv-SE" b="1" dirty="0">
              <a:ea typeface="Calibri" panose="020F0502020204030204" pitchFamily="34" charset="0"/>
              <a:cs typeface="Arial" panose="020B0604020202020204" pitchFamily="34" charset="0"/>
            </a:endParaRPr>
          </a:p>
          <a:p>
            <a:pPr marL="34290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Sepsis är en av de vanligaste orsakerna till sjukhusvård och tidig död på sjukhus </a:t>
            </a:r>
          </a:p>
          <a:p>
            <a:pPr marL="34290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Tiden från ankomst till sjukhus till adekvata åtgärder har betydelse för behandlingsresultatet</a:t>
            </a:r>
          </a:p>
          <a:p>
            <a:pPr marL="34290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Bristande uppföljning leder till fortsatt sjuklighet och risk för återinläggning</a:t>
            </a:r>
          </a:p>
          <a:p>
            <a:pPr>
              <a:lnSpc>
                <a:spcPct val="100000"/>
              </a:lnSpc>
              <a:spcBef>
                <a:spcPts val="600"/>
              </a:spcBef>
              <a:defRPr/>
            </a:pPr>
            <a:endParaRPr lang="sv-SE" dirty="0">
              <a:solidFill>
                <a:srgbClr val="000000"/>
              </a:solidFill>
              <a:ea typeface="Calibri" panose="020F0502020204030204" pitchFamily="34" charset="0"/>
              <a:cs typeface="Arial" panose="020B0604020202020204" pitchFamily="34" charset="0"/>
            </a:endParaRPr>
          </a:p>
          <a:p>
            <a:endParaRPr lang="sv-SE" dirty="0"/>
          </a:p>
        </p:txBody>
      </p:sp>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947438" y="369372"/>
            <a:ext cx="9053210" cy="805559"/>
          </a:xfrm>
        </p:spPr>
        <p:txBody>
          <a:bodyPr>
            <a:noAutofit/>
          </a:bodyPr>
          <a:lstStyle/>
          <a:p>
            <a:r>
              <a:rPr lang="sv-SE" dirty="0">
                <a:solidFill>
                  <a:srgbClr val="5A8695"/>
                </a:solidFill>
              </a:rPr>
              <a:t>Varför behövs ett vårdförlopp för sepsis?</a:t>
            </a:r>
            <a:br>
              <a:rPr lang="sv-SE" dirty="0">
                <a:solidFill>
                  <a:srgbClr val="5A8695"/>
                </a:solidFill>
              </a:rPr>
            </a:br>
            <a:endParaRPr lang="sv-SE" sz="2000" dirty="0">
              <a:solidFill>
                <a:srgbClr val="5A8695"/>
              </a:solidFill>
            </a:endParaRPr>
          </a:p>
        </p:txBody>
      </p:sp>
      <p:sp>
        <p:nvSpPr>
          <p:cNvPr id="10" name="textruta 9"/>
          <p:cNvSpPr txBox="1"/>
          <p:nvPr/>
        </p:nvSpPr>
        <p:spPr>
          <a:xfrm>
            <a:off x="11424627" y="88118"/>
            <a:ext cx="767373" cy="276999"/>
          </a:xfrm>
          <a:prstGeom prst="rect">
            <a:avLst/>
          </a:prstGeom>
          <a:noFill/>
        </p:spPr>
        <p:txBody>
          <a:bodyPr wrap="square" rtlCol="0">
            <a:spAutoFit/>
          </a:bodyPr>
          <a:lstStyle/>
          <a:p>
            <a:r>
              <a:rPr lang="sv-SE" sz="1200" dirty="0">
                <a:solidFill>
                  <a:schemeClr val="bg1">
                    <a:lumMod val="65000"/>
                  </a:schemeClr>
                </a:solidFill>
              </a:rPr>
              <a:t>Sepsis</a:t>
            </a:r>
          </a:p>
        </p:txBody>
      </p:sp>
      <p:pic>
        <p:nvPicPr>
          <p:cNvPr id="3" name="Platshållare för bild 2"/>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l="23595" r="23595"/>
          <a:stretch>
            <a:fillRect/>
          </a:stretch>
        </p:blipFill>
        <p:spPr>
          <a:xfrm>
            <a:off x="8332411" y="1357175"/>
            <a:ext cx="3336473" cy="4214916"/>
          </a:xfrm>
        </p:spPr>
      </p:pic>
    </p:spTree>
    <p:extLst>
      <p:ext uri="{BB962C8B-B14F-4D97-AF65-F5344CB8AC3E}">
        <p14:creationId xmlns:p14="http://schemas.microsoft.com/office/powerpoint/2010/main" val="77828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9" name="Rectangle 28">
            <a:extLst>
              <a:ext uri="{FF2B5EF4-FFF2-40B4-BE49-F238E27FC236}">
                <a16:creationId xmlns:a16="http://schemas.microsoft.com/office/drawing/2014/main" id="{DD8C4BEE-7F0B-438E-A43A-161FF0E3A92E}"/>
              </a:ext>
            </a:extLst>
          </p:cNvPr>
          <p:cNvSpPr/>
          <p:nvPr/>
        </p:nvSpPr>
        <p:spPr>
          <a:xfrm>
            <a:off x="1066800" y="1863638"/>
            <a:ext cx="9305925" cy="3864439"/>
          </a:xfrm>
          <a:prstGeom prst="rect">
            <a:avLst/>
          </a:prstGeom>
          <a:solidFill>
            <a:srgbClr val="D1EBEA"/>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spcBef>
                <a:spcPts val="600"/>
              </a:spcBef>
              <a:defRPr/>
            </a:pPr>
            <a:r>
              <a:rPr lang="sv-SE" sz="2400" dirty="0">
                <a:solidFill>
                  <a:srgbClr val="000000"/>
                </a:solidFill>
              </a:rPr>
              <a:t>Målen med vårdförloppet är att en större andel patienter med allvarlig sepsis ska:</a:t>
            </a:r>
          </a:p>
          <a:p>
            <a:pPr marL="352425" lvl="0" indent="-352425">
              <a:spcBef>
                <a:spcPts val="600"/>
              </a:spcBef>
              <a:buFont typeface="Arial" panose="020B0604020202020204" pitchFamily="34" charset="0"/>
              <a:buChar char="•"/>
              <a:defRPr/>
            </a:pPr>
            <a:r>
              <a:rPr lang="sv-SE" sz="2400" dirty="0">
                <a:solidFill>
                  <a:srgbClr val="000000"/>
                </a:solidFill>
              </a:rPr>
              <a:t>upptäckas tidigt och få adekvat undersökning, behandling och monitorering</a:t>
            </a:r>
          </a:p>
          <a:p>
            <a:pPr marL="352425" lvl="0" indent="-352425">
              <a:spcBef>
                <a:spcPts val="600"/>
              </a:spcBef>
              <a:buFont typeface="Arial" panose="020B0604020202020204" pitchFamily="34" charset="0"/>
              <a:buChar char="•"/>
              <a:defRPr/>
            </a:pPr>
            <a:r>
              <a:rPr lang="sv-SE" sz="2400" dirty="0">
                <a:solidFill>
                  <a:srgbClr val="000000"/>
                </a:solidFill>
              </a:rPr>
              <a:t>få en korrekt sepsisdiagnos</a:t>
            </a:r>
          </a:p>
          <a:p>
            <a:pPr marL="352425" lvl="0" indent="-352425">
              <a:spcBef>
                <a:spcPts val="600"/>
              </a:spcBef>
              <a:buFont typeface="Arial" panose="020B0604020202020204" pitchFamily="34" charset="0"/>
              <a:buChar char="•"/>
              <a:defRPr/>
            </a:pPr>
            <a:r>
              <a:rPr lang="sv-SE" sz="2400" dirty="0">
                <a:solidFill>
                  <a:srgbClr val="000000"/>
                </a:solidFill>
              </a:rPr>
              <a:t>få adekvat information och uppföljning</a:t>
            </a:r>
          </a:p>
          <a:p>
            <a:pPr lvl="0">
              <a:spcBef>
                <a:spcPts val="600"/>
              </a:spcBef>
              <a:defRPr/>
            </a:pPr>
            <a:r>
              <a:rPr lang="sv-SE" sz="2400" dirty="0">
                <a:solidFill>
                  <a:srgbClr val="000000"/>
                </a:solidFill>
              </a:rPr>
              <a:t>Med hjälp av en förbättrad handläggning av tillståndet </a:t>
            </a:r>
            <a:br>
              <a:rPr lang="sv-SE" sz="2400" dirty="0">
                <a:solidFill>
                  <a:srgbClr val="000000"/>
                </a:solidFill>
              </a:rPr>
            </a:br>
            <a:r>
              <a:rPr lang="sv-SE" sz="2400" dirty="0">
                <a:solidFill>
                  <a:srgbClr val="000000"/>
                </a:solidFill>
              </a:rPr>
              <a:t>kan sannolikt morbiditeten och eventuellt mortaliteten </a:t>
            </a:r>
            <a:br>
              <a:rPr lang="sv-SE" sz="2400" dirty="0">
                <a:solidFill>
                  <a:srgbClr val="000000"/>
                </a:solidFill>
              </a:rPr>
            </a:br>
            <a:r>
              <a:rPr lang="sv-SE" sz="2400" dirty="0">
                <a:solidFill>
                  <a:srgbClr val="000000"/>
                </a:solidFill>
              </a:rPr>
              <a:t>i patientgruppen minska.</a:t>
            </a: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p:txBody>
          <a:bodyPr>
            <a:noAutofit/>
          </a:bodyPr>
          <a:lstStyle/>
          <a:p>
            <a:r>
              <a:rPr lang="sv-SE" dirty="0">
                <a:solidFill>
                  <a:srgbClr val="5A8695"/>
                </a:solidFill>
              </a:rPr>
              <a:t>Vårdförloppets mål</a:t>
            </a:r>
          </a:p>
        </p:txBody>
      </p:sp>
      <p:pic>
        <p:nvPicPr>
          <p:cNvPr id="12" name="Picture 11" descr="A close up of a logo&#10;&#10;Description automatically generated">
            <a:extLst>
              <a:ext uri="{FF2B5EF4-FFF2-40B4-BE49-F238E27FC236}">
                <a16:creationId xmlns:a16="http://schemas.microsoft.com/office/drawing/2014/main" id="{E8D5B392-6F96-48F4-8CDD-77F2E434C2F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72698" y="3163382"/>
            <a:ext cx="2564695" cy="2564695"/>
          </a:xfrm>
          <a:prstGeom prst="rect">
            <a:avLst/>
          </a:prstGeom>
        </p:spPr>
      </p:pic>
      <p:sp>
        <p:nvSpPr>
          <p:cNvPr id="10" name="textruta 9"/>
          <p:cNvSpPr txBox="1"/>
          <p:nvPr/>
        </p:nvSpPr>
        <p:spPr>
          <a:xfrm>
            <a:off x="11424627" y="88118"/>
            <a:ext cx="767373" cy="276999"/>
          </a:xfrm>
          <a:prstGeom prst="rect">
            <a:avLst/>
          </a:prstGeom>
          <a:noFill/>
        </p:spPr>
        <p:txBody>
          <a:bodyPr wrap="square" rtlCol="0">
            <a:spAutoFit/>
          </a:bodyPr>
          <a:lstStyle/>
          <a:p>
            <a:r>
              <a:rPr lang="sv-SE" sz="1200" dirty="0">
                <a:solidFill>
                  <a:schemeClr val="bg1">
                    <a:lumMod val="65000"/>
                  </a:schemeClr>
                </a:solidFill>
              </a:rPr>
              <a:t>Sepsis</a:t>
            </a:r>
          </a:p>
        </p:txBody>
      </p:sp>
    </p:spTree>
    <p:extLst>
      <p:ext uri="{BB962C8B-B14F-4D97-AF65-F5344CB8AC3E}">
        <p14:creationId xmlns:p14="http://schemas.microsoft.com/office/powerpoint/2010/main" val="1119405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årdförlopp presentation mall" id="{D6D87600-4664-4D8D-AFA0-A72CB7C11140}" vid="{9226E296-3A06-4CC4-8B97-86EDD3B06295}"/>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årdförlopp presentation mall" id="{D6D87600-4664-4D8D-AFA0-A72CB7C11140}" vid="{1B389F5C-5568-4364-BE4C-2A08D45B2CD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3642</TotalTime>
  <Words>1852</Words>
  <Application>Microsoft Office PowerPoint</Application>
  <PresentationFormat>Bredbild</PresentationFormat>
  <Paragraphs>258</Paragraphs>
  <Slides>20</Slides>
  <Notes>7</Notes>
  <HiddenSlides>0</HiddenSlides>
  <MMClips>0</MMClips>
  <ScaleCrop>false</ScaleCrop>
  <HeadingPairs>
    <vt:vector size="8" baseType="variant">
      <vt:variant>
        <vt:lpstr>Använt teckensnitt</vt:lpstr>
      </vt:variant>
      <vt:variant>
        <vt:i4>4</vt:i4>
      </vt:variant>
      <vt:variant>
        <vt:lpstr>Tema</vt:lpstr>
      </vt:variant>
      <vt:variant>
        <vt:i4>2</vt:i4>
      </vt:variant>
      <vt:variant>
        <vt:lpstr>Serverprogram för OLE-inbäddning</vt:lpstr>
      </vt:variant>
      <vt:variant>
        <vt:i4>1</vt:i4>
      </vt:variant>
      <vt:variant>
        <vt:lpstr>Bildrubriker</vt:lpstr>
      </vt:variant>
      <vt:variant>
        <vt:i4>20</vt:i4>
      </vt:variant>
    </vt:vector>
  </HeadingPairs>
  <TitlesOfParts>
    <vt:vector size="27" baseType="lpstr">
      <vt:lpstr>Arial</vt:lpstr>
      <vt:lpstr>Calibri</vt:lpstr>
      <vt:lpstr>Calibri Light</vt:lpstr>
      <vt:lpstr>Symbol</vt:lpstr>
      <vt:lpstr>Tema_sveriges_regioner_i_samverkan</vt:lpstr>
      <vt:lpstr>1_Tema_sveriges_regioner_i_samverkan</vt:lpstr>
      <vt:lpstr>think-cell Slide</vt:lpstr>
      <vt:lpstr>PowerPoint-presentation</vt:lpstr>
      <vt:lpstr>Syftet med personcentrerade och sammanhållna vårdförlopp </vt:lpstr>
      <vt:lpstr>Regionerna i samverkan</vt:lpstr>
      <vt:lpstr>Personcentrerat och sammanhållet vårdförlopp Sepsis</vt:lpstr>
      <vt:lpstr>Nationell variation</vt:lpstr>
      <vt:lpstr>Vårdförloppet utgår från tillförlitliga och aktuella kunskapsstöd och baseras på bästa tillgängliga kunskap</vt:lpstr>
      <vt:lpstr>Nulägesbeskrivning ur ett patientperspektiv</vt:lpstr>
      <vt:lpstr>Varför behövs ett vårdförlopp för sepsis? </vt:lpstr>
      <vt:lpstr>Vårdförloppets mål</vt:lpstr>
      <vt:lpstr>Vårdförloppet innehåller flödesschema och åtgärder </vt:lpstr>
      <vt:lpstr>Vårdförlopp Sepsis i korthet</vt:lpstr>
      <vt:lpstr>Vårdförloppet lägger tonvikt på</vt:lpstr>
      <vt:lpstr>Patientkontrakt</vt:lpstr>
      <vt:lpstr>Vad kommer att följas upp (urval)</vt:lpstr>
      <vt:lpstr>Vad blir konsekvenserna?</vt:lpstr>
      <vt:lpstr>Konsekvensbeskrivning</vt:lpstr>
      <vt:lpstr>Dialog</vt:lpstr>
      <vt:lpstr>Deltagare</vt:lpstr>
      <vt:lpstr>Personcentrerat och sammanhållet vårdförlopp för sepsis</vt:lpstr>
      <vt:lpstr>Mer information och stöd</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Holmström Christina</dc:creator>
  <cp:lastModifiedBy>Alvarado Lönberg Karin</cp:lastModifiedBy>
  <cp:revision>158</cp:revision>
  <dcterms:created xsi:type="dcterms:W3CDTF">2020-05-28T13:45:39Z</dcterms:created>
  <dcterms:modified xsi:type="dcterms:W3CDTF">2021-08-10T14:36:32Z</dcterms:modified>
</cp:coreProperties>
</file>