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27"/>
  </p:notesMasterIdLst>
  <p:sldIdLst>
    <p:sldId id="265" r:id="rId3"/>
    <p:sldId id="287" r:id="rId4"/>
    <p:sldId id="286" r:id="rId5"/>
    <p:sldId id="269" r:id="rId6"/>
    <p:sldId id="271" r:id="rId7"/>
    <p:sldId id="290" r:id="rId8"/>
    <p:sldId id="791" r:id="rId9"/>
    <p:sldId id="792" r:id="rId10"/>
    <p:sldId id="768" r:id="rId11"/>
    <p:sldId id="277" r:id="rId12"/>
    <p:sldId id="272" r:id="rId13"/>
    <p:sldId id="288" r:id="rId14"/>
    <p:sldId id="259" r:id="rId15"/>
    <p:sldId id="273" r:id="rId16"/>
    <p:sldId id="278" r:id="rId17"/>
    <p:sldId id="793" r:id="rId18"/>
    <p:sldId id="260" r:id="rId19"/>
    <p:sldId id="289" r:id="rId20"/>
    <p:sldId id="262" r:id="rId21"/>
    <p:sldId id="263" r:id="rId22"/>
    <p:sldId id="280" r:id="rId23"/>
    <p:sldId id="276" r:id="rId24"/>
    <p:sldId id="284" r:id="rId25"/>
    <p:sldId id="794"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Wissendorff-Ekdahl" initials="AWE" lastIdx="1" clrIdx="0">
    <p:extLst>
      <p:ext uri="{19B8F6BF-5375-455C-9EA6-DF929625EA0E}">
        <p15:presenceInfo xmlns:p15="http://schemas.microsoft.com/office/powerpoint/2012/main" userId="S::med-ae9@lu.se::caa2a503-8de0-419d-a707-0ea8b379be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0476" autoAdjust="0"/>
  </p:normalViewPr>
  <p:slideViewPr>
    <p:cSldViewPr snapToGrid="0">
      <p:cViewPr varScale="1">
        <p:scale>
          <a:sx n="103" d="100"/>
          <a:sy n="103" d="100"/>
        </p:scale>
        <p:origin x="912" y="108"/>
      </p:cViewPr>
      <p:guideLst/>
    </p:cSldViewPr>
  </p:slideViewPr>
  <p:notesTextViewPr>
    <p:cViewPr>
      <p:scale>
        <a:sx n="1" d="1"/>
        <a:sy n="1" d="1"/>
      </p:scale>
      <p:origin x="0" y="0"/>
    </p:cViewPr>
  </p:notesTextViewPr>
  <p:sorterViewPr>
    <p:cViewPr>
      <p:scale>
        <a:sx n="100" d="100"/>
        <a:sy n="100" d="100"/>
      </p:scale>
      <p:origin x="0" y="-37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D319F4-F609-4E94-A8B3-2F8431747CB9}" type="datetimeFigureOut">
              <a:rPr lang="sv-SE" smtClean="0"/>
              <a:t>2021-08-25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647FB9-2FCB-4FC1-82E1-203119A9FF1E}" type="slidenum">
              <a:rPr lang="sv-SE" smtClean="0"/>
              <a:t>‹#›</a:t>
            </a:fld>
            <a:endParaRPr lang="sv-SE"/>
          </a:p>
        </p:txBody>
      </p:sp>
    </p:spTree>
    <p:extLst>
      <p:ext uri="{BB962C8B-B14F-4D97-AF65-F5344CB8AC3E}">
        <p14:creationId xmlns:p14="http://schemas.microsoft.com/office/powerpoint/2010/main" val="1568760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_A._Kognitiva_f&#246;rm&#229;gor_1"/><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socialstyrelsen.se/globalassets/sharepoint-dokument/dokument-webb/vagledning/ett-standardiserat-insatsforlopp-vid-demenssjukdom-en-modell-for-mangprofessionell-samverkan.pdf" TargetMode="External"/><Relationship Id="rId5" Type="http://schemas.openxmlformats.org/officeDocument/2006/relationships/hyperlink" Target="#_V&#229;rdf&#246;rloppets_&#229;tg&#228;rder"/><Relationship Id="rId4" Type="http://schemas.openxmlformats.org/officeDocument/2006/relationships/hyperlink" Target="#_H._St&#246;d_vid_1"/></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07A1E-DDAA-8E46-A17B-26FFF1B60C3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1483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0825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0081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E647FB9-2FCB-4FC1-82E1-203119A9FF1E}" type="slidenum">
              <a:rPr lang="sv-SE" smtClean="0"/>
              <a:t>22</a:t>
            </a:fld>
            <a:endParaRPr lang="sv-SE"/>
          </a:p>
        </p:txBody>
      </p:sp>
    </p:spTree>
    <p:extLst>
      <p:ext uri="{BB962C8B-B14F-4D97-AF65-F5344CB8AC3E}">
        <p14:creationId xmlns:p14="http://schemas.microsoft.com/office/powerpoint/2010/main" val="3846872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kern="1200" dirty="0">
                <a:solidFill>
                  <a:schemeClr val="tx1"/>
                </a:solidFill>
                <a:effectLst/>
                <a:latin typeface="+mn-lt"/>
                <a:ea typeface="+mn-ea"/>
                <a:cs typeface="+mn-cs"/>
              </a:rPr>
              <a:t>Ingång i vårdförloppet sker då sjukvården får kontakt med en person där misstanke om att kognitiv svikt till följd av demenssjukdom föreligger, detta oavsett på vilket sätt kontakten tas. Misstanke om sådan kognitiv svikt föreligger om annan orsak till den kognitiva svikten inte är känd sedan tidigare och den kognitiva svikten kan antas ha funnits sedan minst sex månader.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Symtom som har funnits minst sex månader som kan föranleda misstanke om kognitiv svikt till följd av demenssjukdom, enskilt eller tillsammans, är exempelvis:</a:t>
            </a:r>
          </a:p>
          <a:p>
            <a:pPr marL="171450" lvl="0" indent="-171450" fontAlgn="base">
              <a:buFont typeface="Arial" panose="020B0604020202020204" pitchFamily="34" charset="0"/>
              <a:buChar char="•"/>
            </a:pPr>
            <a:r>
              <a:rPr lang="sv-SE" sz="1200" u="none" strike="noStrike" kern="1200" dirty="0">
                <a:solidFill>
                  <a:schemeClr val="tx1"/>
                </a:solidFill>
                <a:effectLst/>
                <a:latin typeface="+mn-lt"/>
                <a:ea typeface="+mn-ea"/>
                <a:cs typeface="+mn-cs"/>
              </a:rPr>
              <a:t>försämrade uppmärksamhetsfunktioner</a:t>
            </a:r>
          </a:p>
          <a:p>
            <a:pPr marL="171450" lvl="0" indent="-171450" fontAlgn="base">
              <a:buFont typeface="Arial" panose="020B0604020202020204" pitchFamily="34" charset="0"/>
              <a:buChar char="•"/>
            </a:pPr>
            <a:r>
              <a:rPr lang="sv-SE" sz="1200" u="none" strike="noStrike" kern="1200" dirty="0">
                <a:solidFill>
                  <a:schemeClr val="tx1"/>
                </a:solidFill>
                <a:effectLst/>
                <a:latin typeface="+mn-lt"/>
                <a:ea typeface="+mn-ea"/>
                <a:cs typeface="+mn-cs"/>
              </a:rPr>
              <a:t>försämrade </a:t>
            </a:r>
            <a:r>
              <a:rPr lang="sv-SE" sz="1200" u="none" strike="noStrike" kern="1200" dirty="0" err="1">
                <a:solidFill>
                  <a:schemeClr val="tx1"/>
                </a:solidFill>
                <a:effectLst/>
                <a:latin typeface="+mn-lt"/>
                <a:ea typeface="+mn-ea"/>
                <a:cs typeface="+mn-cs"/>
              </a:rPr>
              <a:t>visuospatiala</a:t>
            </a:r>
            <a:r>
              <a:rPr lang="sv-SE" sz="1200" u="none" strike="noStrike" kern="1200" dirty="0">
                <a:solidFill>
                  <a:schemeClr val="tx1"/>
                </a:solidFill>
                <a:effectLst/>
                <a:latin typeface="+mn-lt"/>
                <a:ea typeface="+mn-ea"/>
                <a:cs typeface="+mn-cs"/>
              </a:rPr>
              <a:t> funktioner</a:t>
            </a:r>
          </a:p>
          <a:p>
            <a:pPr marL="171450" lvl="0" indent="-171450" fontAlgn="base">
              <a:buFont typeface="Arial" panose="020B0604020202020204" pitchFamily="34" charset="0"/>
              <a:buChar char="•"/>
            </a:pPr>
            <a:r>
              <a:rPr lang="sv-SE" sz="1200" u="none" strike="noStrike" kern="1200" dirty="0">
                <a:solidFill>
                  <a:schemeClr val="tx1"/>
                </a:solidFill>
                <a:effectLst/>
                <a:latin typeface="+mn-lt"/>
                <a:ea typeface="+mn-ea"/>
                <a:cs typeface="+mn-cs"/>
              </a:rPr>
              <a:t>försämrade verbala funktioner</a:t>
            </a:r>
          </a:p>
          <a:p>
            <a:pPr marL="171450" lvl="0" indent="-171450" fontAlgn="base">
              <a:buFont typeface="Arial" panose="020B0604020202020204" pitchFamily="34" charset="0"/>
              <a:buChar char="•"/>
            </a:pPr>
            <a:r>
              <a:rPr lang="sv-SE" sz="1200" u="none" strike="noStrike" kern="1200" dirty="0">
                <a:solidFill>
                  <a:schemeClr val="tx1"/>
                </a:solidFill>
                <a:effectLst/>
                <a:latin typeface="+mn-lt"/>
                <a:ea typeface="+mn-ea"/>
                <a:cs typeface="+mn-cs"/>
              </a:rPr>
              <a:t>försämrade inlärnings- och minnesfunktioner</a:t>
            </a:r>
          </a:p>
          <a:p>
            <a:pPr marL="171450" lvl="0" indent="-171450" fontAlgn="base">
              <a:buFont typeface="Arial" panose="020B0604020202020204" pitchFamily="34" charset="0"/>
              <a:buChar char="•"/>
            </a:pPr>
            <a:r>
              <a:rPr lang="sv-SE" sz="1200" u="none" strike="noStrike" kern="1200" dirty="0">
                <a:solidFill>
                  <a:schemeClr val="tx1"/>
                </a:solidFill>
                <a:effectLst/>
                <a:latin typeface="+mn-lt"/>
                <a:ea typeface="+mn-ea"/>
                <a:cs typeface="+mn-cs"/>
              </a:rPr>
              <a:t>försämrade exekutiva funktioner som att initiera, planera och utföra en handling</a:t>
            </a:r>
          </a:p>
          <a:p>
            <a:pPr marL="171450" lvl="0" indent="-171450" fontAlgn="base">
              <a:buFont typeface="Arial" panose="020B0604020202020204" pitchFamily="34" charset="0"/>
              <a:buChar char="•"/>
            </a:pPr>
            <a:r>
              <a:rPr lang="sv-SE" sz="1200" u="none" strike="noStrike" kern="1200" dirty="0">
                <a:solidFill>
                  <a:schemeClr val="tx1"/>
                </a:solidFill>
                <a:effectLst/>
                <a:latin typeface="+mn-lt"/>
                <a:ea typeface="+mn-ea"/>
                <a:cs typeface="+mn-cs"/>
              </a:rPr>
              <a:t>försämrad social kognition.</a:t>
            </a:r>
          </a:p>
          <a:p>
            <a:r>
              <a:rPr lang="sv-SE" sz="1200" kern="1200" dirty="0">
                <a:solidFill>
                  <a:schemeClr val="tx1"/>
                </a:solidFill>
                <a:effectLst/>
                <a:latin typeface="+mn-lt"/>
                <a:ea typeface="+mn-ea"/>
                <a:cs typeface="+mn-cs"/>
              </a:rPr>
              <a:t>För detaljerad beskrivning av symtomen, se </a:t>
            </a:r>
            <a:r>
              <a:rPr lang="sv-SE" sz="1200" u="sng" kern="1200" dirty="0">
                <a:solidFill>
                  <a:schemeClr val="tx1"/>
                </a:solidFill>
                <a:effectLst/>
                <a:latin typeface="+mn-lt"/>
                <a:ea typeface="+mn-ea"/>
                <a:cs typeface="+mn-cs"/>
                <a:hlinkClick r:id="rId3" action="ppaction://hlinkfile"/>
              </a:rPr>
              <a:t>appendix</a:t>
            </a:r>
            <a:r>
              <a:rPr lang="sv-SE" sz="1200" kern="1200" dirty="0">
                <a:solidFill>
                  <a:schemeClr val="tx1"/>
                </a:solidFill>
                <a:effectLst/>
                <a:latin typeface="+mn-lt"/>
                <a:ea typeface="+mn-ea"/>
                <a:cs typeface="+mn-cs"/>
              </a:rPr>
              <a:t>.</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Ingång i vårdförloppet ska </a:t>
            </a:r>
            <a:r>
              <a:rPr lang="sv-SE" sz="1200" i="1" kern="1200" dirty="0">
                <a:solidFill>
                  <a:schemeClr val="tx1"/>
                </a:solidFill>
                <a:effectLst/>
                <a:latin typeface="+mn-lt"/>
                <a:ea typeface="+mn-ea"/>
                <a:cs typeface="+mn-cs"/>
              </a:rPr>
              <a:t>inte</a:t>
            </a:r>
            <a:r>
              <a:rPr lang="sv-SE" sz="1200" kern="1200" dirty="0">
                <a:solidFill>
                  <a:schemeClr val="tx1"/>
                </a:solidFill>
                <a:effectLst/>
                <a:latin typeface="+mn-lt"/>
                <a:ea typeface="+mn-ea"/>
                <a:cs typeface="+mn-cs"/>
              </a:rPr>
              <a:t> ske om:</a:t>
            </a:r>
          </a:p>
          <a:p>
            <a:pPr lvl="0" fontAlgn="base"/>
            <a:r>
              <a:rPr lang="sv-SE" sz="1200" u="none" strike="noStrike" kern="1200" dirty="0">
                <a:solidFill>
                  <a:schemeClr val="tx1"/>
                </a:solidFill>
                <a:effectLst/>
                <a:latin typeface="+mn-lt"/>
                <a:ea typeface="+mn-ea"/>
                <a:cs typeface="+mn-cs"/>
              </a:rPr>
              <a:t>personen bedöms ha kognitiv svikt orsakad av akut sjukdom, annan kronisk sjukdom eller annat tillstånd än demenssjukdom</a:t>
            </a:r>
          </a:p>
          <a:p>
            <a:pPr lvl="0" fontAlgn="base"/>
            <a:r>
              <a:rPr lang="sv-SE" sz="1200" u="none" strike="noStrike" kern="1200" dirty="0">
                <a:solidFill>
                  <a:schemeClr val="tx1"/>
                </a:solidFill>
                <a:effectLst/>
                <a:latin typeface="+mn-lt"/>
                <a:ea typeface="+mn-ea"/>
                <a:cs typeface="+mn-cs"/>
              </a:rPr>
              <a:t>personen eller anhörig i samråd med läkare är överens om att utredning inte tillför nytta eller ytterligare livskvalitet, ett exempel kan vara i livets slutskede</a:t>
            </a:r>
          </a:p>
          <a:p>
            <a:pPr lvl="0" fontAlgn="base"/>
            <a:r>
              <a:rPr lang="sv-SE" sz="1200" u="none" strike="noStrike" kern="1200" dirty="0">
                <a:solidFill>
                  <a:schemeClr val="tx1"/>
                </a:solidFill>
                <a:effectLst/>
                <a:latin typeface="+mn-lt"/>
                <a:ea typeface="+mn-ea"/>
                <a:cs typeface="+mn-cs"/>
              </a:rPr>
              <a:t>personen avböjer utredning. Situationer där en person med kognitiv svikt saknar insikt och därför avböjer utredning kan i praktiken ofta vara svår att hantera. Då kan anpassad utredning ske utanför aktuellt vårdförlopp, se </a:t>
            </a:r>
            <a:r>
              <a:rPr lang="sv-SE" sz="1200" u="none" strike="noStrike" kern="1200" dirty="0">
                <a:solidFill>
                  <a:schemeClr val="tx1"/>
                </a:solidFill>
                <a:effectLst/>
                <a:latin typeface="+mn-lt"/>
                <a:ea typeface="+mn-ea"/>
                <a:cs typeface="+mn-cs"/>
                <a:hlinkClick r:id="rId4" action="ppaction://hlinkfile"/>
              </a:rPr>
              <a:t>appendix</a:t>
            </a:r>
            <a:r>
              <a:rPr lang="sv-SE" sz="1200" u="none" strike="noStrike" kern="1200" dirty="0">
                <a:solidFill>
                  <a:schemeClr val="tx1"/>
                </a:solidFill>
                <a:effectLst/>
                <a:latin typeface="+mn-lt"/>
                <a:ea typeface="+mn-ea"/>
                <a:cs typeface="+mn-cs"/>
              </a:rPr>
              <a:t> för råd.</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Utgång ur vårdförloppet kan ske på något av följande sätt:</a:t>
            </a:r>
          </a:p>
          <a:p>
            <a:pPr marL="171450" lvl="0" indent="-171450" fontAlgn="base">
              <a:buFont typeface="Arial" panose="020B0604020202020204" pitchFamily="34" charset="0"/>
              <a:buChar char="•"/>
            </a:pPr>
            <a:r>
              <a:rPr lang="sv-SE" sz="1200" u="none" strike="noStrike" kern="1200" dirty="0">
                <a:solidFill>
                  <a:schemeClr val="tx1"/>
                </a:solidFill>
                <a:effectLst/>
                <a:latin typeface="+mn-lt"/>
                <a:ea typeface="+mn-ea"/>
                <a:cs typeface="+mn-cs"/>
              </a:rPr>
              <a:t>Diagnosen kognitiv svikt vid demenssjukdom har verifierats och fastställs. Personen och eventuell anhörig eller närstående har erhållit muntlig och skriftlig information med åtgärder i enlighet med åtgärdstabellen i </a:t>
            </a:r>
            <a:r>
              <a:rPr lang="sv-SE" sz="1200" u="none" strike="noStrike" kern="1200" dirty="0">
                <a:solidFill>
                  <a:schemeClr val="tx1"/>
                </a:solidFill>
                <a:effectLst/>
                <a:latin typeface="+mn-lt"/>
                <a:ea typeface="+mn-ea"/>
                <a:cs typeface="+mn-cs"/>
                <a:hlinkClick r:id="rId5" action="ppaction://hlinkfile"/>
              </a:rPr>
              <a:t>avsnitt 1.6</a:t>
            </a:r>
            <a:r>
              <a:rPr lang="sv-SE" sz="1200" u="none" strike="noStrike" kern="1200" dirty="0">
                <a:solidFill>
                  <a:schemeClr val="tx1"/>
                </a:solidFill>
                <a:effectLst/>
                <a:latin typeface="+mn-lt"/>
                <a:ea typeface="+mn-ea"/>
                <a:cs typeface="+mn-cs"/>
              </a:rPr>
              <a:t>.  Vårdgivaren har säkerställt att fortsatt uppföljning och kontakt sker i enlighet med </a:t>
            </a:r>
            <a:r>
              <a:rPr lang="sv-SE" sz="1200" u="none" strike="noStrike" kern="1200" dirty="0">
                <a:solidFill>
                  <a:schemeClr val="tx1"/>
                </a:solidFill>
                <a:effectLst/>
                <a:latin typeface="+mn-lt"/>
                <a:ea typeface="+mn-ea"/>
                <a:cs typeface="+mn-cs"/>
                <a:hlinkClick r:id="rId6"/>
              </a:rPr>
              <a:t>Socialstyrelsens standardiserade insatsförlopp vid demenssjukdom</a:t>
            </a:r>
            <a:r>
              <a:rPr lang="sv-SE" sz="1200" u="none" strike="noStrike" kern="1200" dirty="0">
                <a:solidFill>
                  <a:schemeClr val="tx1"/>
                </a:solidFill>
                <a:effectLst/>
                <a:latin typeface="+mn-lt"/>
                <a:ea typeface="+mn-ea"/>
                <a:cs typeface="+mn-cs"/>
              </a:rPr>
              <a:t> </a:t>
            </a:r>
          </a:p>
          <a:p>
            <a:pPr marL="171450" lvl="0" indent="-171450" fontAlgn="base">
              <a:buFont typeface="Arial" panose="020B0604020202020204" pitchFamily="34" charset="0"/>
              <a:buChar char="•"/>
            </a:pPr>
            <a:r>
              <a:rPr lang="sv-SE" sz="1200" u="none" strike="noStrike" kern="1200" dirty="0">
                <a:solidFill>
                  <a:schemeClr val="tx1"/>
                </a:solidFill>
                <a:effectLst/>
                <a:latin typeface="+mn-lt"/>
                <a:ea typeface="+mn-ea"/>
                <a:cs typeface="+mn-cs"/>
              </a:rPr>
              <a:t>Diagnoserna kognitiv svikt vid demenssjukdom eller lindrig kognitiv funktionsnedsättning kan inte bekräftas och personen och eventuell anhörig eller närstående har fått information om detta i enlighet med block (L). Om misstanke om annan somatisk eller psykiatrisk sjukdom har väckts ska utredning ske för detta.</a:t>
            </a:r>
          </a:p>
          <a:p>
            <a:endParaRPr lang="sv-S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247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Stora skillnader i utredningstider mellan olika regioner, långa utredningstider</a:t>
            </a:r>
          </a:p>
        </p:txBody>
      </p:sp>
      <p:sp>
        <p:nvSpPr>
          <p:cNvPr id="4" name="Platshållare för bildnummer 3"/>
          <p:cNvSpPr>
            <a:spLocks noGrp="1"/>
          </p:cNvSpPr>
          <p:nvPr>
            <p:ph type="sldNum" sz="quarter" idx="5"/>
          </p:nvPr>
        </p:nvSpPr>
        <p:spPr/>
        <p:txBody>
          <a:bodyPr/>
          <a:lstStyle/>
          <a:p>
            <a:fld id="{EE647FB9-2FCB-4FC1-82E1-203119A9FF1E}" type="slidenum">
              <a:rPr lang="sv-SE" smtClean="0"/>
              <a:t>5</a:t>
            </a:fld>
            <a:endParaRPr lang="sv-SE"/>
          </a:p>
        </p:txBody>
      </p:sp>
    </p:spTree>
    <p:extLst>
      <p:ext uri="{BB962C8B-B14F-4D97-AF65-F5344CB8AC3E}">
        <p14:creationId xmlns:p14="http://schemas.microsoft.com/office/powerpoint/2010/main" val="483914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Långa väntetider, men varierande</a:t>
            </a:r>
          </a:p>
        </p:txBody>
      </p:sp>
      <p:sp>
        <p:nvSpPr>
          <p:cNvPr id="4" name="Platshållare för bildnummer 3"/>
          <p:cNvSpPr>
            <a:spLocks noGrp="1"/>
          </p:cNvSpPr>
          <p:nvPr>
            <p:ph type="sldNum" sz="quarter" idx="5"/>
          </p:nvPr>
        </p:nvSpPr>
        <p:spPr/>
        <p:txBody>
          <a:bodyPr/>
          <a:lstStyle/>
          <a:p>
            <a:fld id="{EE647FB9-2FCB-4FC1-82E1-203119A9FF1E}" type="slidenum">
              <a:rPr lang="sv-SE" smtClean="0"/>
              <a:t>6</a:t>
            </a:fld>
            <a:endParaRPr lang="sv-SE"/>
          </a:p>
        </p:txBody>
      </p:sp>
    </p:spTree>
    <p:extLst>
      <p:ext uri="{BB962C8B-B14F-4D97-AF65-F5344CB8AC3E}">
        <p14:creationId xmlns:p14="http://schemas.microsoft.com/office/powerpoint/2010/main" val="2870307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8900" y="769938"/>
            <a:ext cx="6616700" cy="3722687"/>
          </a:xfrm>
        </p:spPr>
      </p:sp>
      <p:sp>
        <p:nvSpPr>
          <p:cNvPr id="3" name="Platshållare för anteckningar 2"/>
          <p:cNvSpPr>
            <a:spLocks noGrp="1"/>
          </p:cNvSpPr>
          <p:nvPr>
            <p:ph type="body" idx="1"/>
          </p:nvPr>
        </p:nvSpPr>
        <p:spPr/>
        <p:txBody>
          <a:bodyPr/>
          <a:lstStyle/>
          <a:p>
            <a:pPr marL="171450" indent="-171450">
              <a:buFontTx/>
              <a:buChar char="-"/>
            </a:pPr>
            <a:endParaRPr lang="sv-SE" dirty="0"/>
          </a:p>
          <a:p>
            <a:pPr marL="171450" indent="-171450">
              <a:buFontTx/>
              <a:buChar char="-"/>
            </a:pPr>
            <a:endParaRPr lang="sv-SE" dirty="0"/>
          </a:p>
          <a:p>
            <a:pPr marL="171450" indent="-171450">
              <a:buFontTx/>
              <a:buChar char="-"/>
            </a:pPr>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7</a:t>
            </a:fld>
            <a:endParaRPr lang="sv-SE"/>
          </a:p>
        </p:txBody>
      </p:sp>
      <p:sp>
        <p:nvSpPr>
          <p:cNvPr id="7" name="Platshållare för anteckningar 2"/>
          <p:cNvSpPr txBox="1">
            <a:spLocks/>
          </p:cNvSpPr>
          <p:nvPr/>
        </p:nvSpPr>
        <p:spPr>
          <a:xfrm>
            <a:off x="831850" y="4869815"/>
            <a:ext cx="5435600" cy="4469130"/>
          </a:xfrm>
          <a:prstGeom prst="rect">
            <a:avLst/>
          </a:prstGeom>
        </p:spPr>
        <p:txBody>
          <a:bodyPr vert="horz" lIns="95565" tIns="47783" rIns="95565" bIns="47783"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sv-SE" dirty="0"/>
              <a:t>Den totala förskrivningen av demensläkemedel har – förvånande nog – inte ökat sedan riktlinjerna togs fram (under perioden 2010-2012), utan har varit relativt konstant. </a:t>
            </a:r>
          </a:p>
          <a:p>
            <a:endParaRPr lang="sv-SE" dirty="0"/>
          </a:p>
          <a:p>
            <a:r>
              <a:rPr lang="sv-SE" dirty="0"/>
              <a:t>Däremot har det skett en förändring av vilka demensläkemedel som förskrivs. Användningen av </a:t>
            </a:r>
            <a:r>
              <a:rPr lang="sv-SE" dirty="0" err="1"/>
              <a:t>memantin</a:t>
            </a:r>
            <a:r>
              <a:rPr lang="sv-SE" dirty="0"/>
              <a:t> och kombinationsbehandling med kolinesterashämmare och </a:t>
            </a:r>
            <a:r>
              <a:rPr lang="sv-SE" dirty="0" err="1"/>
              <a:t>memantin</a:t>
            </a:r>
            <a:r>
              <a:rPr lang="sv-SE" dirty="0"/>
              <a:t> har ökat, samtidigt som det har skett en minskad förskrivning av enbart kolinesterashämmare.</a:t>
            </a:r>
          </a:p>
          <a:p>
            <a:endParaRPr lang="sv-SE" dirty="0"/>
          </a:p>
          <a:p>
            <a:endParaRPr lang="sv-SE" dirty="0"/>
          </a:p>
          <a:p>
            <a:r>
              <a:rPr lang="sv-SE" dirty="0"/>
              <a:t>-----------------------------------------------------------------------------------------------------------------</a:t>
            </a:r>
          </a:p>
          <a:p>
            <a:endParaRPr lang="sv-SE" b="1" dirty="0"/>
          </a:p>
          <a:p>
            <a:endParaRPr lang="sv-SE" b="1" dirty="0"/>
          </a:p>
          <a:p>
            <a:endParaRPr lang="sv-SE" b="1" dirty="0"/>
          </a:p>
          <a:p>
            <a:endParaRPr lang="sv-SE" b="1" dirty="0"/>
          </a:p>
          <a:p>
            <a:r>
              <a:rPr lang="sv-SE" b="1" dirty="0"/>
              <a:t>Bakgrundsinfo:</a:t>
            </a:r>
          </a:p>
          <a:p>
            <a:r>
              <a:rPr lang="sv-SE" dirty="0"/>
              <a:t>Diagrammet visar andelen personer över 65 år som behandlas med demensläkemedel (förekomsten av Alzheimers sjukdom i gruppen är drygt 5 %).</a:t>
            </a:r>
            <a:endParaRPr lang="sv-SE" b="1" dirty="0"/>
          </a:p>
          <a:p>
            <a:endParaRPr lang="sv-SE" dirty="0"/>
          </a:p>
        </p:txBody>
      </p:sp>
    </p:spTree>
    <p:extLst>
      <p:ext uri="{BB962C8B-B14F-4D97-AF65-F5344CB8AC3E}">
        <p14:creationId xmlns:p14="http://schemas.microsoft.com/office/powerpoint/2010/main" val="1322918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Diagrammet visar andelen äldre (över 65 år) som behandlas med demensläkemedel.  1,6 % av befolkningen i denna åldersgrupp behandlas med läkemedlen. Förekomsten av Alzheimers sjukdom är  5,3 % i samma  åldersgrupp.  Detta tyder på att många personer inte får den läkemedelsbehandling som de skulle behöva.</a:t>
            </a:r>
          </a:p>
          <a:p>
            <a:endParaRPr lang="sv-SE" dirty="0"/>
          </a:p>
          <a:p>
            <a:r>
              <a:rPr lang="sv-SE" dirty="0"/>
              <a:t>Diagrammet visar också på stora skillnader mellan regionerna – i vissa regioner var förskrivningen mer än dubbelt så stor som i andra (varierar från 1,0 procent i Örebro till 2,4 procent i Västerbotten).</a:t>
            </a:r>
          </a:p>
          <a:p>
            <a:endParaRPr lang="sv-SE" dirty="0"/>
          </a:p>
          <a:p>
            <a:endParaRPr lang="sv-SE" dirty="0"/>
          </a:p>
          <a:p>
            <a:r>
              <a:rPr lang="sv-SE" dirty="0"/>
              <a:t>-----------------------------------------------------------------------------------------------------------------</a:t>
            </a:r>
          </a:p>
          <a:p>
            <a:endParaRPr lang="sv-SE" dirty="0"/>
          </a:p>
          <a:p>
            <a:endParaRPr lang="sv-SE" b="1" dirty="0"/>
          </a:p>
          <a:p>
            <a:endParaRPr lang="sv-SE" b="1" dirty="0"/>
          </a:p>
          <a:p>
            <a:r>
              <a:rPr lang="sv-SE" b="1" dirty="0"/>
              <a:t>Bakgrundinfo:</a:t>
            </a:r>
          </a:p>
          <a:p>
            <a:r>
              <a:rPr lang="sv-SE" dirty="0"/>
              <a:t>Uppgifterna är hämtade från Läkemedelsregistret vid Socialstyrelsen.</a:t>
            </a:r>
          </a:p>
          <a:p>
            <a:endParaRPr lang="sv-SE" dirty="0"/>
          </a:p>
          <a:p>
            <a:r>
              <a:rPr lang="sv-SE" dirty="0"/>
              <a:t>Bristen på uppgifter i patientregistret – primärvården saknas – gör att vi inte kan redovisa hur stor andel av personerna med demenssjukdom/demensdiagnos som får läkemedelsbehandling.</a:t>
            </a:r>
          </a:p>
          <a:p>
            <a:endParaRPr lang="sv-SE" dirty="0"/>
          </a:p>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8</a:t>
            </a:fld>
            <a:endParaRPr lang="sv-SE"/>
          </a:p>
        </p:txBody>
      </p:sp>
    </p:spTree>
    <p:extLst>
      <p:ext uri="{BB962C8B-B14F-4D97-AF65-F5344CB8AC3E}">
        <p14:creationId xmlns:p14="http://schemas.microsoft.com/office/powerpoint/2010/main" val="1623120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r>
              <a:rPr lang="sv-SE" dirty="0"/>
              <a:t>Det har skett en utveckling av antalet demensteam  (2002: 35 %, 2008: 45 % och 2013: 56 %) – fler planerar att starta. </a:t>
            </a:r>
          </a:p>
          <a:p>
            <a:pPr marL="171450" indent="-171450">
              <a:buFontTx/>
              <a:buChar char="-"/>
            </a:pPr>
            <a:r>
              <a:rPr lang="sv-SE" dirty="0"/>
              <a:t>Finns dock en del som avvecklar då statliga stimulansmedlen upphör. </a:t>
            </a:r>
          </a:p>
          <a:p>
            <a:pPr marL="171450" indent="-171450">
              <a:buFontTx/>
              <a:buChar char="-"/>
            </a:pPr>
            <a:r>
              <a:rPr lang="sv-SE" dirty="0"/>
              <a:t>Vilka kompetenser som ingår  i demensteamen varierar. Läkarkompetens är inte alltid kopplad till teamen (endast i en tredjedel av teamen som finansierats med statliga stimulansmedel).  </a:t>
            </a:r>
          </a:p>
        </p:txBody>
      </p:sp>
      <p:sp>
        <p:nvSpPr>
          <p:cNvPr id="4" name="Platshållare för bildnummer 3"/>
          <p:cNvSpPr>
            <a:spLocks noGrp="1"/>
          </p:cNvSpPr>
          <p:nvPr>
            <p:ph type="sldNum" sz="quarter" idx="10"/>
          </p:nvPr>
        </p:nvSpPr>
        <p:spPr/>
        <p:txBody>
          <a:bodyPr/>
          <a:lstStyle/>
          <a:p>
            <a:fld id="{D4045FB0-5EAC-49C2-A7A1-C763FDD81356}" type="slidenum">
              <a:rPr lang="sv-SE" smtClean="0"/>
              <a:t>9</a:t>
            </a:fld>
            <a:endParaRPr lang="sv-SE"/>
          </a:p>
        </p:txBody>
      </p:sp>
    </p:spTree>
    <p:extLst>
      <p:ext uri="{BB962C8B-B14F-4D97-AF65-F5344CB8AC3E}">
        <p14:creationId xmlns:p14="http://schemas.microsoft.com/office/powerpoint/2010/main" val="1560083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0953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909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en-US"/>
              <a:t>Click to edit Master title style</a:t>
            </a:r>
            <a:endParaRPr lang="sv-SE" dirty="0"/>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1927528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838200" y="1825625"/>
            <a:ext cx="10515600" cy="403805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43D138-C68F-45AD-88AB-B7CE16BB056C}" type="datetime1">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2021-08-25</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D80BF-074B-4E55-B5AC-841B5F35CA8C}"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764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BE8C35CA-C59E-48DE-B67F-774D689585B2}" type="datetime1">
              <a:rPr lang="sv-SE" smtClean="0">
                <a:solidFill>
                  <a:srgbClr val="002B45"/>
                </a:solidFill>
              </a:rPr>
              <a:t>2021-08-25</a:t>
            </a:fld>
            <a:endParaRPr lang="sv-SE">
              <a:solidFill>
                <a:srgbClr val="002B45"/>
              </a:solidFill>
            </a:endParaRPr>
          </a:p>
        </p:txBody>
      </p:sp>
      <p:sp>
        <p:nvSpPr>
          <p:cNvPr id="4" name="Platshållare för sidfot 3"/>
          <p:cNvSpPr>
            <a:spLocks noGrp="1"/>
          </p:cNvSpPr>
          <p:nvPr>
            <p:ph type="ftr" sz="quarter" idx="11"/>
          </p:nvPr>
        </p:nvSpPr>
        <p:spPr/>
        <p:txBody>
          <a:bodyPr/>
          <a:lstStyle/>
          <a:p>
            <a:endParaRPr lang="sv-SE">
              <a:solidFill>
                <a:srgbClr val="002B45"/>
              </a:solidFill>
            </a:endParaRPr>
          </a:p>
        </p:txBody>
      </p:sp>
      <p:sp>
        <p:nvSpPr>
          <p:cNvPr id="5" name="Platshållare för bildnummer 4"/>
          <p:cNvSpPr>
            <a:spLocks noGrp="1"/>
          </p:cNvSpPr>
          <p:nvPr>
            <p:ph type="sldNum" sz="quarter" idx="12"/>
          </p:nvPr>
        </p:nvSpPr>
        <p:spPr/>
        <p:txBody>
          <a:bodyPr/>
          <a:lstStyle/>
          <a:p>
            <a:fld id="{F3A1DABF-CD59-47A1-8187-10F3203EF599}" type="slidenum">
              <a:rPr lang="sv-SE" smtClean="0">
                <a:solidFill>
                  <a:srgbClr val="002B45"/>
                </a:solidFill>
              </a:rPr>
              <a:pPr/>
              <a:t>‹#›</a:t>
            </a:fld>
            <a:endParaRPr lang="sv-SE">
              <a:solidFill>
                <a:srgbClr val="002B45"/>
              </a:solidFill>
            </a:endParaRPr>
          </a:p>
        </p:txBody>
      </p:sp>
      <p:sp>
        <p:nvSpPr>
          <p:cNvPr id="8" name="Platshållare för bild 7"/>
          <p:cNvSpPr>
            <a:spLocks noGrp="1"/>
          </p:cNvSpPr>
          <p:nvPr>
            <p:ph type="pic" sz="quarter" idx="13"/>
          </p:nvPr>
        </p:nvSpPr>
        <p:spPr>
          <a:xfrm>
            <a:off x="1068918" y="2074073"/>
            <a:ext cx="9110133"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5766571" y="5612278"/>
            <a:ext cx="4416293"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textruta 9"/>
          <p:cNvSpPr txBox="1"/>
          <p:nvPr userDrawn="1"/>
        </p:nvSpPr>
        <p:spPr>
          <a:xfrm>
            <a:off x="-1778002" y="1209675"/>
            <a:ext cx="1676403" cy="553998"/>
          </a:xfrm>
          <a:prstGeom prst="rect">
            <a:avLst/>
          </a:prstGeom>
          <a:noFill/>
        </p:spPr>
        <p:txBody>
          <a:bodyPr wrap="square" rtlCol="0">
            <a:spAutoFit/>
          </a:bodyPr>
          <a:lstStyle/>
          <a:p>
            <a:pPr algn="r"/>
            <a:r>
              <a:rPr lang="sv-SE" sz="1000" b="1">
                <a:solidFill>
                  <a:srgbClr val="000000"/>
                </a:solidFill>
              </a:rPr>
              <a:t>Rubrik:</a:t>
            </a:r>
          </a:p>
          <a:p>
            <a:pPr algn="r"/>
            <a:r>
              <a:rPr lang="sv-SE" sz="1000">
                <a:solidFill>
                  <a:srgbClr val="000000"/>
                </a:solidFill>
              </a:rPr>
              <a:t>Century Gothic,</a:t>
            </a:r>
            <a:br>
              <a:rPr lang="sv-SE" sz="1000">
                <a:solidFill>
                  <a:srgbClr val="000000"/>
                </a:solidFill>
              </a:rPr>
            </a:br>
            <a:r>
              <a:rPr lang="sv-SE" sz="1000">
                <a:solidFill>
                  <a:srgbClr val="000000"/>
                </a:solidFill>
              </a:rPr>
              <a:t>bold 33pt</a:t>
            </a:r>
          </a:p>
        </p:txBody>
      </p:sp>
    </p:spTree>
    <p:extLst>
      <p:ext uri="{BB962C8B-B14F-4D97-AF65-F5344CB8AC3E}">
        <p14:creationId xmlns:p14="http://schemas.microsoft.com/office/powerpoint/2010/main" val="1185999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endParaRPr lang="sv-SE" dirty="0"/>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566754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sv-SE"/>
              <a:t>Klicka här för att ändra mall för rubrikformat</a:t>
            </a:r>
            <a:endParaRPr lang="sv-SE" dirty="0"/>
          </a:p>
        </p:txBody>
      </p:sp>
    </p:spTree>
    <p:extLst>
      <p:ext uri="{BB962C8B-B14F-4D97-AF65-F5344CB8AC3E}">
        <p14:creationId xmlns:p14="http://schemas.microsoft.com/office/powerpoint/2010/main" val="1360542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endParaRPr lang="sv-SE" dirty="0"/>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sv-SE"/>
              <a:t>Klicka på ikonen för att lägga till ett diagram</a:t>
            </a:r>
          </a:p>
        </p:txBody>
      </p:sp>
    </p:spTree>
    <p:extLst>
      <p:ext uri="{BB962C8B-B14F-4D97-AF65-F5344CB8AC3E}">
        <p14:creationId xmlns:p14="http://schemas.microsoft.com/office/powerpoint/2010/main" val="898379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sv-SE"/>
              <a:t>Klicka på ikonen för att lägga till en bild</a:t>
            </a:r>
            <a:endParaRPr lang="sv-SE" dirty="0"/>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8346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sv-SE"/>
              <a:t>Klicka här för att ändra format på bakgrundstexten</a:t>
            </a:r>
          </a:p>
        </p:txBody>
      </p:sp>
      <p:sp>
        <p:nvSpPr>
          <p:cNvPr id="10" name="Rektangel 9">
            <a:extLst>
              <a:ext uri="{FF2B5EF4-FFF2-40B4-BE49-F238E27FC236}">
                <a16:creationId xmlns:a16="http://schemas.microsoft.com/office/drawing/2014/main" id="{F4CE3D53-DEA0-8E4B-B92D-F10674F059E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5468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sv-SE"/>
              <a:t>Klicka här för att ändra mall för rubrikformat</a:t>
            </a:r>
            <a:endParaRPr lang="sv-SE" dirty="0"/>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sv-SE"/>
              <a:t>Klicka här för att ändra format på bakgrundstexten</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sv-SE"/>
              <a:t>Klicka på ikonen för att lägga till en bild</a:t>
            </a:r>
          </a:p>
        </p:txBody>
      </p:sp>
    </p:spTree>
    <p:extLst>
      <p:ext uri="{BB962C8B-B14F-4D97-AF65-F5344CB8AC3E}">
        <p14:creationId xmlns:p14="http://schemas.microsoft.com/office/powerpoint/2010/main" val="2621607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en-US"/>
              <a:t>Click to edit Master title style</a:t>
            </a:r>
            <a:endParaRPr lang="sv-SE" dirty="0"/>
          </a:p>
        </p:txBody>
      </p:sp>
    </p:spTree>
    <p:extLst>
      <p:ext uri="{BB962C8B-B14F-4D97-AF65-F5344CB8AC3E}">
        <p14:creationId xmlns:p14="http://schemas.microsoft.com/office/powerpoint/2010/main" val="2530568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en-US"/>
              <a:t>Click to edit Master title style</a:t>
            </a:r>
            <a:endParaRPr lang="sv-SE" dirty="0"/>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en-US"/>
              <a:t>Click icon to add chart</a:t>
            </a:r>
            <a:endParaRPr lang="sv-SE"/>
          </a:p>
        </p:txBody>
      </p:sp>
    </p:spTree>
    <p:extLst>
      <p:ext uri="{BB962C8B-B14F-4D97-AF65-F5344CB8AC3E}">
        <p14:creationId xmlns:p14="http://schemas.microsoft.com/office/powerpoint/2010/main" val="2813121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en-US"/>
              <a:t>Click icon to add picture</a:t>
            </a:r>
            <a:endParaRPr lang="sv-SE" dirty="0"/>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2609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en-US"/>
              <a:t>Click to edit Master text styles</a:t>
            </a:r>
          </a:p>
        </p:txBody>
      </p:sp>
      <p:sp>
        <p:nvSpPr>
          <p:cNvPr id="10" name="Rektangel 9">
            <a:extLst>
              <a:ext uri="{FF2B5EF4-FFF2-40B4-BE49-F238E27FC236}">
                <a16:creationId xmlns:a16="http://schemas.microsoft.com/office/drawing/2014/main" id="{F4CE3D53-DEA0-8E4B-B92D-F10674F059E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5793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en-US"/>
              <a:t>Click to edit Master title style</a:t>
            </a:r>
            <a:endParaRPr lang="sv-SE" dirty="0"/>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en-US"/>
              <a:t>Click to edit Master text styles</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en-US"/>
              <a:t>Click icon to add picture</a:t>
            </a:r>
            <a:endParaRPr lang="sv-SE"/>
          </a:p>
        </p:txBody>
      </p:sp>
    </p:spTree>
    <p:extLst>
      <p:ext uri="{BB962C8B-B14F-4D97-AF65-F5344CB8AC3E}">
        <p14:creationId xmlns:p14="http://schemas.microsoft.com/office/powerpoint/2010/main" val="2701924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1102C-5B75-4CD8-B136-BDAFEA31816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CF61102C-5B75-4CD8-B136-BDAFEA31816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619DA64-CD2E-4347-BFEC-01DE0B3E8501}"/>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6000" b="0" i="0" u="none" strike="noStrike" kern="1200" cap="none" spc="0" normalizeH="0" baseline="0" noProof="0">
              <a:ln>
                <a:noFill/>
              </a:ln>
              <a:solidFill>
                <a:srgbClr val="FFFFFF"/>
              </a:solidFill>
              <a:effectLst/>
              <a:uLnTx/>
              <a:uFillTx/>
              <a:latin typeface="Calibri Light" panose="020F0302020204030204" pitchFamily="34" charset="0"/>
              <a:ea typeface="+mn-ea"/>
              <a:cs typeface="+mn-cs"/>
              <a:sym typeface="Calibri Light" panose="020F0302020204030204" pitchFamily="34" charset="0"/>
            </a:endParaRPr>
          </a:p>
        </p:txBody>
      </p:sp>
      <p:sp>
        <p:nvSpPr>
          <p:cNvPr id="2" name="Rubrik 1"/>
          <p:cNvSpPr>
            <a:spLocks noGrp="1"/>
          </p:cNvSpPr>
          <p:nvPr>
            <p:ph type="ctrTitle" hasCustomPrompt="1"/>
          </p:nvPr>
        </p:nvSpPr>
        <p:spPr>
          <a:xfrm>
            <a:off x="1524000" y="1122363"/>
            <a:ext cx="9144000" cy="2387600"/>
          </a:xfrm>
          <a:noFill/>
        </p:spPr>
        <p:txBody>
          <a:bodyPr anchor="b"/>
          <a:lstStyle>
            <a:lvl1pPr algn="ctr">
              <a:defRPr sz="6000">
                <a:solidFill>
                  <a:schemeClr val="tx1">
                    <a:lumMod val="65000"/>
                    <a:lumOff val="35000"/>
                  </a:schemeClr>
                </a:solidFill>
              </a:defRPr>
            </a:lvl1pPr>
          </a:lstStyle>
          <a:p>
            <a:r>
              <a:rPr lang="sv-SE"/>
              <a:t>Klicka här för att ändra format</a:t>
            </a:r>
          </a:p>
        </p:txBody>
      </p:sp>
      <p:sp>
        <p:nvSpPr>
          <p:cNvPr id="3" name="Underrubrik 2"/>
          <p:cNvSpPr>
            <a:spLocks noGrp="1"/>
          </p:cNvSpPr>
          <p:nvPr>
            <p:ph type="subTitle" idx="1" hasCustomPrompt="1"/>
          </p:nvPr>
        </p:nvSpPr>
        <p:spPr>
          <a:xfrm>
            <a:off x="1524000" y="3602038"/>
            <a:ext cx="9144000" cy="1655762"/>
          </a:xfrm>
        </p:spPr>
        <p:txBody>
          <a:bodyPr/>
          <a:lstStyle>
            <a:lvl1pPr marL="0" indent="0" algn="ctr">
              <a:buNone/>
              <a:defRPr sz="2400">
                <a:solidFill>
                  <a:srgbClr val="377D7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Tree>
    <p:extLst>
      <p:ext uri="{BB962C8B-B14F-4D97-AF65-F5344CB8AC3E}">
        <p14:creationId xmlns:p14="http://schemas.microsoft.com/office/powerpoint/2010/main" val="105733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5F8694-B435-4CE8-B48B-EB6447FCBA7D}" type="datetime1">
              <a:rPr kumimoji="0" lang="sv-SE" sz="1800" b="0" i="0" u="none" strike="noStrike" kern="1200" cap="none" spc="0" normalizeH="0" baseline="0" noProof="0" smtClean="0">
                <a:ln>
                  <a:noFill/>
                </a:ln>
                <a:solidFill>
                  <a:srgbClr val="000000"/>
                </a:solidFill>
                <a:effectLst/>
                <a:uLnTx/>
                <a:uFillTx/>
                <a:latin typeface="Calibri" panose="020F0502020204030204"/>
                <a:ea typeface="+mn-ea"/>
                <a:cs typeface="+mn-cs"/>
              </a:rPr>
              <a:t>2021-08-25</a:t>
            </a:fld>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Platshållare för bild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0D80BF-074B-4E55-B5AC-841B5F35CA8C}" type="slidenum">
              <a:rPr kumimoji="0" lang="sv-SE" sz="1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63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2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a:noFill/>
        </p:spPr>
        <p:txBody>
          <a:bodyPr anchor="b"/>
          <a:lstStyle>
            <a:lvl1pPr algn="ctr">
              <a:defRPr sz="6000">
                <a:solidFill>
                  <a:schemeClr val="tx1">
                    <a:lumMod val="65000"/>
                    <a:lumOff val="35000"/>
                  </a:schemeClr>
                </a:solidFill>
              </a:defRPr>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solidFill>
                  <a:srgbClr val="377D7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Tree>
    <p:extLst>
      <p:ext uri="{BB962C8B-B14F-4D97-AF65-F5344CB8AC3E}">
        <p14:creationId xmlns:p14="http://schemas.microsoft.com/office/powerpoint/2010/main" val="277256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18D3DB2-9356-4838-A1B2-D065D5906CE6}"/>
              </a:ext>
            </a:extLst>
          </p:cNvPr>
          <p:cNvGraphicFramePr>
            <a:graphicFrameLocks noChangeAspect="1"/>
          </p:cNvGraphicFramePr>
          <p:nvPr userDrawn="1">
            <p:custDataLst>
              <p:tags r:id="rId1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95" imgH="394" progId="TCLayout.ActiveDocument.1">
                  <p:embed/>
                </p:oleObj>
              </mc:Choice>
              <mc:Fallback>
                <p:oleObj name="think-cell Slide" r:id="rId14" imgW="395" imgH="394" progId="TCLayout.ActiveDocument.1">
                  <p:embed/>
                  <p:pic>
                    <p:nvPicPr>
                      <p:cNvPr id="2" name="Object 1" hidden="1">
                        <a:extLst>
                          <a:ext uri="{FF2B5EF4-FFF2-40B4-BE49-F238E27FC236}">
                            <a16:creationId xmlns:a16="http://schemas.microsoft.com/office/drawing/2014/main" id="{A18D3DB2-9356-4838-A1B2-D065D5906CE6}"/>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dirty="0"/>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dirty="0"/>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
        <p:nvSpPr>
          <p:cNvPr id="14" name="Rektangel 13">
            <a:extLst>
              <a:ext uri="{FF2B5EF4-FFF2-40B4-BE49-F238E27FC236}">
                <a16:creationId xmlns:a16="http://schemas.microsoft.com/office/drawing/2014/main" id="{3C22E89D-5F8D-6846-BCFB-531E94A40F82}"/>
              </a:ext>
            </a:extLst>
          </p:cNvPr>
          <p:cNvSpPr/>
          <p:nvPr userDrawn="1"/>
        </p:nvSpPr>
        <p:spPr>
          <a:xfrm>
            <a:off x="0" y="6649656"/>
            <a:ext cx="12192000" cy="2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9284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7" r:id="rId10"/>
    <p:sldLayoutId id="2147483678" r:id="rId11"/>
  </p:sldLayoutIdLst>
  <p:hf sldNum="0" hdr="0" ft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dirty="0"/>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dirty="0"/>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5010825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hf sldNum="0" hdr="0" ft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www.socialstyrelsen.se/globalassets/sharepoint-dokument/artikelkatalog/nationella-riktlinjer/2018-3-2.pdf" TargetMode="External"/><Relationship Id="rId2" Type="http://schemas.openxmlformats.org/officeDocument/2006/relationships/hyperlink" Target="https://www.socialstyrelsen.se/globalassets/sharepoint-dokument/artikelkatalog/nationella-riktlinjer/2017-12-2.pdf" TargetMode="Externa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hyperlink" Target="https://www.socialstyrelsen.se/globalassets/sharepoint-dokument/dokument-webb/vagledning/ett-standardiserat-insatsforlopp-vid-demenssjukdom-en-modell-for-mangprofessionell-samverkan.pdf" TargetMode="External"/><Relationship Id="rId4" Type="http://schemas.openxmlformats.org/officeDocument/2006/relationships/hyperlink" Target="https://www.socialstyrelsen.se/globalassets/sharepoint-dokument/artikelkatalog/ovrigt/2017-6-4.pd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2.jp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3.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4.png"/><Relationship Id="rId5" Type="http://schemas.openxmlformats.org/officeDocument/2006/relationships/image" Target="../media/image1.emf"/><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7.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6.png"/><Relationship Id="rId5" Type="http://schemas.openxmlformats.org/officeDocument/2006/relationships/image" Target="../media/image1.emf"/><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8.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hyperlink" Target="https://nationelltklinisktkunskapsstod.se/vardprogramochvardforlopp" TargetMode="External"/><Relationship Id="rId2" Type="http://schemas.openxmlformats.org/officeDocument/2006/relationships/hyperlink" Target="http://www.kunskapsstyrningvard.se/" TargetMode="Externa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hyperlink" Target="https://kunskapsstyrningvard.se/kunskapsstod/personcentreradesammanhallnavardforlopp/godkandavardforlopp/vardforloppkognitivsviktvidmisstanktdemenssjukdom.1913.html" TargetMode="Externa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objekt 20">
            <a:extLst>
              <a:ext uri="{FF2B5EF4-FFF2-40B4-BE49-F238E27FC236}">
                <a16:creationId xmlns:a16="http://schemas.microsoft.com/office/drawing/2014/main" id="{0F4DA1E4-84C6-BB4F-9A8A-83B8AC1981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484" y="4236"/>
            <a:ext cx="12207484" cy="6858000"/>
          </a:xfrm>
          <a:prstGeom prst="rect">
            <a:avLst/>
          </a:prstGeom>
        </p:spPr>
      </p:pic>
      <p:sp>
        <p:nvSpPr>
          <p:cNvPr id="8" name="Rubrik 1">
            <a:extLst>
              <a:ext uri="{FF2B5EF4-FFF2-40B4-BE49-F238E27FC236}">
                <a16:creationId xmlns:a16="http://schemas.microsoft.com/office/drawing/2014/main" id="{52DF527A-BBCE-4E48-AB04-B293D1FAEFAC}"/>
              </a:ext>
            </a:extLst>
          </p:cNvPr>
          <p:cNvSpPr txBox="1">
            <a:spLocks/>
          </p:cNvSpPr>
          <p:nvPr/>
        </p:nvSpPr>
        <p:spPr>
          <a:xfrm>
            <a:off x="3350942" y="2349500"/>
            <a:ext cx="6304046" cy="1219200"/>
          </a:xfrm>
          <a:prstGeom prst="rect">
            <a:avLst/>
          </a:prstGeom>
        </p:spPr>
        <p:txBody>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600" b="1" i="0" u="none" strike="noStrike" kern="1200" cap="none" spc="0" normalizeH="0" baseline="0" noProof="0" dirty="0">
                <a:ln>
                  <a:noFill/>
                </a:ln>
                <a:solidFill>
                  <a:srgbClr val="FFFFFF"/>
                </a:solidFill>
                <a:effectLst/>
                <a:uLnTx/>
                <a:uFillTx/>
                <a:latin typeface="Calibri" panose="020F0502020204030204"/>
                <a:ea typeface="+mj-ea"/>
                <a:cs typeface="+mj-cs"/>
              </a:rPr>
              <a:t>Personcentrerat och sammanhållet vårdförlopp</a:t>
            </a:r>
          </a:p>
          <a:p>
            <a:pPr lvl="0">
              <a:defRPr/>
            </a:pPr>
            <a:r>
              <a:rPr lang="sv-SE" dirty="0">
                <a:solidFill>
                  <a:srgbClr val="FFFFFF"/>
                </a:solidFill>
              </a:rPr>
              <a:t>Kognitiv svikt vid misstänkt demenssjukdom</a:t>
            </a:r>
            <a:endParaRPr kumimoji="0" lang="sv-SE" sz="3600" b="1" i="0" u="none" strike="noStrike" kern="1200" cap="none" spc="0" normalizeH="0" baseline="0" noProof="0" dirty="0">
              <a:ln>
                <a:noFill/>
              </a:ln>
              <a:solidFill>
                <a:srgbClr val="FFFFFF"/>
              </a:solidFill>
              <a:effectLst/>
              <a:uLnTx/>
              <a:uFillTx/>
              <a:latin typeface="Calibri" panose="020F0502020204030204"/>
              <a:ea typeface="+mj-ea"/>
              <a:cs typeface="+mj-cs"/>
            </a:endParaRPr>
          </a:p>
        </p:txBody>
      </p:sp>
      <p:grpSp>
        <p:nvGrpSpPr>
          <p:cNvPr id="17" name="Grupp 16">
            <a:extLst>
              <a:ext uri="{FF2B5EF4-FFF2-40B4-BE49-F238E27FC236}">
                <a16:creationId xmlns:a16="http://schemas.microsoft.com/office/drawing/2014/main" id="{57C90ED4-D5C4-234F-A00E-374ECEE0597F}"/>
              </a:ext>
            </a:extLst>
          </p:cNvPr>
          <p:cNvGrpSpPr/>
          <p:nvPr/>
        </p:nvGrpSpPr>
        <p:grpSpPr>
          <a:xfrm>
            <a:off x="10438642" y="5732687"/>
            <a:ext cx="2222205" cy="884879"/>
            <a:chOff x="10242697" y="5607996"/>
            <a:chExt cx="2222205" cy="884879"/>
          </a:xfrm>
        </p:grpSpPr>
        <p:sp>
          <p:nvSpPr>
            <p:cNvPr id="18" name="textruta 17">
              <a:extLst>
                <a:ext uri="{FF2B5EF4-FFF2-40B4-BE49-F238E27FC236}">
                  <a16:creationId xmlns:a16="http://schemas.microsoft.com/office/drawing/2014/main" id="{93D8C51B-0104-ED43-8722-DFCB965DA4EF}"/>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textruta 18">
              <a:extLst>
                <a:ext uri="{FF2B5EF4-FFF2-40B4-BE49-F238E27FC236}">
                  <a16:creationId xmlns:a16="http://schemas.microsoft.com/office/drawing/2014/main" id="{6BA88F0E-3AB2-814E-9770-4BA099AF6C2D}"/>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20" name="Rak 19">
              <a:extLst>
                <a:ext uri="{FF2B5EF4-FFF2-40B4-BE49-F238E27FC236}">
                  <a16:creationId xmlns:a16="http://schemas.microsoft.com/office/drawing/2014/main" id="{EE502CA7-5669-DB42-9596-BA86F13D725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1807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a:xfrm>
            <a:off x="4750904" y="1093919"/>
            <a:ext cx="7134908" cy="609793"/>
          </a:xfrm>
        </p:spPr>
        <p:txBody>
          <a:bodyPr>
            <a:noAutofit/>
          </a:bodyPr>
          <a:lstStyle/>
          <a:p>
            <a:r>
              <a:rPr lang="sv-SE" sz="2800" dirty="0"/>
              <a:t>Vårdförloppet utgår från tillförlitliga och aktuella kunskapsstöd - baserat på bästa tillgängliga kunskap</a:t>
            </a:r>
          </a:p>
        </p:txBody>
      </p:sp>
      <p:sp>
        <p:nvSpPr>
          <p:cNvPr id="6" name="Platshållare för text 4"/>
          <p:cNvSpPr>
            <a:spLocks noGrp="1"/>
          </p:cNvSpPr>
          <p:nvPr>
            <p:ph type="body" sz="quarter" idx="10"/>
          </p:nvPr>
        </p:nvSpPr>
        <p:spPr>
          <a:xfrm>
            <a:off x="4750904" y="1967947"/>
            <a:ext cx="5327375" cy="4069769"/>
          </a:xfrm>
          <a:solidFill>
            <a:schemeClr val="accent1">
              <a:lumMod val="20000"/>
              <a:lumOff val="80000"/>
            </a:schemeClr>
          </a:solidFill>
          <a:effectLst>
            <a:outerShdw blurRad="50800" dist="38100" dir="2700000" algn="tl" rotWithShape="0">
              <a:prstClr val="black">
                <a:alpha val="40000"/>
              </a:prstClr>
            </a:outerShdw>
          </a:effectLst>
        </p:spPr>
        <p:txBody>
          <a:bodyPr tIns="90000">
            <a:normAutofit fontScale="92500" lnSpcReduction="20000"/>
          </a:bodyPr>
          <a:lstStyle/>
          <a:p>
            <a:pPr marL="342900" lvl="0" indent="-342900" fontAlgn="base">
              <a:buFont typeface="Arial" panose="020B0604020202020204" pitchFamily="34" charset="0"/>
              <a:buChar char="•"/>
            </a:pPr>
            <a:r>
              <a:rPr lang="en-SE" sz="2000" dirty="0"/>
              <a:t>Socialstyrelsen; 2017. 3. Socialstyrelsen. </a:t>
            </a:r>
            <a:r>
              <a:rPr lang="en-SE" sz="2000" dirty="0">
                <a:hlinkClick r:id="rId2"/>
              </a:rPr>
              <a:t>Nationella riktlinjer för vård och omsorg vid demenssjukdom. Socialstyrelsen; 2017</a:t>
            </a:r>
            <a:endParaRPr lang="en-SE" sz="2000" dirty="0"/>
          </a:p>
          <a:p>
            <a:pPr marL="342900" lvl="0" indent="-342900" fontAlgn="base">
              <a:buFont typeface="Arial" panose="020B0604020202020204" pitchFamily="34" charset="0"/>
              <a:buChar char="•"/>
            </a:pPr>
            <a:endParaRPr lang="en-SE" sz="2000" dirty="0"/>
          </a:p>
          <a:p>
            <a:pPr marL="342900" lvl="0" indent="-342900" fontAlgn="base">
              <a:buFont typeface="Arial" panose="020B0604020202020204" pitchFamily="34" charset="0"/>
              <a:buChar char="•"/>
            </a:pPr>
            <a:r>
              <a:rPr lang="en-SE" sz="2000" dirty="0"/>
              <a:t>Socialstyrelsen. </a:t>
            </a:r>
            <a:r>
              <a:rPr lang="en-SE" sz="2000" dirty="0">
                <a:hlinkClick r:id="rId3"/>
              </a:rPr>
              <a:t>Nationell utvärdering – Vård och omsorg vid demenssjukdom 2018. Socialstyrelsen; 2018</a:t>
            </a:r>
            <a:r>
              <a:rPr lang="en-SE" sz="2000" dirty="0"/>
              <a:t> </a:t>
            </a:r>
          </a:p>
          <a:p>
            <a:pPr marL="342900" lvl="0" indent="-342900" fontAlgn="base">
              <a:buFont typeface="Arial" panose="020B0604020202020204" pitchFamily="34" charset="0"/>
              <a:buChar char="•"/>
            </a:pPr>
            <a:endParaRPr lang="en-SE" sz="2000" dirty="0"/>
          </a:p>
          <a:p>
            <a:pPr marL="342900" lvl="0" indent="-342900" fontAlgn="base">
              <a:buFont typeface="Arial" panose="020B0604020202020204" pitchFamily="34" charset="0"/>
              <a:buChar char="•"/>
            </a:pPr>
            <a:r>
              <a:rPr lang="en-SE" sz="2000" dirty="0"/>
              <a:t>Socialstyrelsen. </a:t>
            </a:r>
            <a:r>
              <a:rPr lang="en-SE" sz="2000" dirty="0">
                <a:hlinkClick r:id="rId4"/>
              </a:rPr>
              <a:t>En nationell strategi för demenssjukdom – Underlag och förslag till plan för prioriterade insatser till år 2022</a:t>
            </a:r>
            <a:r>
              <a:rPr lang="en-SE" sz="2000" dirty="0"/>
              <a:t> </a:t>
            </a:r>
          </a:p>
          <a:p>
            <a:pPr marL="342900" lvl="0" indent="-342900" fontAlgn="base">
              <a:buFont typeface="Arial" panose="020B0604020202020204" pitchFamily="34" charset="0"/>
              <a:buChar char="•"/>
            </a:pPr>
            <a:endParaRPr lang="en-SE" sz="2000" dirty="0"/>
          </a:p>
          <a:p>
            <a:pPr marL="342900" lvl="0" indent="-342900" fontAlgn="base">
              <a:buFont typeface="Arial" panose="020B0604020202020204" pitchFamily="34" charset="0"/>
              <a:buChar char="•"/>
            </a:pPr>
            <a:r>
              <a:rPr lang="en-SE" sz="2000" dirty="0"/>
              <a:t>Socialstyrelsen. </a:t>
            </a:r>
            <a:r>
              <a:rPr lang="en-SE" sz="2000" dirty="0">
                <a:hlinkClick r:id="rId5"/>
              </a:rPr>
              <a:t>Ett standardiserat insatsförlopp vid demenssjukdom; 2019.</a:t>
            </a:r>
            <a:r>
              <a:rPr lang="en-SE" sz="2000" dirty="0"/>
              <a:t> </a:t>
            </a:r>
            <a:endParaRPr lang="sv-SE" sz="2000" dirty="0"/>
          </a:p>
        </p:txBody>
      </p:sp>
      <p:pic>
        <p:nvPicPr>
          <p:cNvPr id="4" name="Bildobjekt 3"/>
          <p:cNvPicPr>
            <a:picLocks noChangeAspect="1"/>
          </p:cNvPicPr>
          <p:nvPr/>
        </p:nvPicPr>
        <p:blipFill rotWithShape="1">
          <a:blip r:embed="rId6">
            <a:extLst>
              <a:ext uri="{28A0092B-C50C-407E-A947-70E740481C1C}">
                <a14:useLocalDpi xmlns:a14="http://schemas.microsoft.com/office/drawing/2010/main" val="0"/>
              </a:ext>
            </a:extLst>
          </a:blip>
          <a:srcRect l="22562" t="21573" r="7634"/>
          <a:stretch/>
        </p:blipFill>
        <p:spPr>
          <a:xfrm>
            <a:off x="0" y="12542"/>
            <a:ext cx="3946775" cy="6646675"/>
          </a:xfrm>
          <a:prstGeom prst="rect">
            <a:avLst/>
          </a:prstGeom>
        </p:spPr>
      </p:pic>
      <p:sp>
        <p:nvSpPr>
          <p:cNvPr id="7" name="textruta 6"/>
          <p:cNvSpPr txBox="1"/>
          <p:nvPr/>
        </p:nvSpPr>
        <p:spPr>
          <a:xfrm>
            <a:off x="10301680" y="12542"/>
            <a:ext cx="1890320" cy="461665"/>
          </a:xfrm>
          <a:prstGeom prst="rect">
            <a:avLst/>
          </a:prstGeom>
          <a:noFill/>
        </p:spPr>
        <p:txBody>
          <a:bodyPr wrap="square" rtlCol="0">
            <a:spAutoFit/>
          </a:bodyPr>
          <a:lstStyle/>
          <a:p>
            <a:r>
              <a:rPr lang="sv-SE" sz="1200" dirty="0">
                <a:solidFill>
                  <a:schemeClr val="bg1">
                    <a:lumMod val="65000"/>
                  </a:schemeClr>
                </a:solidFill>
              </a:rPr>
              <a:t>Kognitiv svikt vid misstänkt demenssjukdom </a:t>
            </a:r>
          </a:p>
        </p:txBody>
      </p:sp>
    </p:spTree>
    <p:extLst>
      <p:ext uri="{BB962C8B-B14F-4D97-AF65-F5344CB8AC3E}">
        <p14:creationId xmlns:p14="http://schemas.microsoft.com/office/powerpoint/2010/main" val="4056409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normAutofit/>
          </a:bodyPr>
          <a:lstStyle/>
          <a:p>
            <a:r>
              <a:rPr lang="sv-SE" dirty="0"/>
              <a:t>Nulägesbeskrivning ur ett patientperspektiv</a:t>
            </a:r>
          </a:p>
        </p:txBody>
      </p:sp>
      <p:sp>
        <p:nvSpPr>
          <p:cNvPr id="8" name="Platshållare för text 4"/>
          <p:cNvSpPr txBox="1">
            <a:spLocks/>
          </p:cNvSpPr>
          <p:nvPr/>
        </p:nvSpPr>
        <p:spPr>
          <a:xfrm>
            <a:off x="4603004" y="2898961"/>
            <a:ext cx="5407270" cy="792000"/>
          </a:xfrm>
          <a:prstGeom prst="rect">
            <a:avLst/>
          </a:prstGeom>
          <a:solidFill>
            <a:schemeClr val="accent4">
              <a:lumMod val="60000"/>
              <a:lumOff val="40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2) Bristande samordning mellan olika delar av undersökningar och utredningar</a:t>
            </a:r>
            <a:r>
              <a:rPr lang="sv-SE" dirty="0">
                <a:solidFill>
                  <a:srgbClr val="000000"/>
                </a:solidFill>
                <a:cs typeface="Arial" panose="020B0604020202020204" pitchFamily="34" charset="0"/>
              </a:rPr>
              <a:t> </a:t>
            </a:r>
            <a:endParaRPr lang="sv-SE" dirty="0">
              <a:solidFill>
                <a:srgbClr val="000000"/>
              </a:solidFill>
              <a:ea typeface="Calibri" panose="020F0502020204030204" pitchFamily="34" charset="0"/>
              <a:cs typeface="Arial" panose="020B0604020202020204" pitchFamily="34" charset="0"/>
            </a:endParaRPr>
          </a:p>
        </p:txBody>
      </p:sp>
      <p:sp>
        <p:nvSpPr>
          <p:cNvPr id="9" name="Platshållare för text 4"/>
          <p:cNvSpPr txBox="1">
            <a:spLocks/>
          </p:cNvSpPr>
          <p:nvPr/>
        </p:nvSpPr>
        <p:spPr>
          <a:xfrm>
            <a:off x="4603005" y="4009764"/>
            <a:ext cx="5407270" cy="792000"/>
          </a:xfrm>
          <a:prstGeom prst="rect">
            <a:avLst/>
          </a:prstGeom>
          <a:solidFill>
            <a:schemeClr val="accent4">
              <a:lumMod val="60000"/>
              <a:lumOff val="40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3) Beskedet om diagnosen kan upplevas som en chock</a:t>
            </a:r>
            <a:endParaRPr lang="sv-SE" dirty="0"/>
          </a:p>
        </p:txBody>
      </p:sp>
      <p:sp>
        <p:nvSpPr>
          <p:cNvPr id="10" name="Platshållare för text 4"/>
          <p:cNvSpPr txBox="1">
            <a:spLocks/>
          </p:cNvSpPr>
          <p:nvPr/>
        </p:nvSpPr>
        <p:spPr>
          <a:xfrm>
            <a:off x="4603005" y="5120568"/>
            <a:ext cx="5407270" cy="792000"/>
          </a:xfrm>
          <a:prstGeom prst="rect">
            <a:avLst/>
          </a:prstGeom>
          <a:solidFill>
            <a:schemeClr val="accent4">
              <a:lumMod val="60000"/>
              <a:lumOff val="40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4) Svårt att veta var och vem man ska vända sig för att få stöd och hjälp</a:t>
            </a:r>
            <a:endParaRPr lang="sv-SE" dirty="0"/>
          </a:p>
        </p:txBody>
      </p:sp>
      <p:sp>
        <p:nvSpPr>
          <p:cNvPr id="2" name="Högerpil 1"/>
          <p:cNvSpPr/>
          <p:nvPr/>
        </p:nvSpPr>
        <p:spPr>
          <a:xfrm>
            <a:off x="4296885" y="1872611"/>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Högerpil 11"/>
          <p:cNvSpPr/>
          <p:nvPr/>
        </p:nvSpPr>
        <p:spPr>
          <a:xfrm>
            <a:off x="4296885" y="3001389"/>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Högerpil 13"/>
          <p:cNvSpPr/>
          <p:nvPr/>
        </p:nvSpPr>
        <p:spPr>
          <a:xfrm>
            <a:off x="4296885" y="4106419"/>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Högerpil 14"/>
          <p:cNvSpPr/>
          <p:nvPr/>
        </p:nvSpPr>
        <p:spPr>
          <a:xfrm>
            <a:off x="4296885" y="5258947"/>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text 4"/>
          <p:cNvSpPr>
            <a:spLocks noGrp="1"/>
          </p:cNvSpPr>
          <p:nvPr>
            <p:ph type="body" sz="quarter" idx="10"/>
          </p:nvPr>
        </p:nvSpPr>
        <p:spPr>
          <a:xfrm>
            <a:off x="4603007" y="1788158"/>
            <a:ext cx="5407270" cy="792000"/>
          </a:xfrm>
          <a:solidFill>
            <a:schemeClr val="accent4">
              <a:lumMod val="60000"/>
              <a:lumOff val="40000"/>
            </a:schemeClr>
          </a:solidFill>
        </p:spPr>
        <p:txBody>
          <a:bodyPr>
            <a:noAutofit/>
          </a:body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1) Utredning påbörjas sent</a:t>
            </a:r>
            <a:endParaRPr lang="sv-SE" dirty="0"/>
          </a:p>
          <a:p>
            <a:pPr lvl="0">
              <a:lnSpc>
                <a:spcPct val="100000"/>
              </a:lnSpc>
              <a:spcBef>
                <a:spcPts val="600"/>
              </a:spcBef>
              <a:defRPr/>
            </a:pPr>
            <a:endParaRPr lang="sv-SE" sz="1600" dirty="0"/>
          </a:p>
        </p:txBody>
      </p:sp>
      <p:sp>
        <p:nvSpPr>
          <p:cNvPr id="18" name="textruta 17"/>
          <p:cNvSpPr txBox="1"/>
          <p:nvPr/>
        </p:nvSpPr>
        <p:spPr>
          <a:xfrm>
            <a:off x="4603003" y="1318668"/>
            <a:ext cx="1956241" cy="523220"/>
          </a:xfrm>
          <a:prstGeom prst="rect">
            <a:avLst/>
          </a:prstGeom>
          <a:noFill/>
        </p:spPr>
        <p:txBody>
          <a:bodyPr wrap="none" rtlCol="0">
            <a:spAutoFit/>
          </a:bodyPr>
          <a:lstStyle/>
          <a:p>
            <a:r>
              <a:rPr lang="sv-SE" sz="2800" b="1" dirty="0">
                <a:solidFill>
                  <a:schemeClr val="accent4">
                    <a:lumMod val="75000"/>
                  </a:schemeClr>
                </a:solidFill>
              </a:rPr>
              <a:t>Utmaningar</a:t>
            </a:r>
          </a:p>
        </p:txBody>
      </p:sp>
      <p:sp>
        <p:nvSpPr>
          <p:cNvPr id="19" name="textruta 18"/>
          <p:cNvSpPr txBox="1"/>
          <p:nvPr/>
        </p:nvSpPr>
        <p:spPr>
          <a:xfrm>
            <a:off x="10301680" y="12542"/>
            <a:ext cx="1890320" cy="461665"/>
          </a:xfrm>
          <a:prstGeom prst="rect">
            <a:avLst/>
          </a:prstGeom>
          <a:noFill/>
        </p:spPr>
        <p:txBody>
          <a:bodyPr wrap="square" rtlCol="0">
            <a:spAutoFit/>
          </a:bodyPr>
          <a:lstStyle/>
          <a:p>
            <a:r>
              <a:rPr lang="sv-SE" sz="1200" dirty="0">
                <a:solidFill>
                  <a:schemeClr val="bg1">
                    <a:lumMod val="65000"/>
                  </a:schemeClr>
                </a:solidFill>
              </a:rPr>
              <a:t>Kognitiv svikt vid misstänkt demenssjukdom </a:t>
            </a:r>
          </a:p>
        </p:txBody>
      </p:sp>
      <p:pic>
        <p:nvPicPr>
          <p:cNvPr id="21" name="Picture 2" descr="Bilden är en grafisk presentation av en nulägesbeskrivning utifrån ett patientperspektiv hos personer med kognitiv svikt. Vårdförloppet är utformat för att adressera de utmaningar tillika förbättringsområden som redovisas i bilden. Identifierade förbättringsområden avspeglas även i vårdförloppets mål (avsnitt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152" y="1612737"/>
            <a:ext cx="3290917" cy="4760126"/>
          </a:xfrm>
          <a:prstGeom prst="rect">
            <a:avLst/>
          </a:prstGeom>
          <a:noFill/>
        </p:spPr>
      </p:pic>
    </p:spTree>
    <p:extLst>
      <p:ext uri="{BB962C8B-B14F-4D97-AF65-F5344CB8AC3E}">
        <p14:creationId xmlns:p14="http://schemas.microsoft.com/office/powerpoint/2010/main" val="3348951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latshållare för text 4"/>
          <p:cNvSpPr txBox="1">
            <a:spLocks/>
          </p:cNvSpPr>
          <p:nvPr/>
        </p:nvSpPr>
        <p:spPr>
          <a:xfrm>
            <a:off x="5462549" y="2712121"/>
            <a:ext cx="6108039" cy="2789171"/>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vert="horz" lIns="91440" tIns="90000" rIns="91440" bIns="45720" rtlCol="0">
            <a:norm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600"/>
              </a:spcBef>
              <a:buFont typeface="Arial" panose="020B0604020202020204" pitchFamily="34" charset="0"/>
              <a:buChar char="•"/>
              <a:defRPr/>
            </a:pPr>
            <a:r>
              <a:rPr lang="sv-SE" dirty="0">
                <a:ea typeface="Calibri" panose="020F0502020204030204" pitchFamily="34" charset="0"/>
                <a:cs typeface="Arial" panose="020B0604020202020204" pitchFamily="34" charset="0"/>
              </a:rPr>
              <a:t>Många personer med kognitiv svikt har inte genomgått en fullständig utredning och har därför inte heller fått diagnos</a:t>
            </a:r>
          </a:p>
          <a:p>
            <a:pPr marL="342900" indent="-342900">
              <a:lnSpc>
                <a:spcPct val="100000"/>
              </a:lnSpc>
              <a:spcBef>
                <a:spcPts val="600"/>
              </a:spcBef>
              <a:buFont typeface="Arial" panose="020B0604020202020204" pitchFamily="34" charset="0"/>
              <a:buChar char="•"/>
              <a:defRPr/>
            </a:pPr>
            <a:r>
              <a:rPr lang="sv-SE" dirty="0">
                <a:ea typeface="Calibri" panose="020F0502020204030204" pitchFamily="34" charset="0"/>
                <a:cs typeface="Arial" panose="020B0604020202020204" pitchFamily="34" charset="0"/>
              </a:rPr>
              <a:t>Det kan orsaka stort lidande för de drabbade och deras anhöriga och kan leda till felaktiga biståndsbeslut och utebliven vård och omsorg.</a:t>
            </a:r>
          </a:p>
          <a:p>
            <a:pPr>
              <a:lnSpc>
                <a:spcPct val="100000"/>
              </a:lnSpc>
              <a:spcBef>
                <a:spcPts val="600"/>
              </a:spcBef>
              <a:defRPr/>
            </a:pPr>
            <a:endParaRPr lang="sv-SE" dirty="0">
              <a:solidFill>
                <a:srgbClr val="FF0000"/>
              </a:solidFill>
              <a:ea typeface="Calibri" panose="020F0502020204030204" pitchFamily="34" charset="0"/>
              <a:cs typeface="Arial" panose="020B0604020202020204" pitchFamily="34" charset="0"/>
            </a:endParaRPr>
          </a:p>
          <a:p>
            <a:endParaRPr lang="sv-SE" dirty="0"/>
          </a:p>
        </p:txBody>
      </p:sp>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5462549" y="1190384"/>
            <a:ext cx="6883599" cy="805559"/>
          </a:xfrm>
        </p:spPr>
        <p:txBody>
          <a:bodyPr>
            <a:noAutofit/>
          </a:bodyPr>
          <a:lstStyle/>
          <a:p>
            <a:r>
              <a:rPr lang="sv-SE" dirty="0">
                <a:solidFill>
                  <a:srgbClr val="5A8695"/>
                </a:solidFill>
              </a:rPr>
              <a:t>Varför behövs ett vårdförlopp för Personcentrerat och sammanhållet vårdförlopp för kognitiv svikt vid misstänkt demenssjukdom – ytterligare skäl</a:t>
            </a:r>
            <a:endParaRPr lang="sv-SE" sz="2000" dirty="0">
              <a:solidFill>
                <a:srgbClr val="5A8695"/>
              </a:solidFill>
            </a:endParaRPr>
          </a:p>
        </p:txBody>
      </p:sp>
      <p:pic>
        <p:nvPicPr>
          <p:cNvPr id="12" name="Platshållare för bild 11"/>
          <p:cNvPicPr>
            <a:picLocks noGrp="1" noChangeAspect="1"/>
          </p:cNvPicPr>
          <p:nvPr>
            <p:ph type="pic" sz="quarter" idx="11"/>
          </p:nvPr>
        </p:nvPicPr>
        <p:blipFill rotWithShape="1">
          <a:blip r:embed="rId7">
            <a:extLst>
              <a:ext uri="{28A0092B-C50C-407E-A947-70E740481C1C}">
                <a14:useLocalDpi xmlns:a14="http://schemas.microsoft.com/office/drawing/2010/main" val="0"/>
              </a:ext>
            </a:extLst>
          </a:blip>
          <a:srcRect l="26553" r="23595"/>
          <a:stretch/>
        </p:blipFill>
        <p:spPr>
          <a:xfrm>
            <a:off x="-1" y="12542"/>
            <a:ext cx="4989012" cy="6676493"/>
          </a:xfrm>
        </p:spPr>
      </p:pic>
      <p:sp>
        <p:nvSpPr>
          <p:cNvPr id="10" name="textruta 9"/>
          <p:cNvSpPr txBox="1"/>
          <p:nvPr/>
        </p:nvSpPr>
        <p:spPr>
          <a:xfrm>
            <a:off x="10301680" y="12542"/>
            <a:ext cx="1890320" cy="461665"/>
          </a:xfrm>
          <a:prstGeom prst="rect">
            <a:avLst/>
          </a:prstGeom>
          <a:noFill/>
        </p:spPr>
        <p:txBody>
          <a:bodyPr wrap="square" rtlCol="0">
            <a:spAutoFit/>
          </a:bodyPr>
          <a:lstStyle/>
          <a:p>
            <a:r>
              <a:rPr lang="sv-SE" sz="1200" dirty="0">
                <a:solidFill>
                  <a:schemeClr val="bg1">
                    <a:lumMod val="65000"/>
                  </a:schemeClr>
                </a:solidFill>
              </a:rPr>
              <a:t>Kognitiv svikt vid misstänkt demenssjukdom </a:t>
            </a:r>
          </a:p>
        </p:txBody>
      </p:sp>
    </p:spTree>
    <p:extLst>
      <p:ext uri="{BB962C8B-B14F-4D97-AF65-F5344CB8AC3E}">
        <p14:creationId xmlns:p14="http://schemas.microsoft.com/office/powerpoint/2010/main" val="778285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29" name="Rectangle 28">
            <a:extLst>
              <a:ext uri="{FF2B5EF4-FFF2-40B4-BE49-F238E27FC236}">
                <a16:creationId xmlns:a16="http://schemas.microsoft.com/office/drawing/2014/main" id="{DD8C4BEE-7F0B-438E-A43A-161FF0E3A92E}"/>
              </a:ext>
            </a:extLst>
          </p:cNvPr>
          <p:cNvSpPr/>
          <p:nvPr/>
        </p:nvSpPr>
        <p:spPr>
          <a:xfrm>
            <a:off x="1106496" y="1084000"/>
            <a:ext cx="7828782" cy="5008687"/>
          </a:xfrm>
          <a:prstGeom prst="rect">
            <a:avLst/>
          </a:prstGeom>
          <a:solidFill>
            <a:srgbClr val="D1EB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lvl="0">
              <a:spcBef>
                <a:spcPts val="600"/>
              </a:spcBef>
              <a:defRPr/>
            </a:pPr>
            <a:r>
              <a:rPr lang="sv-SE" sz="2000" dirty="0">
                <a:solidFill>
                  <a:srgbClr val="000000"/>
                </a:solidFill>
              </a:rPr>
              <a:t>Fler personer med kognitiv svikt vid misstänkt demenssjukdom ska påbörja utredning i tidigt skede av den misstänkta demenssjukdomen.</a:t>
            </a:r>
          </a:p>
          <a:p>
            <a:pPr lvl="0">
              <a:spcBef>
                <a:spcPts val="600"/>
              </a:spcBef>
              <a:defRPr/>
            </a:pPr>
            <a:endParaRPr lang="sv-SE" sz="2000" dirty="0">
              <a:solidFill>
                <a:srgbClr val="000000"/>
              </a:solidFill>
            </a:endParaRPr>
          </a:p>
          <a:p>
            <a:pPr lvl="0">
              <a:spcBef>
                <a:spcPts val="600"/>
              </a:spcBef>
              <a:defRPr/>
            </a:pPr>
            <a:r>
              <a:rPr lang="sv-SE" sz="2000" u="sng" dirty="0">
                <a:solidFill>
                  <a:srgbClr val="000000"/>
                </a:solidFill>
              </a:rPr>
              <a:t>Vidare är målsättningarna att:</a:t>
            </a:r>
          </a:p>
          <a:p>
            <a:pPr marL="180000" lvl="0" indent="-180000">
              <a:spcBef>
                <a:spcPts val="600"/>
              </a:spcBef>
              <a:buFont typeface="Arial" panose="020B0604020202020204" pitchFamily="34" charset="0"/>
              <a:buChar char="•"/>
              <a:defRPr/>
            </a:pPr>
            <a:r>
              <a:rPr lang="sv-SE" sz="2000" dirty="0">
                <a:solidFill>
                  <a:srgbClr val="000000"/>
                </a:solidFill>
              </a:rPr>
              <a:t>Korta utredningstiderna.</a:t>
            </a:r>
          </a:p>
          <a:p>
            <a:pPr marL="180000" lvl="0" indent="-180000">
              <a:spcBef>
                <a:spcPts val="600"/>
              </a:spcBef>
              <a:buFont typeface="Arial" panose="020B0604020202020204" pitchFamily="34" charset="0"/>
              <a:buChar char="•"/>
              <a:defRPr/>
            </a:pPr>
            <a:r>
              <a:rPr lang="sv-SE" sz="2000" dirty="0">
                <a:solidFill>
                  <a:srgbClr val="000000"/>
                </a:solidFill>
              </a:rPr>
              <a:t>Skapa bättre förutsättningar för att patientgruppen uppmärksammas, utreds och behandlas </a:t>
            </a:r>
          </a:p>
          <a:p>
            <a:pPr marL="180000" lvl="0" indent="-180000">
              <a:spcBef>
                <a:spcPts val="600"/>
              </a:spcBef>
              <a:buFont typeface="Arial" panose="020B0604020202020204" pitchFamily="34" charset="0"/>
              <a:buChar char="•"/>
              <a:defRPr/>
            </a:pPr>
            <a:r>
              <a:rPr lang="sv-SE" sz="2000" dirty="0">
                <a:solidFill>
                  <a:srgbClr val="000000"/>
                </a:solidFill>
              </a:rPr>
              <a:t>Ge mer stöd till personen och eventuell anhörig eller närstående</a:t>
            </a:r>
          </a:p>
          <a:p>
            <a:pPr marL="180000" lvl="0" indent="-180000">
              <a:spcBef>
                <a:spcPts val="600"/>
              </a:spcBef>
              <a:buFont typeface="Arial" panose="020B0604020202020204" pitchFamily="34" charset="0"/>
              <a:buChar char="•"/>
              <a:defRPr/>
            </a:pPr>
            <a:r>
              <a:rPr lang="sv-SE" sz="2000" dirty="0">
                <a:solidFill>
                  <a:srgbClr val="000000"/>
                </a:solidFill>
              </a:rPr>
              <a:t>Minska praxisskillnader vid utvidgade kognitiva utredningar</a:t>
            </a:r>
          </a:p>
          <a:p>
            <a:pPr marL="180000" lvl="0" indent="-180000">
              <a:spcBef>
                <a:spcPts val="600"/>
              </a:spcBef>
              <a:buFont typeface="Arial" panose="020B0604020202020204" pitchFamily="34" charset="0"/>
              <a:buChar char="•"/>
              <a:defRPr/>
            </a:pPr>
            <a:r>
              <a:rPr lang="sv-SE" sz="2000" dirty="0">
                <a:solidFill>
                  <a:srgbClr val="000000"/>
                </a:solidFill>
              </a:rPr>
              <a:t>Skapa bättre förutsättningar för jämlik och adekvat läkemedelsbehandling</a:t>
            </a:r>
          </a:p>
          <a:p>
            <a:pPr marL="180000" lvl="0" indent="-180000">
              <a:spcBef>
                <a:spcPts val="600"/>
              </a:spcBef>
              <a:buFont typeface="Arial" panose="020B0604020202020204" pitchFamily="34" charset="0"/>
              <a:buChar char="•"/>
              <a:defRPr/>
            </a:pPr>
            <a:r>
              <a:rPr lang="sv-SE" sz="2000" dirty="0">
                <a:solidFill>
                  <a:srgbClr val="000000"/>
                </a:solidFill>
              </a:rPr>
              <a:t>I ökad utsträckning koppla samman vård och omsorg för en personcentrerad och sammanhållen vård.</a:t>
            </a: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980883" y="253948"/>
            <a:ext cx="9144000" cy="609793"/>
          </a:xfrm>
        </p:spPr>
        <p:txBody>
          <a:bodyPr>
            <a:noAutofit/>
          </a:bodyPr>
          <a:lstStyle/>
          <a:p>
            <a:r>
              <a:rPr lang="sv-SE" dirty="0">
                <a:solidFill>
                  <a:srgbClr val="5A8695"/>
                </a:solidFill>
              </a:rPr>
              <a:t>Vårdförloppets mål</a:t>
            </a:r>
          </a:p>
        </p:txBody>
      </p:sp>
      <p:pic>
        <p:nvPicPr>
          <p:cNvPr id="12" name="Picture 11" descr="A close up of a logo&#10;&#10;Description automatically generated">
            <a:extLst>
              <a:ext uri="{FF2B5EF4-FFF2-40B4-BE49-F238E27FC236}">
                <a16:creationId xmlns:a16="http://schemas.microsoft.com/office/drawing/2014/main" id="{E8D5B392-6F96-48F4-8CDD-77F2E434C2F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07548" y="5217646"/>
            <a:ext cx="1183156" cy="1183156"/>
          </a:xfrm>
          <a:prstGeom prst="rect">
            <a:avLst/>
          </a:prstGeom>
        </p:spPr>
      </p:pic>
      <p:sp>
        <p:nvSpPr>
          <p:cNvPr id="10" name="textruta 9"/>
          <p:cNvSpPr txBox="1"/>
          <p:nvPr/>
        </p:nvSpPr>
        <p:spPr>
          <a:xfrm>
            <a:off x="10301680" y="12542"/>
            <a:ext cx="1890320" cy="461665"/>
          </a:xfrm>
          <a:prstGeom prst="rect">
            <a:avLst/>
          </a:prstGeom>
          <a:noFill/>
        </p:spPr>
        <p:txBody>
          <a:bodyPr wrap="square" rtlCol="0">
            <a:spAutoFit/>
          </a:bodyPr>
          <a:lstStyle/>
          <a:p>
            <a:r>
              <a:rPr lang="sv-SE" sz="1200" dirty="0">
                <a:solidFill>
                  <a:schemeClr val="bg1">
                    <a:lumMod val="65000"/>
                  </a:schemeClr>
                </a:solidFill>
              </a:rPr>
              <a:t>Kognitiv svikt vid misstänkt demenssjukdom </a:t>
            </a:r>
          </a:p>
        </p:txBody>
      </p:sp>
    </p:spTree>
    <p:extLst>
      <p:ext uri="{BB962C8B-B14F-4D97-AF65-F5344CB8AC3E}">
        <p14:creationId xmlns:p14="http://schemas.microsoft.com/office/powerpoint/2010/main" val="1119405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826758" y="374298"/>
            <a:ext cx="9144000" cy="609793"/>
          </a:xfrm>
        </p:spPr>
        <p:txBody>
          <a:bodyPr>
            <a:normAutofit fontScale="90000"/>
          </a:bodyPr>
          <a:lstStyle/>
          <a:p>
            <a:r>
              <a:rPr lang="sv-SE" dirty="0"/>
              <a:t>Vårdförloppet innehåller flödesschema och åtgärder </a:t>
            </a:r>
          </a:p>
        </p:txBody>
      </p:sp>
      <p:sp>
        <p:nvSpPr>
          <p:cNvPr id="9" name="Rectangle 8">
            <a:extLst>
              <a:ext uri="{FF2B5EF4-FFF2-40B4-BE49-F238E27FC236}">
                <a16:creationId xmlns:a16="http://schemas.microsoft.com/office/drawing/2014/main" id="{833526B6-D4F9-4B22-AC5A-C610BB2A6702}"/>
              </a:ext>
            </a:extLst>
          </p:cNvPr>
          <p:cNvSpPr/>
          <p:nvPr/>
        </p:nvSpPr>
        <p:spPr>
          <a:xfrm>
            <a:off x="826758" y="1483826"/>
            <a:ext cx="2905847" cy="360000"/>
          </a:xfrm>
          <a:prstGeom prst="rect">
            <a:avLst/>
          </a:prstGeom>
          <a:solidFill>
            <a:srgbClr val="92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a:ea typeface="+mn-ea"/>
                <a:cs typeface="+mn-cs"/>
              </a:rPr>
              <a:t>Flödesschema</a:t>
            </a:r>
          </a:p>
        </p:txBody>
      </p:sp>
      <p:sp>
        <p:nvSpPr>
          <p:cNvPr id="11" name="Rectangle 10">
            <a:extLst>
              <a:ext uri="{FF2B5EF4-FFF2-40B4-BE49-F238E27FC236}">
                <a16:creationId xmlns:a16="http://schemas.microsoft.com/office/drawing/2014/main" id="{7D77882F-B632-416D-AAC5-94C35B362B61}"/>
              </a:ext>
            </a:extLst>
          </p:cNvPr>
          <p:cNvSpPr/>
          <p:nvPr/>
        </p:nvSpPr>
        <p:spPr>
          <a:xfrm>
            <a:off x="4556853" y="1464197"/>
            <a:ext cx="6518927" cy="360000"/>
          </a:xfrm>
          <a:prstGeom prst="rect">
            <a:avLst/>
          </a:prstGeom>
          <a:solidFill>
            <a:srgbClr val="92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a:ea typeface="+mn-ea"/>
                <a:cs typeface="+mn-cs"/>
              </a:rPr>
              <a:t>Åtgärdsblock</a:t>
            </a:r>
          </a:p>
        </p:txBody>
      </p:sp>
      <p:sp>
        <p:nvSpPr>
          <p:cNvPr id="12" name="Vänsterpil 11"/>
          <p:cNvSpPr/>
          <p:nvPr/>
        </p:nvSpPr>
        <p:spPr>
          <a:xfrm rot="10800000">
            <a:off x="3780561" y="2937229"/>
            <a:ext cx="504000" cy="216000"/>
          </a:xfrm>
          <a:prstGeom prst="leftArrow">
            <a:avLst/>
          </a:prstGeom>
          <a:solidFill>
            <a:schemeClr val="accent1">
              <a:lumMod val="60000"/>
              <a:lumOff val="40000"/>
            </a:schemeClr>
          </a:solidFill>
          <a:ln>
            <a:solidFill>
              <a:srgbClr val="37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ell 5"/>
          <p:cNvGraphicFramePr>
            <a:graphicFrameLocks noGrp="1"/>
          </p:cNvGraphicFramePr>
          <p:nvPr>
            <p:extLst>
              <p:ext uri="{D42A27DB-BD31-4B8C-83A1-F6EECF244321}">
                <p14:modId xmlns:p14="http://schemas.microsoft.com/office/powerpoint/2010/main" val="2075534132"/>
              </p:ext>
            </p:extLst>
          </p:nvPr>
        </p:nvGraphicFramePr>
        <p:xfrm>
          <a:off x="4572895" y="2052330"/>
          <a:ext cx="6518657" cy="3220720"/>
        </p:xfrm>
        <a:graphic>
          <a:graphicData uri="http://schemas.openxmlformats.org/drawingml/2006/table">
            <a:tbl>
              <a:tblPr firstRow="1" bandRow="1">
                <a:tableStyleId>{2D5ABB26-0587-4C30-8999-92F81FD0307C}</a:tableStyleId>
              </a:tblPr>
              <a:tblGrid>
                <a:gridCol w="4339962">
                  <a:extLst>
                    <a:ext uri="{9D8B030D-6E8A-4147-A177-3AD203B41FA5}">
                      <a16:colId xmlns:a16="http://schemas.microsoft.com/office/drawing/2014/main" val="1177575122"/>
                    </a:ext>
                  </a:extLst>
                </a:gridCol>
                <a:gridCol w="2178695">
                  <a:extLst>
                    <a:ext uri="{9D8B030D-6E8A-4147-A177-3AD203B41FA5}">
                      <a16:colId xmlns:a16="http://schemas.microsoft.com/office/drawing/2014/main" val="636639073"/>
                    </a:ext>
                  </a:extLst>
                </a:gridCol>
              </a:tblGrid>
              <a:tr h="370840">
                <a:tc>
                  <a:txBody>
                    <a:bodyPr/>
                    <a:lstStyle/>
                    <a:p>
                      <a:pPr>
                        <a:lnSpc>
                          <a:spcPct val="115000"/>
                        </a:lnSpc>
                        <a:spcAft>
                          <a:spcPts val="0"/>
                        </a:spcAft>
                      </a:pPr>
                      <a:r>
                        <a:rPr lang="sv-SE" sz="1600" b="1" dirty="0">
                          <a:effectLst/>
                          <a:latin typeface="Calibri" panose="020F0502020204030204" pitchFamily="34" charset="0"/>
                          <a:ea typeface="Calibri" panose="020F0502020204030204" pitchFamily="34" charset="0"/>
                          <a:cs typeface="Arial" panose="020B0604020202020204" pitchFamily="34" charset="0"/>
                        </a:rPr>
                        <a:t>Hälso- och sjukvårdens åtgärder</a:t>
                      </a:r>
                      <a:endParaRPr lang="sv-SE"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sv-SE"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Patientens åtgärder</a:t>
                      </a:r>
                      <a:endParaRPr lang="sv-SE"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8788643"/>
                  </a:ext>
                </a:extLst>
              </a:tr>
              <a:tr h="370840">
                <a:tc>
                  <a:txBody>
                    <a:bodyPr/>
                    <a:lstStyle/>
                    <a:p>
                      <a:r>
                        <a:rPr lang="sv-SE" sz="1600" b="1" kern="1200" dirty="0">
                          <a:solidFill>
                            <a:schemeClr val="tx1"/>
                          </a:solidFill>
                          <a:effectLst/>
                          <a:latin typeface="+mn-lt"/>
                          <a:ea typeface="+mn-ea"/>
                          <a:cs typeface="+mn-cs"/>
                        </a:rPr>
                        <a:t> (C) Fortsatt basal utredning </a:t>
                      </a:r>
                    </a:p>
                    <a:p>
                      <a:pPr>
                        <a:spcBef>
                          <a:spcPts val="600"/>
                        </a:spcBef>
                      </a:pPr>
                      <a:r>
                        <a:rPr lang="sv-SE" sz="1600" kern="1200" dirty="0">
                          <a:solidFill>
                            <a:schemeClr val="tx1"/>
                          </a:solidFill>
                          <a:effectLst/>
                          <a:latin typeface="+mn-lt"/>
                          <a:ea typeface="+mn-ea"/>
                          <a:cs typeface="+mn-cs"/>
                        </a:rPr>
                        <a:t>Prioritet enligt nationella riktlinjer inom parentes.</a:t>
                      </a:r>
                    </a:p>
                    <a:p>
                      <a:pPr marL="285750" indent="-285750">
                        <a:spcBef>
                          <a:spcPts val="600"/>
                        </a:spcBef>
                        <a:buFont typeface="Arial" panose="020B0604020202020204" pitchFamily="34" charset="0"/>
                        <a:buChar char="•"/>
                      </a:pPr>
                      <a:r>
                        <a:rPr lang="sv-SE" sz="1600" kern="1200" dirty="0">
                          <a:solidFill>
                            <a:schemeClr val="tx1"/>
                          </a:solidFill>
                          <a:effectLst/>
                          <a:latin typeface="+mn-lt"/>
                          <a:ea typeface="+mn-ea"/>
                          <a:cs typeface="+mn-cs"/>
                        </a:rPr>
                        <a:t>CT hjärna (</a:t>
                      </a:r>
                      <a:r>
                        <a:rPr lang="sv-SE" sz="1600" kern="1200" dirty="0" err="1">
                          <a:solidFill>
                            <a:schemeClr val="tx1"/>
                          </a:solidFill>
                          <a:effectLst/>
                          <a:latin typeface="+mn-lt"/>
                          <a:ea typeface="+mn-ea"/>
                          <a:cs typeface="+mn-cs"/>
                        </a:rPr>
                        <a:t>prio</a:t>
                      </a:r>
                      <a:r>
                        <a:rPr lang="sv-SE" sz="1600" kern="1200" dirty="0">
                          <a:solidFill>
                            <a:schemeClr val="tx1"/>
                          </a:solidFill>
                          <a:effectLst/>
                          <a:latin typeface="+mn-lt"/>
                          <a:ea typeface="+mn-ea"/>
                          <a:cs typeface="+mn-cs"/>
                        </a:rPr>
                        <a:t> 2) med bedömning på ett strukturerat sätt [6, 7] samt EKG.</a:t>
                      </a:r>
                    </a:p>
                    <a:p>
                      <a:pPr marL="285750" indent="-285750">
                        <a:spcBef>
                          <a:spcPts val="600"/>
                        </a:spcBef>
                        <a:buFont typeface="Arial" panose="020B0604020202020204" pitchFamily="34" charset="0"/>
                        <a:buChar char="•"/>
                      </a:pPr>
                      <a:r>
                        <a:rPr lang="sv-SE" sz="1600" kern="1200" dirty="0">
                          <a:solidFill>
                            <a:schemeClr val="tx1"/>
                          </a:solidFill>
                          <a:effectLst/>
                          <a:latin typeface="+mn-lt"/>
                          <a:ea typeface="+mn-ea"/>
                          <a:cs typeface="+mn-cs"/>
                        </a:rPr>
                        <a:t>Strukturerad bedömning av funktions- och aktivitetsförmåga (</a:t>
                      </a:r>
                      <a:r>
                        <a:rPr lang="sv-SE" sz="1600" kern="1200" dirty="0" err="1">
                          <a:solidFill>
                            <a:schemeClr val="tx1"/>
                          </a:solidFill>
                          <a:effectLst/>
                          <a:latin typeface="+mn-lt"/>
                          <a:ea typeface="+mn-ea"/>
                          <a:cs typeface="+mn-cs"/>
                        </a:rPr>
                        <a:t>prio</a:t>
                      </a:r>
                      <a:r>
                        <a:rPr lang="sv-SE" sz="1600" kern="1200" dirty="0">
                          <a:solidFill>
                            <a:schemeClr val="tx1"/>
                          </a:solidFill>
                          <a:effectLst/>
                          <a:latin typeface="+mn-lt"/>
                          <a:ea typeface="+mn-ea"/>
                          <a:cs typeface="+mn-cs"/>
                        </a:rPr>
                        <a:t> 2), se appendix. </a:t>
                      </a:r>
                      <a:endParaRPr lang="sv-SE" sz="16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7800" indent="-177800">
                        <a:spcBef>
                          <a:spcPts val="600"/>
                        </a:spcBef>
                        <a:buFont typeface="Arial" panose="020B0604020202020204" pitchFamily="34" charset="0"/>
                        <a:buChar char="•"/>
                      </a:pPr>
                      <a:r>
                        <a:rPr lang="sv-SE" sz="1600" kern="1200" dirty="0">
                          <a:solidFill>
                            <a:schemeClr val="tx1"/>
                          </a:solidFill>
                          <a:effectLst/>
                          <a:latin typeface="+mn-lt"/>
                          <a:ea typeface="+mn-ea"/>
                          <a:cs typeface="+mn-cs"/>
                        </a:rPr>
                        <a:t>Ta gärna med anhörig eller närstående vid besök. Ställ frågor om sådant som är svårt att förstå, exempelvis vad nästa steg i utredningen kommer att innebära.</a:t>
                      </a:r>
                    </a:p>
                    <a:p>
                      <a:pPr marL="177800" indent="-177800">
                        <a:spcBef>
                          <a:spcPts val="600"/>
                        </a:spcBef>
                        <a:buFont typeface="Arial" panose="020B0604020202020204" pitchFamily="34" charset="0"/>
                        <a:buChar char="•"/>
                      </a:pPr>
                      <a:r>
                        <a:rPr lang="sv-SE" sz="1600" kern="1200" dirty="0">
                          <a:solidFill>
                            <a:schemeClr val="tx1"/>
                          </a:solidFill>
                          <a:effectLst/>
                          <a:latin typeface="+mn-lt"/>
                          <a:ea typeface="+mn-ea"/>
                          <a:cs typeface="+mn-cs"/>
                        </a:rPr>
                        <a:t>Ta med syn- och hörselhjälpmedel vid behov.</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799594"/>
                  </a:ext>
                </a:extLst>
              </a:tr>
            </a:tbl>
          </a:graphicData>
        </a:graphic>
      </p:graphicFrame>
      <p:sp>
        <p:nvSpPr>
          <p:cNvPr id="13" name="textruta 12"/>
          <p:cNvSpPr txBox="1"/>
          <p:nvPr/>
        </p:nvSpPr>
        <p:spPr>
          <a:xfrm>
            <a:off x="10301680" y="12542"/>
            <a:ext cx="1890320" cy="461665"/>
          </a:xfrm>
          <a:prstGeom prst="rect">
            <a:avLst/>
          </a:prstGeom>
          <a:noFill/>
        </p:spPr>
        <p:txBody>
          <a:bodyPr wrap="square" rtlCol="0">
            <a:spAutoFit/>
          </a:bodyPr>
          <a:lstStyle/>
          <a:p>
            <a:r>
              <a:rPr lang="sv-SE" sz="1200" dirty="0">
                <a:solidFill>
                  <a:schemeClr val="bg1">
                    <a:lumMod val="65000"/>
                  </a:schemeClr>
                </a:solidFill>
              </a:rPr>
              <a:t>Kognitiv svikt vid misstänkt demenssjukdom </a:t>
            </a:r>
          </a:p>
        </p:txBody>
      </p:sp>
      <p:pic>
        <p:nvPicPr>
          <p:cNvPr id="14" name="Picture 3" descr="Bilden beskriver ett flödesschema för vårdförloppet. Bilden beskrivs med text i kapitel 1.6 Vårdförloppets åtgärde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7953" y="2052328"/>
            <a:ext cx="2912607" cy="4398083"/>
          </a:xfrm>
          <a:prstGeom prst="rect">
            <a:avLst/>
          </a:prstGeom>
          <a:noFill/>
        </p:spPr>
      </p:pic>
    </p:spTree>
    <p:extLst>
      <p:ext uri="{BB962C8B-B14F-4D97-AF65-F5344CB8AC3E}">
        <p14:creationId xmlns:p14="http://schemas.microsoft.com/office/powerpoint/2010/main" val="274823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Vårdförloppet i korthet</a:t>
            </a:r>
          </a:p>
        </p:txBody>
      </p:sp>
      <p:sp>
        <p:nvSpPr>
          <p:cNvPr id="4" name="Platshållare för text 3"/>
          <p:cNvSpPr>
            <a:spLocks noGrp="1"/>
          </p:cNvSpPr>
          <p:nvPr>
            <p:ph type="body" sz="quarter" idx="10"/>
          </p:nvPr>
        </p:nvSpPr>
        <p:spPr>
          <a:xfrm>
            <a:off x="988742" y="1603154"/>
            <a:ext cx="9771136" cy="4186238"/>
          </a:xfrm>
        </p:spPr>
        <p:txBody>
          <a:bodyPr>
            <a:normAutofit fontScale="92500" lnSpcReduction="10000"/>
          </a:bodyPr>
          <a:lstStyle/>
          <a:p>
            <a:pPr marL="342900" indent="-342900">
              <a:lnSpc>
                <a:spcPct val="100000"/>
              </a:lnSpc>
              <a:spcBef>
                <a:spcPts val="600"/>
              </a:spcBef>
              <a:buFont typeface="Arial" panose="020B0604020202020204" pitchFamily="34" charset="0"/>
              <a:buChar char="•"/>
              <a:defRPr/>
            </a:pPr>
            <a:r>
              <a:rPr lang="sv-SE" dirty="0"/>
              <a:t>Vid kognitiv svikt som misstänks bero på en demenssjukdom ska utredning erbjudas. Denna innefattar: symtominventering och anamnes/anhöriganamnes, kognitiva tester, laboratorietester, läkemedelsgenomgång och status</a:t>
            </a:r>
          </a:p>
          <a:p>
            <a:pPr marL="342900" indent="-342900">
              <a:lnSpc>
                <a:spcPct val="100000"/>
              </a:lnSpc>
              <a:spcBef>
                <a:spcPts val="600"/>
              </a:spcBef>
              <a:buFont typeface="Arial" panose="020B0604020202020204" pitchFamily="34" charset="0"/>
              <a:buChar char="•"/>
              <a:defRPr/>
            </a:pPr>
            <a:r>
              <a:rPr lang="sv-SE" dirty="0"/>
              <a:t>Vid fortsatt misstanke utförs också datortomografi av hjärna och en </a:t>
            </a:r>
            <a:r>
              <a:rPr lang="en-SE" dirty="0"/>
              <a:t>strukturerad bedömning av funktions- och aktivitetsförmåga </a:t>
            </a:r>
          </a:p>
          <a:p>
            <a:pPr marL="342900" indent="-342900">
              <a:lnSpc>
                <a:spcPct val="100000"/>
              </a:lnSpc>
              <a:spcBef>
                <a:spcPts val="600"/>
              </a:spcBef>
              <a:buFont typeface="Arial" panose="020B0604020202020204" pitchFamily="34" charset="0"/>
              <a:buChar char="•"/>
              <a:defRPr/>
            </a:pPr>
            <a:r>
              <a:rPr lang="en-SE" dirty="0"/>
              <a:t>Om diagnos fastställs ska information ges och uppföljning och åtgärder planeras</a:t>
            </a:r>
            <a:r>
              <a:rPr lang="sv-SE" dirty="0"/>
              <a:t>. Dela gärna upp denna ofta omfattande in</a:t>
            </a:r>
            <a:r>
              <a:rPr lang="en-SE" dirty="0"/>
              <a:t>formation </a:t>
            </a:r>
            <a:r>
              <a:rPr lang="sv-SE" dirty="0"/>
              <a:t>på flera besök. Information</a:t>
            </a:r>
            <a:r>
              <a:rPr lang="en-SE" dirty="0"/>
              <a:t> ges både skriftligt och muntlig</a:t>
            </a:r>
            <a:r>
              <a:rPr lang="sv-SE" dirty="0"/>
              <a:t>t.</a:t>
            </a:r>
          </a:p>
          <a:p>
            <a:pPr marL="342900" indent="-342900">
              <a:lnSpc>
                <a:spcPct val="100000"/>
              </a:lnSpc>
              <a:spcBef>
                <a:spcPts val="600"/>
              </a:spcBef>
              <a:buFont typeface="Arial" panose="020B0604020202020204" pitchFamily="34" charset="0"/>
              <a:buChar char="•"/>
              <a:defRPr/>
            </a:pPr>
            <a:r>
              <a:rPr lang="sv-SE" dirty="0"/>
              <a:t>Efter diagnos används Socialstyrelsens </a:t>
            </a:r>
            <a:r>
              <a:rPr lang="en-SE" dirty="0"/>
              <a:t>standardiserad</a:t>
            </a:r>
            <a:r>
              <a:rPr lang="sv-SE" dirty="0"/>
              <a:t>e</a:t>
            </a:r>
            <a:r>
              <a:rPr lang="en-SE" dirty="0"/>
              <a:t> insatsförlopp vid demenssjukdom</a:t>
            </a:r>
            <a:r>
              <a:rPr lang="sv-SE" dirty="0"/>
              <a:t>. I detta beskrivs vad som behöver göras, hur detta kan göras och vilka verktyg som kan användas, exempelvis beskrivs olika insatser och  samverkansformer.</a:t>
            </a:r>
          </a:p>
        </p:txBody>
      </p:sp>
      <p:sp>
        <p:nvSpPr>
          <p:cNvPr id="8" name="textruta 7"/>
          <p:cNvSpPr txBox="1"/>
          <p:nvPr/>
        </p:nvSpPr>
        <p:spPr>
          <a:xfrm>
            <a:off x="10301680" y="12542"/>
            <a:ext cx="1890320" cy="461665"/>
          </a:xfrm>
          <a:prstGeom prst="rect">
            <a:avLst/>
          </a:prstGeom>
          <a:noFill/>
        </p:spPr>
        <p:txBody>
          <a:bodyPr wrap="square" rtlCol="0">
            <a:spAutoFit/>
          </a:bodyPr>
          <a:lstStyle/>
          <a:p>
            <a:r>
              <a:rPr lang="sv-SE" sz="1200" dirty="0">
                <a:solidFill>
                  <a:schemeClr val="bg1">
                    <a:lumMod val="65000"/>
                  </a:schemeClr>
                </a:solidFill>
              </a:rPr>
              <a:t>Kognitiv svikt vid misstänkt demenssjukdom </a:t>
            </a:r>
          </a:p>
        </p:txBody>
      </p:sp>
    </p:spTree>
    <p:extLst>
      <p:ext uri="{BB962C8B-B14F-4D97-AF65-F5344CB8AC3E}">
        <p14:creationId xmlns:p14="http://schemas.microsoft.com/office/powerpoint/2010/main" val="974209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Vårdförloppet i korthet - fortsatt</a:t>
            </a:r>
          </a:p>
        </p:txBody>
      </p:sp>
      <p:sp>
        <p:nvSpPr>
          <p:cNvPr id="4" name="Platshållare för text 3"/>
          <p:cNvSpPr>
            <a:spLocks noGrp="1"/>
          </p:cNvSpPr>
          <p:nvPr>
            <p:ph type="body" sz="quarter" idx="10"/>
          </p:nvPr>
        </p:nvSpPr>
        <p:spPr/>
        <p:txBody>
          <a:bodyPr>
            <a:normAutofit/>
          </a:bodyPr>
          <a:lstStyle/>
          <a:p>
            <a:r>
              <a:rPr lang="en-SE" dirty="0"/>
              <a:t>Om </a:t>
            </a:r>
            <a:r>
              <a:rPr lang="sv-SE" dirty="0"/>
              <a:t>utredningen påvisar en </a:t>
            </a:r>
            <a:r>
              <a:rPr lang="en-SE" dirty="0"/>
              <a:t>lindrig kognitiv funktionsnedsättning</a:t>
            </a:r>
            <a:r>
              <a:rPr lang="sv-SE" dirty="0"/>
              <a:t> ska uppföljning erbjudas inom ett år. </a:t>
            </a:r>
          </a:p>
          <a:p>
            <a:r>
              <a:rPr lang="sv-SE" dirty="0"/>
              <a:t>Denna sker:</a:t>
            </a:r>
          </a:p>
          <a:p>
            <a:pPr marL="1028700" lvl="1" indent="-342900"/>
            <a:r>
              <a:rPr lang="sv-SE" dirty="0"/>
              <a:t>Inom primärvården om </a:t>
            </a:r>
            <a:r>
              <a:rPr lang="en-SE" dirty="0"/>
              <a:t>låg misstanke om primärdegenerativ sjukdom</a:t>
            </a:r>
            <a:r>
              <a:rPr lang="sv-SE" dirty="0"/>
              <a:t> föreligger </a:t>
            </a:r>
            <a:r>
              <a:rPr lang="en-SE" i="1" dirty="0"/>
              <a:t>och</a:t>
            </a:r>
            <a:r>
              <a:rPr lang="en-SE" dirty="0"/>
              <a:t> </a:t>
            </a:r>
            <a:r>
              <a:rPr lang="sv-SE" dirty="0"/>
              <a:t>om </a:t>
            </a:r>
            <a:r>
              <a:rPr lang="en-SE" dirty="0"/>
              <a:t>personen är över arbetsför ålder</a:t>
            </a:r>
            <a:r>
              <a:rPr lang="sv-SE" dirty="0"/>
              <a:t> </a:t>
            </a:r>
          </a:p>
          <a:p>
            <a:pPr marL="1028700" lvl="1" indent="-342900"/>
            <a:r>
              <a:rPr lang="sv-SE" dirty="0"/>
              <a:t>På specialistenhet om det finns </a:t>
            </a:r>
            <a:r>
              <a:rPr lang="en-SE" dirty="0"/>
              <a:t>hög misstanke om primärdegenerativ sjukdom</a:t>
            </a:r>
            <a:r>
              <a:rPr lang="sv-SE" dirty="0"/>
              <a:t>. </a:t>
            </a:r>
          </a:p>
          <a:p>
            <a:endParaRPr lang="sv-SE" dirty="0"/>
          </a:p>
          <a:p>
            <a:r>
              <a:rPr lang="sv-SE" dirty="0"/>
              <a:t>Viktigt att informera och diskutera vidare planering, var kan personen vända sig med frågor.</a:t>
            </a:r>
          </a:p>
          <a:p>
            <a:endParaRPr lang="sv-SE" dirty="0"/>
          </a:p>
          <a:p>
            <a:endParaRPr lang="en-SE" dirty="0">
              <a:solidFill>
                <a:srgbClr val="FF0000"/>
              </a:solidFill>
            </a:endParaRPr>
          </a:p>
          <a:p>
            <a:endParaRPr lang="en-SE" dirty="0">
              <a:solidFill>
                <a:srgbClr val="FF0000"/>
              </a:solidFill>
            </a:endParaRPr>
          </a:p>
          <a:p>
            <a:pPr marL="342900" lvl="0" indent="-342900">
              <a:buFont typeface="Arial" panose="020B0604020202020204" pitchFamily="34" charset="0"/>
              <a:buChar char="•"/>
            </a:pPr>
            <a:endParaRPr lang="en-SE" dirty="0">
              <a:solidFill>
                <a:srgbClr val="FF0000"/>
              </a:solidFill>
            </a:endParaRPr>
          </a:p>
          <a:p>
            <a:pPr marL="342900" lvl="0" indent="-342900">
              <a:buFont typeface="Arial" panose="020B0604020202020204" pitchFamily="34" charset="0"/>
              <a:buChar char="•"/>
            </a:pPr>
            <a:endParaRPr lang="sv-SE" dirty="0">
              <a:solidFill>
                <a:srgbClr val="FF0000"/>
              </a:solidFill>
            </a:endParaRPr>
          </a:p>
        </p:txBody>
      </p:sp>
      <p:sp>
        <p:nvSpPr>
          <p:cNvPr id="8" name="textruta 7"/>
          <p:cNvSpPr txBox="1"/>
          <p:nvPr/>
        </p:nvSpPr>
        <p:spPr>
          <a:xfrm>
            <a:off x="10301680" y="12542"/>
            <a:ext cx="1890320" cy="461665"/>
          </a:xfrm>
          <a:prstGeom prst="rect">
            <a:avLst/>
          </a:prstGeom>
          <a:noFill/>
        </p:spPr>
        <p:txBody>
          <a:bodyPr wrap="square" rtlCol="0">
            <a:spAutoFit/>
          </a:bodyPr>
          <a:lstStyle/>
          <a:p>
            <a:r>
              <a:rPr lang="sv-SE" sz="1200" dirty="0">
                <a:solidFill>
                  <a:schemeClr val="bg1">
                    <a:lumMod val="65000"/>
                  </a:schemeClr>
                </a:solidFill>
              </a:rPr>
              <a:t>Kognitiv svikt vid misstänkt demenssjukdom </a:t>
            </a:r>
          </a:p>
        </p:txBody>
      </p:sp>
    </p:spTree>
    <p:extLst>
      <p:ext uri="{BB962C8B-B14F-4D97-AF65-F5344CB8AC3E}">
        <p14:creationId xmlns:p14="http://schemas.microsoft.com/office/powerpoint/2010/main" val="2515985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p:txBody>
          <a:bodyPr>
            <a:noAutofit/>
          </a:bodyPr>
          <a:lstStyle/>
          <a:p>
            <a:r>
              <a:rPr lang="sv-SE" dirty="0">
                <a:solidFill>
                  <a:srgbClr val="5A8695"/>
                </a:solidFill>
              </a:rPr>
              <a:t>Vårdförloppet lägger tonvikt på</a:t>
            </a:r>
          </a:p>
        </p:txBody>
      </p:sp>
      <p:sp>
        <p:nvSpPr>
          <p:cNvPr id="3" name="Rectangle 2">
            <a:extLst>
              <a:ext uri="{FF2B5EF4-FFF2-40B4-BE49-F238E27FC236}">
                <a16:creationId xmlns:a16="http://schemas.microsoft.com/office/drawing/2014/main" id="{553E32D5-2B68-4BB5-98D0-1D5EBE620135}"/>
              </a:ext>
            </a:extLst>
          </p:cNvPr>
          <p:cNvSpPr/>
          <p:nvPr/>
        </p:nvSpPr>
        <p:spPr>
          <a:xfrm>
            <a:off x="954915" y="1489661"/>
            <a:ext cx="9262140" cy="4247092"/>
          </a:xfrm>
          <a:prstGeom prst="rect">
            <a:avLst/>
          </a:prstGeom>
          <a:solidFill>
            <a:schemeClr val="accent1">
              <a:lumMod val="20000"/>
              <a:lumOff val="8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342900" indent="-342900">
              <a:spcBef>
                <a:spcPts val="600"/>
              </a:spcBef>
              <a:buFont typeface="Arial" panose="020B0604020202020204" pitchFamily="34" charset="0"/>
              <a:buChar char="•"/>
            </a:pPr>
            <a:r>
              <a:rPr lang="sv-SE" sz="2400" dirty="0">
                <a:solidFill>
                  <a:schemeClr val="tx1"/>
                </a:solidFill>
                <a:latin typeface="Calibri" panose="020F0502020204030204"/>
                <a:ea typeface="Calibri" panose="020F0502020204030204" pitchFamily="34" charset="0"/>
                <a:cs typeface="Arial" panose="020B0604020202020204" pitchFamily="34" charset="0"/>
              </a:rPr>
              <a:t>Att m</a:t>
            </a:r>
            <a:r>
              <a:rPr lang="en-SE" sz="2400" dirty="0">
                <a:solidFill>
                  <a:schemeClr val="tx1"/>
                </a:solidFill>
                <a:latin typeface="Calibri" panose="020F0502020204030204"/>
                <a:ea typeface="Calibri" panose="020F0502020204030204" pitchFamily="34" charset="0"/>
                <a:cs typeface="Arial" panose="020B0604020202020204" pitchFamily="34" charset="0"/>
              </a:rPr>
              <a:t>ålet är mycket kortare utredningstider än </a:t>
            </a:r>
            <a:r>
              <a:rPr lang="sv-SE" sz="2400" dirty="0">
                <a:solidFill>
                  <a:schemeClr val="tx1"/>
                </a:solidFill>
                <a:latin typeface="Calibri" panose="020F0502020204030204"/>
                <a:ea typeface="Calibri" panose="020F0502020204030204" pitchFamily="34" charset="0"/>
                <a:cs typeface="Arial" panose="020B0604020202020204" pitchFamily="34" charset="0"/>
              </a:rPr>
              <a:t>i</a:t>
            </a:r>
            <a:r>
              <a:rPr lang="en-SE" sz="2400" dirty="0">
                <a:solidFill>
                  <a:schemeClr val="tx1"/>
                </a:solidFill>
                <a:latin typeface="Calibri" panose="020F0502020204030204"/>
                <a:ea typeface="Calibri" panose="020F0502020204030204" pitchFamily="34" charset="0"/>
                <a:cs typeface="Arial" panose="020B0604020202020204" pitchFamily="34" charset="0"/>
              </a:rPr>
              <a:t> dag</a:t>
            </a:r>
            <a:endParaRPr lang="sv-SE" sz="2400" dirty="0">
              <a:solidFill>
                <a:schemeClr val="tx1"/>
              </a:solidFill>
              <a:latin typeface="Calibri" panose="020F0502020204030204"/>
              <a:ea typeface="Calibri" panose="020F0502020204030204" pitchFamily="34" charset="0"/>
              <a:cs typeface="Arial" panose="020B0604020202020204" pitchFamily="34" charset="0"/>
            </a:endParaRPr>
          </a:p>
          <a:p>
            <a:pPr marL="342900" indent="-342900">
              <a:spcBef>
                <a:spcPts val="600"/>
              </a:spcBef>
              <a:buFont typeface="Arial" panose="020B0604020202020204" pitchFamily="34" charset="0"/>
              <a:buChar char="•"/>
            </a:pPr>
            <a:r>
              <a:rPr lang="sv-SE" sz="2400" dirty="0">
                <a:solidFill>
                  <a:schemeClr val="tx1"/>
                </a:solidFill>
                <a:latin typeface="Calibri" panose="020F0502020204030204"/>
                <a:ea typeface="Calibri" panose="020F0502020204030204" pitchFamily="34" charset="0"/>
                <a:cs typeface="Arial" panose="020B0604020202020204" pitchFamily="34" charset="0"/>
              </a:rPr>
              <a:t>Att o</a:t>
            </a:r>
            <a:r>
              <a:rPr lang="en-SE" sz="2400" dirty="0">
                <a:solidFill>
                  <a:schemeClr val="tx1"/>
                </a:solidFill>
                <a:latin typeface="Calibri" panose="020F0502020204030204"/>
                <a:ea typeface="Calibri" panose="020F0502020204030204" pitchFamily="34" charset="0"/>
                <a:cs typeface="Arial" panose="020B0604020202020204" pitchFamily="34" charset="0"/>
              </a:rPr>
              <a:t>rganisationen för sam</a:t>
            </a:r>
            <a:r>
              <a:rPr lang="sv-SE" sz="2400" dirty="0">
                <a:solidFill>
                  <a:schemeClr val="tx1"/>
                </a:solidFill>
                <a:latin typeface="Calibri" panose="020F0502020204030204"/>
                <a:ea typeface="Calibri" panose="020F0502020204030204" pitchFamily="34" charset="0"/>
                <a:cs typeface="Arial" panose="020B0604020202020204" pitchFamily="34" charset="0"/>
              </a:rPr>
              <a:t>arbete</a:t>
            </a:r>
            <a:r>
              <a:rPr lang="en-SE" sz="2400" dirty="0">
                <a:solidFill>
                  <a:schemeClr val="tx1"/>
                </a:solidFill>
                <a:latin typeface="Calibri" panose="020F0502020204030204"/>
                <a:ea typeface="Calibri" panose="020F0502020204030204" pitchFamily="34" charset="0"/>
                <a:cs typeface="Arial" panose="020B0604020202020204" pitchFamily="34" charset="0"/>
              </a:rPr>
              <a:t> </a:t>
            </a:r>
            <a:r>
              <a:rPr lang="sv-SE" sz="2400" dirty="0">
                <a:solidFill>
                  <a:schemeClr val="tx1"/>
                </a:solidFill>
                <a:latin typeface="Calibri" panose="020F0502020204030204"/>
                <a:ea typeface="Calibri" panose="020F0502020204030204" pitchFamily="34" charset="0"/>
                <a:cs typeface="Arial" panose="020B0604020202020204" pitchFamily="34" charset="0"/>
              </a:rPr>
              <a:t>mellan regionens </a:t>
            </a:r>
            <a:r>
              <a:rPr lang="en-SE" sz="2400" dirty="0">
                <a:solidFill>
                  <a:schemeClr val="tx1"/>
                </a:solidFill>
                <a:latin typeface="Calibri" panose="020F0502020204030204"/>
                <a:ea typeface="Calibri" panose="020F0502020204030204" pitchFamily="34" charset="0"/>
                <a:cs typeface="Arial" panose="020B0604020202020204" pitchFamily="34" charset="0"/>
              </a:rPr>
              <a:t>primärvård</a:t>
            </a:r>
            <a:r>
              <a:rPr lang="sv-SE" sz="2400" dirty="0">
                <a:solidFill>
                  <a:schemeClr val="tx1"/>
                </a:solidFill>
                <a:latin typeface="Calibri" panose="020F0502020204030204"/>
                <a:ea typeface="Calibri" panose="020F0502020204030204" pitchFamily="34" charset="0"/>
                <a:cs typeface="Arial" panose="020B0604020202020204" pitchFamily="34" charset="0"/>
              </a:rPr>
              <a:t> och </a:t>
            </a:r>
            <a:r>
              <a:rPr lang="en-SE" sz="2400" dirty="0">
                <a:solidFill>
                  <a:schemeClr val="tx1"/>
                </a:solidFill>
                <a:latin typeface="Calibri" panose="020F0502020204030204"/>
                <a:ea typeface="Calibri" panose="020F0502020204030204" pitchFamily="34" charset="0"/>
                <a:cs typeface="Arial" panose="020B0604020202020204" pitchFamily="34" charset="0"/>
              </a:rPr>
              <a:t>kommunal vård och omsorg ska</a:t>
            </a:r>
            <a:r>
              <a:rPr lang="sv-SE" sz="2400" dirty="0">
                <a:solidFill>
                  <a:schemeClr val="tx1"/>
                </a:solidFill>
                <a:latin typeface="Calibri" panose="020F0502020204030204"/>
                <a:ea typeface="Calibri" panose="020F0502020204030204" pitchFamily="34" charset="0"/>
                <a:cs typeface="Arial" panose="020B0604020202020204" pitchFamily="34" charset="0"/>
              </a:rPr>
              <a:t> </a:t>
            </a:r>
            <a:r>
              <a:rPr lang="en-SE" sz="2400" dirty="0">
                <a:solidFill>
                  <a:schemeClr val="tx1"/>
                </a:solidFill>
                <a:latin typeface="Calibri" panose="020F0502020204030204"/>
                <a:ea typeface="Calibri" panose="020F0502020204030204" pitchFamily="34" charset="0"/>
                <a:cs typeface="Arial" panose="020B0604020202020204" pitchFamily="34" charset="0"/>
              </a:rPr>
              <a:t>finnas på plats</a:t>
            </a:r>
            <a:r>
              <a:rPr lang="sv-SE" sz="2400" dirty="0">
                <a:solidFill>
                  <a:schemeClr val="tx1"/>
                </a:solidFill>
                <a:latin typeface="Calibri" panose="020F0502020204030204"/>
                <a:ea typeface="Calibri" panose="020F0502020204030204" pitchFamily="34" charset="0"/>
                <a:cs typeface="Arial" panose="020B0604020202020204" pitchFamily="34" charset="0"/>
              </a:rPr>
              <a:t>, vid behov involveras även s</a:t>
            </a:r>
            <a:r>
              <a:rPr lang="en-SE" sz="2400" dirty="0">
                <a:solidFill>
                  <a:schemeClr val="tx1"/>
                </a:solidFill>
                <a:latin typeface="Calibri" panose="020F0502020204030204"/>
                <a:ea typeface="Calibri" panose="020F0502020204030204" pitchFamily="34" charset="0"/>
                <a:cs typeface="Arial" panose="020B0604020202020204" pitchFamily="34" charset="0"/>
              </a:rPr>
              <a:t>pecialist</a:t>
            </a:r>
            <a:r>
              <a:rPr lang="sv-SE" sz="2400" dirty="0">
                <a:solidFill>
                  <a:schemeClr val="tx1"/>
                </a:solidFill>
                <a:latin typeface="Calibri" panose="020F0502020204030204"/>
                <a:ea typeface="Calibri" panose="020F0502020204030204" pitchFamily="34" charset="0"/>
                <a:cs typeface="Arial" panose="020B0604020202020204" pitchFamily="34" charset="0"/>
              </a:rPr>
              <a:t>enhet</a:t>
            </a:r>
            <a:r>
              <a:rPr lang="en-SE" sz="2400" dirty="0">
                <a:solidFill>
                  <a:schemeClr val="tx1"/>
                </a:solidFill>
                <a:latin typeface="Calibri" panose="020F0502020204030204"/>
                <a:ea typeface="Calibri" panose="020F0502020204030204" pitchFamily="34" charset="0"/>
                <a:cs typeface="Arial" panose="020B0604020202020204" pitchFamily="34" charset="0"/>
              </a:rPr>
              <a:t> </a:t>
            </a:r>
            <a:endParaRPr lang="sv-SE" sz="2400" dirty="0">
              <a:solidFill>
                <a:schemeClr val="tx1"/>
              </a:solidFill>
              <a:latin typeface="Calibri" panose="020F0502020204030204"/>
              <a:ea typeface="Calibri" panose="020F0502020204030204" pitchFamily="34" charset="0"/>
              <a:cs typeface="Arial" panose="020B0604020202020204" pitchFamily="34" charset="0"/>
            </a:endParaRPr>
          </a:p>
          <a:p>
            <a:pPr marL="342900" indent="-342900">
              <a:spcBef>
                <a:spcPts val="600"/>
              </a:spcBef>
              <a:buFont typeface="Arial" panose="020B0604020202020204" pitchFamily="34" charset="0"/>
              <a:buChar char="•"/>
            </a:pPr>
            <a:r>
              <a:rPr lang="sv-SE" sz="2400" dirty="0">
                <a:solidFill>
                  <a:schemeClr val="tx1"/>
                </a:solidFill>
                <a:latin typeface="Calibri" panose="020F0502020204030204"/>
                <a:ea typeface="Calibri" panose="020F0502020204030204" pitchFamily="34" charset="0"/>
                <a:cs typeface="Arial" panose="020B0604020202020204" pitchFamily="34" charset="0"/>
              </a:rPr>
              <a:t>Att en fast </a:t>
            </a:r>
            <a:r>
              <a:rPr lang="en-SE" sz="2400" dirty="0">
                <a:solidFill>
                  <a:schemeClr val="tx1"/>
                </a:solidFill>
              </a:rPr>
              <a:t>vårdkontakt </a:t>
            </a:r>
            <a:r>
              <a:rPr lang="sv-SE" sz="2400" dirty="0">
                <a:solidFill>
                  <a:schemeClr val="tx1"/>
                </a:solidFill>
              </a:rPr>
              <a:t>ska erbjudas </a:t>
            </a:r>
            <a:r>
              <a:rPr lang="en-SE" sz="2400" dirty="0">
                <a:solidFill>
                  <a:schemeClr val="tx1"/>
                </a:solidFill>
              </a:rPr>
              <a:t>inom regional</a:t>
            </a:r>
            <a:r>
              <a:rPr lang="sv-SE" sz="2400" dirty="0">
                <a:solidFill>
                  <a:schemeClr val="tx1"/>
                </a:solidFill>
              </a:rPr>
              <a:t> hälso- och sjukvård,</a:t>
            </a:r>
            <a:r>
              <a:rPr lang="en-SE" sz="2400" dirty="0">
                <a:solidFill>
                  <a:schemeClr val="tx1"/>
                </a:solidFill>
              </a:rPr>
              <a:t> vid behov </a:t>
            </a:r>
            <a:r>
              <a:rPr lang="sv-SE" sz="2400" dirty="0">
                <a:solidFill>
                  <a:schemeClr val="tx1"/>
                </a:solidFill>
              </a:rPr>
              <a:t>även </a:t>
            </a:r>
            <a:r>
              <a:rPr lang="en-SE" sz="2400" dirty="0">
                <a:solidFill>
                  <a:schemeClr val="tx1"/>
                </a:solidFill>
              </a:rPr>
              <a:t>inom kommunal vård och omsorg</a:t>
            </a:r>
            <a:endParaRPr lang="sv-SE" sz="2400" dirty="0">
              <a:solidFill>
                <a:schemeClr val="tx1"/>
              </a:solidFill>
            </a:endParaRPr>
          </a:p>
          <a:p>
            <a:pPr marL="342900" indent="-342900">
              <a:spcBef>
                <a:spcPts val="600"/>
              </a:spcBef>
              <a:buFont typeface="Arial" panose="020B0604020202020204" pitchFamily="34" charset="0"/>
              <a:buChar char="•"/>
            </a:pPr>
            <a:r>
              <a:rPr lang="sv-SE" sz="2400" dirty="0">
                <a:solidFill>
                  <a:schemeClr val="tx1"/>
                </a:solidFill>
                <a:latin typeface="Calibri" panose="020F0502020204030204"/>
                <a:ea typeface="Calibri" panose="020F0502020204030204" pitchFamily="34" charset="0"/>
                <a:cs typeface="Arial" panose="020B0604020202020204" pitchFamily="34" charset="0"/>
              </a:rPr>
              <a:t>Att aktiv uppföljning ska ske inom ett år </a:t>
            </a:r>
            <a:r>
              <a:rPr lang="en-SE" sz="2400" dirty="0">
                <a:solidFill>
                  <a:schemeClr val="tx1"/>
                </a:solidFill>
                <a:latin typeface="Calibri" panose="020F0502020204030204"/>
                <a:ea typeface="Calibri" panose="020F0502020204030204" pitchFamily="34" charset="0"/>
                <a:cs typeface="Arial" panose="020B0604020202020204" pitchFamily="34" charset="0"/>
              </a:rPr>
              <a:t>i</a:t>
            </a:r>
            <a:r>
              <a:rPr lang="en-SE" sz="2400" dirty="0">
                <a:solidFill>
                  <a:schemeClr val="tx1"/>
                </a:solidFill>
              </a:rPr>
              <a:t> de fall man befarar att personen själv eller anhöriga inte ta</a:t>
            </a:r>
            <a:r>
              <a:rPr lang="sv-SE" sz="2400" dirty="0">
                <a:solidFill>
                  <a:schemeClr val="tx1"/>
                </a:solidFill>
              </a:rPr>
              <a:t>r</a:t>
            </a:r>
            <a:r>
              <a:rPr lang="en-SE" sz="2400" dirty="0">
                <a:solidFill>
                  <a:schemeClr val="tx1"/>
                </a:solidFill>
              </a:rPr>
              <a:t> initiativ till att söka vård vid för</a:t>
            </a:r>
            <a:r>
              <a:rPr lang="sv-SE" sz="2400" dirty="0">
                <a:solidFill>
                  <a:schemeClr val="tx1"/>
                </a:solidFill>
              </a:rPr>
              <a:t>s</a:t>
            </a:r>
            <a:r>
              <a:rPr lang="en-SE" sz="2400" dirty="0">
                <a:solidFill>
                  <a:schemeClr val="tx1"/>
                </a:solidFill>
              </a:rPr>
              <a:t>ämring</a:t>
            </a:r>
            <a:r>
              <a:rPr lang="sv-SE" sz="2400" dirty="0">
                <a:solidFill>
                  <a:schemeClr val="tx1"/>
                </a:solidFill>
              </a:rPr>
              <a:t>.</a:t>
            </a:r>
            <a:r>
              <a:rPr lang="en-SE" sz="2400" dirty="0">
                <a:solidFill>
                  <a:schemeClr val="tx1"/>
                </a:solidFill>
              </a:rPr>
              <a:t> </a:t>
            </a:r>
            <a:endParaRPr lang="sv-SE" sz="2400" dirty="0">
              <a:solidFill>
                <a:schemeClr val="tx1"/>
              </a:solidFill>
            </a:endParaRPr>
          </a:p>
          <a:p>
            <a:pPr>
              <a:spcBef>
                <a:spcPts val="600"/>
              </a:spcBef>
            </a:pPr>
            <a:endParaRPr lang="sv-SE" sz="2400" dirty="0">
              <a:solidFill>
                <a:srgbClr val="000000"/>
              </a:solidFill>
              <a:latin typeface="Calibri" panose="020F0502020204030204"/>
              <a:ea typeface="Calibri" panose="020F0502020204030204" pitchFamily="34" charset="0"/>
              <a:cs typeface="Arial" panose="020B0604020202020204" pitchFamily="34" charset="0"/>
            </a:endParaRPr>
          </a:p>
          <a:p>
            <a:pPr marL="342900" lvl="0" indent="-342900">
              <a:spcBef>
                <a:spcPts val="600"/>
              </a:spcBef>
              <a:buFont typeface="Arial" panose="020B0604020202020204" pitchFamily="34" charset="0"/>
              <a:buChar char="•"/>
              <a:defRPr/>
            </a:pPr>
            <a:endParaRPr lang="sv-SE" sz="2000" dirty="0">
              <a:solidFill>
                <a:srgbClr val="000000"/>
              </a:solidFill>
              <a:ea typeface="Calibri" panose="020F0502020204030204" pitchFamily="34" charset="0"/>
              <a:cs typeface="Arial" panose="020B0604020202020204" pitchFamily="34" charset="0"/>
            </a:endParaRPr>
          </a:p>
        </p:txBody>
      </p:sp>
      <p:sp>
        <p:nvSpPr>
          <p:cNvPr id="10" name="textruta 9"/>
          <p:cNvSpPr txBox="1"/>
          <p:nvPr/>
        </p:nvSpPr>
        <p:spPr>
          <a:xfrm>
            <a:off x="10301680" y="12542"/>
            <a:ext cx="1890320" cy="461665"/>
          </a:xfrm>
          <a:prstGeom prst="rect">
            <a:avLst/>
          </a:prstGeom>
          <a:noFill/>
        </p:spPr>
        <p:txBody>
          <a:bodyPr wrap="square" rtlCol="0">
            <a:spAutoFit/>
          </a:bodyPr>
          <a:lstStyle/>
          <a:p>
            <a:r>
              <a:rPr lang="sv-SE" sz="1200" dirty="0">
                <a:solidFill>
                  <a:schemeClr val="bg1">
                    <a:lumMod val="65000"/>
                  </a:schemeClr>
                </a:solidFill>
              </a:rPr>
              <a:t>Kognitiv svikt vid misstänkt demenssjukdom </a:t>
            </a:r>
          </a:p>
        </p:txBody>
      </p:sp>
    </p:spTree>
    <p:extLst>
      <p:ext uri="{BB962C8B-B14F-4D97-AF65-F5344CB8AC3E}">
        <p14:creationId xmlns:p14="http://schemas.microsoft.com/office/powerpoint/2010/main" val="1919662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a:t>Patientkontrakt</a:t>
            </a:r>
          </a:p>
        </p:txBody>
      </p:sp>
      <p:sp>
        <p:nvSpPr>
          <p:cNvPr id="5" name="Platshållare för text 4"/>
          <p:cNvSpPr>
            <a:spLocks noGrp="1"/>
          </p:cNvSpPr>
          <p:nvPr>
            <p:ph type="body" sz="quarter" idx="10"/>
          </p:nvPr>
        </p:nvSpPr>
        <p:spPr>
          <a:xfrm>
            <a:off x="989013" y="1422400"/>
            <a:ext cx="7144334" cy="4186238"/>
          </a:xfrm>
        </p:spPr>
        <p:txBody>
          <a:bodyPr>
            <a:normAutofit/>
          </a:bodyPr>
          <a:lstStyle/>
          <a:p>
            <a:pPr marL="342900" indent="-342900">
              <a:buFont typeface="Arial" panose="020B0604020202020204" pitchFamily="34" charset="0"/>
              <a:buChar char="•"/>
            </a:pPr>
            <a:r>
              <a:rPr lang="en-SE" sz="2000" dirty="0"/>
              <a:t>Vårdförlopp kognitiv svikt vid misstänkt demenssjukdom bygger på att personen är delaktig och önskar utredning. </a:t>
            </a:r>
          </a:p>
          <a:p>
            <a:pPr marL="1028700" lvl="1" indent="-342900"/>
            <a:r>
              <a:rPr lang="en-SE" sz="2000" dirty="0"/>
              <a:t>Förutsättningarna för att vara delaktig är bättre ju tidigare i sjukdomsförloppet en </a:t>
            </a:r>
            <a:r>
              <a:rPr lang="sv-SE" sz="2000" dirty="0"/>
              <a:t>utredning görs.</a:t>
            </a:r>
            <a:endParaRPr lang="en-SE" sz="2000" dirty="0"/>
          </a:p>
          <a:p>
            <a:pPr marL="342900" indent="-342900">
              <a:buFont typeface="Arial" panose="020B0604020202020204" pitchFamily="34" charset="0"/>
              <a:buChar char="•"/>
            </a:pPr>
            <a:r>
              <a:rPr lang="en-SE" sz="2000" dirty="0"/>
              <a:t>Den kognitiva svikten</a:t>
            </a:r>
            <a:r>
              <a:rPr lang="sv-SE" sz="2000" dirty="0"/>
              <a:t> kan</a:t>
            </a:r>
            <a:r>
              <a:rPr lang="en-SE" sz="2000" dirty="0"/>
              <a:t> medför</a:t>
            </a:r>
            <a:r>
              <a:rPr lang="sv-SE" sz="2000" dirty="0"/>
              <a:t>a</a:t>
            </a:r>
            <a:r>
              <a:rPr lang="en-SE" sz="2000" dirty="0"/>
              <a:t> svårigheter till delaktighet.</a:t>
            </a:r>
          </a:p>
          <a:p>
            <a:pPr marL="1028700" lvl="1" indent="-342900"/>
            <a:r>
              <a:rPr lang="en-SE" sz="2000" dirty="0"/>
              <a:t>Det</a:t>
            </a:r>
            <a:r>
              <a:rPr lang="sv-SE" sz="2000" dirty="0"/>
              <a:t> är</a:t>
            </a:r>
            <a:r>
              <a:rPr lang="en-SE" sz="2000" dirty="0"/>
              <a:t> viktigt att se p</a:t>
            </a:r>
            <a:r>
              <a:rPr lang="sv-SE" sz="2000" dirty="0" err="1"/>
              <a:t>ersonen</a:t>
            </a:r>
            <a:r>
              <a:rPr lang="en-SE" sz="2000" dirty="0"/>
              <a:t> och dennes anhöriga eller närstående som samarbetspartners.</a:t>
            </a:r>
          </a:p>
          <a:p>
            <a:pPr marL="1028700" lvl="1" indent="-342900"/>
            <a:r>
              <a:rPr lang="en-GB" sz="2000" dirty="0"/>
              <a:t>E</a:t>
            </a:r>
            <a:r>
              <a:rPr lang="en-SE" sz="2000" dirty="0"/>
              <a:t>tt appendix finns med goda råd</a:t>
            </a:r>
          </a:p>
          <a:p>
            <a:pPr marL="342900" indent="-342900">
              <a:buFont typeface="Arial" panose="020B0604020202020204" pitchFamily="34" charset="0"/>
              <a:buChar char="•"/>
            </a:pPr>
            <a:r>
              <a:rPr lang="sv-SE" sz="2000" dirty="0"/>
              <a:t>Et</a:t>
            </a:r>
            <a:r>
              <a:rPr lang="en-SE" sz="2000" dirty="0"/>
              <a:t>t personcentrer</a:t>
            </a:r>
            <a:r>
              <a:rPr lang="sv-SE" sz="2000" dirty="0"/>
              <a:t>at</a:t>
            </a:r>
            <a:r>
              <a:rPr lang="en-SE" sz="2000" dirty="0"/>
              <a:t> arbetssätt </a:t>
            </a:r>
            <a:r>
              <a:rPr lang="sv-SE" sz="2000" dirty="0"/>
              <a:t>innebär</a:t>
            </a:r>
            <a:r>
              <a:rPr lang="en-SE" sz="2000" dirty="0"/>
              <a:t> att </a:t>
            </a:r>
            <a:r>
              <a:rPr lang="sv-SE" sz="2000" dirty="0"/>
              <a:t>kommunikation,</a:t>
            </a:r>
            <a:r>
              <a:rPr lang="en-SE" sz="2000" dirty="0"/>
              <a:t> </a:t>
            </a:r>
            <a:r>
              <a:rPr lang="sv-SE" sz="2000" dirty="0"/>
              <a:t>tester </a:t>
            </a:r>
            <a:r>
              <a:rPr lang="en-SE" sz="2000" dirty="0"/>
              <a:t>och åtgärder </a:t>
            </a:r>
            <a:r>
              <a:rPr lang="sv-SE" sz="2000" dirty="0"/>
              <a:t>behöver</a:t>
            </a:r>
            <a:r>
              <a:rPr lang="en-SE" sz="2000" dirty="0"/>
              <a:t> anpassas till individens behov och förutsättningar (</a:t>
            </a:r>
            <a:r>
              <a:rPr lang="sv-SE" sz="2000" dirty="0"/>
              <a:t>som</a:t>
            </a:r>
            <a:r>
              <a:rPr lang="en-SE" sz="2000" dirty="0"/>
              <a:t> </a:t>
            </a:r>
            <a:r>
              <a:rPr lang="en-GB" sz="2000" dirty="0"/>
              <a:t>vid </a:t>
            </a:r>
            <a:r>
              <a:rPr lang="en-GB" sz="2000" dirty="0" err="1"/>
              <a:t>språksvårigheter</a:t>
            </a:r>
            <a:r>
              <a:rPr lang="sv-SE" sz="2000" dirty="0"/>
              <a:t> eller andra</a:t>
            </a:r>
            <a:r>
              <a:rPr lang="en-SE" sz="2000" dirty="0"/>
              <a:t> funktionsnedsättningar)</a:t>
            </a:r>
            <a:r>
              <a:rPr lang="sv-SE" sz="2000" dirty="0"/>
              <a:t>.</a:t>
            </a:r>
            <a:endParaRPr lang="sv-SE" sz="1800" dirty="0"/>
          </a:p>
        </p:txBody>
      </p:sp>
      <p:sp>
        <p:nvSpPr>
          <p:cNvPr id="7" name="Rektangel 6"/>
          <p:cNvSpPr/>
          <p:nvPr/>
        </p:nvSpPr>
        <p:spPr>
          <a:xfrm>
            <a:off x="988742" y="5429436"/>
            <a:ext cx="9312938" cy="981303"/>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marR="0" lvl="0" indent="0" algn="l" defTabSz="914400" rtl="0" eaLnBrk="1" fontAlgn="auto" latinLnBrk="0" hangingPunct="1">
              <a:lnSpc>
                <a:spcPct val="100000"/>
              </a:lnSpc>
              <a:spcBef>
                <a:spcPts val="0"/>
              </a:spcBef>
              <a:spcAft>
                <a:spcPts val="0"/>
              </a:spcAft>
              <a:buClrTx/>
              <a:buSzTx/>
              <a:buFontTx/>
              <a:buNone/>
              <a:tabLst/>
              <a:defRPr/>
            </a:pPr>
            <a:r>
              <a:rPr kumimoji="0" lang="sv-SE" b="0" i="0" u="none" strike="noStrike" kern="1200" cap="none" spc="0" normalizeH="0" baseline="0" noProof="0" dirty="0">
                <a:ln>
                  <a:noFill/>
                </a:ln>
                <a:solidFill>
                  <a:srgbClr val="000000"/>
                </a:solidFill>
                <a:effectLst/>
                <a:uLnTx/>
                <a:uFillTx/>
                <a:latin typeface="Calibri" panose="020F0502020204030204"/>
                <a:ea typeface="+mn-ea"/>
                <a:cs typeface="+mn-cs"/>
              </a:rPr>
              <a:t>Syftet med </a:t>
            </a:r>
            <a:r>
              <a:rPr kumimoji="0" lang="sv-SE" b="0" i="0" u="none" strike="noStrike" kern="1200" cap="none" spc="0" normalizeH="0" baseline="0" noProof="0" dirty="0" err="1">
                <a:ln>
                  <a:noFill/>
                </a:ln>
                <a:solidFill>
                  <a:srgbClr val="000000"/>
                </a:solidFill>
                <a:effectLst/>
                <a:uLnTx/>
                <a:uFillTx/>
                <a:latin typeface="Calibri" panose="020F0502020204030204"/>
                <a:ea typeface="+mn-ea"/>
                <a:cs typeface="+mn-cs"/>
              </a:rPr>
              <a:t>patientkontrakt</a:t>
            </a:r>
            <a:r>
              <a:rPr kumimoji="0" lang="sv-SE" b="0" i="0" u="none" strike="noStrike" kern="1200" cap="none" spc="0" normalizeH="0" baseline="0" noProof="0" dirty="0">
                <a:ln>
                  <a:noFill/>
                </a:ln>
                <a:solidFill>
                  <a:srgbClr val="000000"/>
                </a:solidFill>
                <a:effectLst/>
                <a:uLnTx/>
                <a:uFillTx/>
                <a:latin typeface="Calibri" panose="020F0502020204030204"/>
                <a:ea typeface="+mn-ea"/>
                <a:cs typeface="+mn-cs"/>
              </a:rPr>
              <a:t> är att genom en gemensam överenskommelse mellan patient och vårdgivare säkerställa delaktighet, samordning och tillgänglighet med patientens perspektiv som utgångspunkt.</a:t>
            </a:r>
          </a:p>
        </p:txBody>
      </p:sp>
      <p:pic>
        <p:nvPicPr>
          <p:cNvPr id="10" name="Bildobjekt 9">
            <a:extLst>
              <a:ext uri="{FF2B5EF4-FFF2-40B4-BE49-F238E27FC236}">
                <a16:creationId xmlns:a16="http://schemas.microsoft.com/office/drawing/2014/main" id="{0F4DA1E4-84C6-BB4F-9A8A-83B8AC198102}"/>
              </a:ext>
            </a:extLst>
          </p:cNvPr>
          <p:cNvPicPr>
            <a:picLocks noChangeAspect="1"/>
          </p:cNvPicPr>
          <p:nvPr/>
        </p:nvPicPr>
        <p:blipFill rotWithShape="1">
          <a:blip r:embed="rId2"/>
          <a:srcRect l="4498" t="7011" r="55414" b="15576"/>
          <a:stretch/>
        </p:blipFill>
        <p:spPr>
          <a:xfrm>
            <a:off x="8994913" y="1057894"/>
            <a:ext cx="3197087" cy="4175776"/>
          </a:xfrm>
          <a:prstGeom prst="rect">
            <a:avLst/>
          </a:prstGeom>
        </p:spPr>
      </p:pic>
      <p:sp>
        <p:nvSpPr>
          <p:cNvPr id="8" name="textruta 7"/>
          <p:cNvSpPr txBox="1"/>
          <p:nvPr/>
        </p:nvSpPr>
        <p:spPr>
          <a:xfrm>
            <a:off x="10301680" y="12542"/>
            <a:ext cx="1890320" cy="461665"/>
          </a:xfrm>
          <a:prstGeom prst="rect">
            <a:avLst/>
          </a:prstGeom>
          <a:noFill/>
        </p:spPr>
        <p:txBody>
          <a:bodyPr wrap="square" rtlCol="0">
            <a:spAutoFit/>
          </a:bodyPr>
          <a:lstStyle/>
          <a:p>
            <a:r>
              <a:rPr lang="sv-SE" sz="1200" dirty="0">
                <a:solidFill>
                  <a:schemeClr val="bg1">
                    <a:lumMod val="65000"/>
                  </a:schemeClr>
                </a:solidFill>
              </a:rPr>
              <a:t>Kognitiv svikt vid misstänkt demenssjukdom </a:t>
            </a:r>
          </a:p>
        </p:txBody>
      </p:sp>
    </p:spTree>
    <p:extLst>
      <p:ext uri="{BB962C8B-B14F-4D97-AF65-F5344CB8AC3E}">
        <p14:creationId xmlns:p14="http://schemas.microsoft.com/office/powerpoint/2010/main" val="1570241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988742" y="616841"/>
            <a:ext cx="9144000" cy="609793"/>
          </a:xfrm>
        </p:spPr>
        <p:txBody>
          <a:bodyPr>
            <a:normAutofit/>
          </a:bodyPr>
          <a:lstStyle/>
          <a:p>
            <a:r>
              <a:rPr lang="sv-SE" dirty="0"/>
              <a:t>          Vad kommer att följas upp (urval)</a:t>
            </a:r>
          </a:p>
        </p:txBody>
      </p:sp>
      <p:sp>
        <p:nvSpPr>
          <p:cNvPr id="10" name="Rectangle 9">
            <a:extLst>
              <a:ext uri="{FF2B5EF4-FFF2-40B4-BE49-F238E27FC236}">
                <a16:creationId xmlns:a16="http://schemas.microsoft.com/office/drawing/2014/main" id="{B6A3914D-6AB0-4643-82B5-C41FCC809901}"/>
              </a:ext>
            </a:extLst>
          </p:cNvPr>
          <p:cNvSpPr/>
          <p:nvPr/>
        </p:nvSpPr>
        <p:spPr>
          <a:xfrm>
            <a:off x="988743" y="1616693"/>
            <a:ext cx="5269554" cy="3762829"/>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Bef>
                <a:spcPts val="600"/>
              </a:spcBef>
            </a:pPr>
            <a:r>
              <a:rPr lang="sv-SE" sz="2000" b="1" dirty="0">
                <a:solidFill>
                  <a:srgbClr val="000000"/>
                </a:solidFill>
                <a:ea typeface="Calibri" panose="020F0502020204030204" pitchFamily="34" charset="0"/>
                <a:cs typeface="Arial" panose="020B0604020202020204" pitchFamily="34" charset="0"/>
              </a:rPr>
              <a:t>För basala utredningar</a:t>
            </a:r>
          </a:p>
          <a:p>
            <a:pPr marL="342900" indent="-342900">
              <a:spcBef>
                <a:spcPts val="600"/>
              </a:spcBef>
              <a:buFont typeface="Arial" panose="020B0604020202020204" pitchFamily="34" charset="0"/>
              <a:buChar char="•"/>
            </a:pPr>
            <a:r>
              <a:rPr lang="sv-SE" sz="2000" dirty="0">
                <a:solidFill>
                  <a:srgbClr val="000000"/>
                </a:solidFill>
                <a:ea typeface="Calibri" panose="020F0502020204030204" pitchFamily="34" charset="0"/>
                <a:cs typeface="Arial" panose="020B0604020202020204" pitchFamily="34" charset="0"/>
              </a:rPr>
              <a:t>Antal dagar från start av utredning till diagnos, medel och medianvärde </a:t>
            </a:r>
            <a:r>
              <a:rPr lang="sv-SE" sz="2000" i="1" dirty="0">
                <a:solidFill>
                  <a:srgbClr val="000000"/>
                </a:solidFill>
                <a:ea typeface="Calibri" panose="020F0502020204030204" pitchFamily="34" charset="0"/>
                <a:cs typeface="Arial" panose="020B0604020202020204" pitchFamily="34" charset="0"/>
              </a:rPr>
              <a:t>(≤ 30 </a:t>
            </a:r>
            <a:r>
              <a:rPr lang="sv-SE" sz="2000" i="1" dirty="0" err="1">
                <a:solidFill>
                  <a:srgbClr val="000000"/>
                </a:solidFill>
                <a:ea typeface="Calibri" panose="020F0502020204030204" pitchFamily="34" charset="0"/>
                <a:cs typeface="Arial" panose="020B0604020202020204" pitchFamily="34" charset="0"/>
              </a:rPr>
              <a:t>dgr</a:t>
            </a:r>
            <a:r>
              <a:rPr lang="sv-SE" sz="2000" i="1" dirty="0">
                <a:solidFill>
                  <a:srgbClr val="000000"/>
                </a:solidFill>
                <a:ea typeface="Calibri" panose="020F0502020204030204" pitchFamily="34" charset="0"/>
                <a:cs typeface="Arial" panose="020B0604020202020204" pitchFamily="34" charset="0"/>
              </a:rPr>
              <a:t>)</a:t>
            </a:r>
            <a:endParaRPr lang="sv-SE" sz="2000" dirty="0">
              <a:solidFill>
                <a:srgbClr val="000000"/>
              </a:solidFill>
              <a:ea typeface="Calibri" panose="020F0502020204030204" pitchFamily="34" charset="0"/>
              <a:cs typeface="Arial" panose="020B0604020202020204" pitchFamily="34" charset="0"/>
            </a:endParaRPr>
          </a:p>
          <a:p>
            <a:pPr marL="342900" lvl="0" indent="-342900">
              <a:spcBef>
                <a:spcPts val="600"/>
              </a:spcBef>
              <a:buFont typeface="Arial" panose="020B0604020202020204" pitchFamily="34" charset="0"/>
              <a:buChar char="•"/>
            </a:pPr>
            <a:r>
              <a:rPr lang="sv-SE" sz="2000" dirty="0">
                <a:solidFill>
                  <a:srgbClr val="000000"/>
                </a:solidFill>
                <a:ea typeface="Calibri" panose="020F0502020204030204" pitchFamily="34" charset="0"/>
                <a:cs typeface="Arial" panose="020B0604020202020204" pitchFamily="34" charset="0"/>
              </a:rPr>
              <a:t>Andelen personer med: </a:t>
            </a:r>
          </a:p>
          <a:p>
            <a:pPr marL="534988" lvl="1" indent="-179388">
              <a:spcBef>
                <a:spcPts val="600"/>
              </a:spcBef>
              <a:buFont typeface="Calibri" panose="020F0502020204030204" pitchFamily="34" charset="0"/>
              <a:buChar char="─"/>
            </a:pPr>
            <a:r>
              <a:rPr lang="sv-SE" sz="2000" dirty="0">
                <a:solidFill>
                  <a:srgbClr val="000000"/>
                </a:solidFill>
                <a:ea typeface="Calibri" panose="020F0502020204030204" pitchFamily="34" charset="0"/>
                <a:cs typeface="Arial" panose="020B0604020202020204" pitchFamily="34" charset="0"/>
              </a:rPr>
              <a:t>nydiagnostiserad demenssjukdom som genomgått en fullständig basal kognitiv utredning </a:t>
            </a:r>
            <a:r>
              <a:rPr lang="sv-SE" sz="2000" i="1" dirty="0">
                <a:solidFill>
                  <a:srgbClr val="000000"/>
                </a:solidFill>
                <a:ea typeface="Calibri" panose="020F0502020204030204" pitchFamily="34" charset="0"/>
                <a:cs typeface="Arial" panose="020B0604020202020204" pitchFamily="34" charset="0"/>
              </a:rPr>
              <a:t>(≥ 90%)</a:t>
            </a:r>
          </a:p>
          <a:p>
            <a:pPr marL="534988" lvl="1" indent="-179388">
              <a:spcBef>
                <a:spcPts val="600"/>
              </a:spcBef>
              <a:buFont typeface="Calibri" panose="020F0502020204030204" pitchFamily="34" charset="0"/>
              <a:buChar char="─"/>
            </a:pPr>
            <a:r>
              <a:rPr lang="sv-SE" sz="2000" dirty="0">
                <a:solidFill>
                  <a:srgbClr val="000000"/>
                </a:solidFill>
                <a:ea typeface="Calibri" panose="020F0502020204030204" pitchFamily="34" charset="0"/>
                <a:cs typeface="Arial" panose="020B0604020202020204" pitchFamily="34" charset="0"/>
              </a:rPr>
              <a:t>diagnosticerad demenssjukdom som fått en strukturerad funktions- och aktivitets-bedömning som del av demens-utredningen </a:t>
            </a:r>
            <a:r>
              <a:rPr lang="sv-SE" sz="2000" i="1" dirty="0">
                <a:solidFill>
                  <a:srgbClr val="000000"/>
                </a:solidFill>
                <a:ea typeface="Calibri" panose="020F0502020204030204" pitchFamily="34" charset="0"/>
                <a:cs typeface="Arial" panose="020B0604020202020204" pitchFamily="34" charset="0"/>
              </a:rPr>
              <a:t>(≥ 90%)</a:t>
            </a:r>
          </a:p>
          <a:p>
            <a:pPr marL="534988" lvl="1" indent="-179388">
              <a:spcBef>
                <a:spcPts val="600"/>
              </a:spcBef>
              <a:buFont typeface="Calibri" panose="020F0502020204030204" pitchFamily="34" charset="0"/>
              <a:buChar char="─"/>
            </a:pPr>
            <a:endParaRPr lang="sv-SE" sz="2000" dirty="0">
              <a:solidFill>
                <a:srgbClr val="000000"/>
              </a:solidFill>
              <a:ea typeface="Calibri" panose="020F050202020403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13F30D1A-8F25-4810-A47A-39C95C855260}"/>
              </a:ext>
            </a:extLst>
          </p:cNvPr>
          <p:cNvSpPr/>
          <p:nvPr/>
        </p:nvSpPr>
        <p:spPr>
          <a:xfrm>
            <a:off x="6424552" y="1616692"/>
            <a:ext cx="5672447" cy="3851867"/>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sv-SE" sz="2000" b="1" dirty="0">
                <a:solidFill>
                  <a:srgbClr val="000000"/>
                </a:solidFill>
                <a:ea typeface="Calibri" panose="020F0502020204030204" pitchFamily="34" charset="0"/>
                <a:cs typeface="Arial" panose="020B0604020202020204" pitchFamily="34" charset="0"/>
              </a:rPr>
              <a:t>För utvidgade utredningar</a:t>
            </a:r>
          </a:p>
          <a:p>
            <a:pPr marL="342900" lvl="0" indent="-342900">
              <a:spcBef>
                <a:spcPts val="600"/>
              </a:spcBef>
              <a:buFont typeface="Arial" panose="020B0604020202020204" pitchFamily="34" charset="0"/>
              <a:buChar char="•"/>
            </a:pPr>
            <a:r>
              <a:rPr lang="sv-SE" sz="2000" dirty="0">
                <a:solidFill>
                  <a:srgbClr val="000000"/>
                </a:solidFill>
                <a:ea typeface="Calibri" panose="020F0502020204030204" pitchFamily="34" charset="0"/>
                <a:cs typeface="Arial" panose="020B0604020202020204" pitchFamily="34" charset="0"/>
              </a:rPr>
              <a:t>Tid från kontaktdatum/mottagen remiss till diagnos </a:t>
            </a:r>
            <a:r>
              <a:rPr lang="sv-SE" sz="2000" i="1" dirty="0">
                <a:solidFill>
                  <a:srgbClr val="000000"/>
                </a:solidFill>
                <a:ea typeface="Calibri" panose="020F0502020204030204" pitchFamily="34" charset="0"/>
                <a:cs typeface="Arial" panose="020B0604020202020204" pitchFamily="34" charset="0"/>
              </a:rPr>
              <a:t>(≤ 60 dagar)</a:t>
            </a:r>
          </a:p>
          <a:p>
            <a:pPr marL="342900" indent="-342900">
              <a:spcBef>
                <a:spcPts val="600"/>
              </a:spcBef>
              <a:buFont typeface="Arial" panose="020B0604020202020204" pitchFamily="34" charset="0"/>
              <a:buChar char="•"/>
            </a:pPr>
            <a:r>
              <a:rPr lang="sv-SE" sz="2000" dirty="0">
                <a:solidFill>
                  <a:srgbClr val="000000"/>
                </a:solidFill>
                <a:ea typeface="Calibri" panose="020F0502020204030204" pitchFamily="34" charset="0"/>
                <a:cs typeface="Arial" panose="020B0604020202020204" pitchFamily="34" charset="0"/>
              </a:rPr>
              <a:t>Andelen personer där vården, i samband med att personen informeras om diagnosen: </a:t>
            </a:r>
          </a:p>
          <a:p>
            <a:pPr marL="800100" lvl="1" indent="-342900">
              <a:spcBef>
                <a:spcPts val="600"/>
              </a:spcBef>
              <a:buFont typeface="Arial" panose="020B0604020202020204" pitchFamily="34" charset="0"/>
              <a:buChar char="•"/>
            </a:pPr>
            <a:r>
              <a:rPr lang="sv-SE" sz="2000" dirty="0">
                <a:solidFill>
                  <a:srgbClr val="000000"/>
                </a:solidFill>
                <a:ea typeface="Calibri" panose="020F0502020204030204" pitchFamily="34" charset="0"/>
                <a:cs typeface="Arial" panose="020B0604020202020204" pitchFamily="34" charset="0"/>
              </a:rPr>
              <a:t>förskriver demensläkemedel (Alzheimers sjukdom) </a:t>
            </a:r>
            <a:r>
              <a:rPr lang="sv-SE" sz="2000" i="1" dirty="0">
                <a:solidFill>
                  <a:srgbClr val="000000"/>
                </a:solidFill>
                <a:ea typeface="Calibri" panose="020F0502020204030204" pitchFamily="34" charset="0"/>
                <a:cs typeface="Arial" panose="020B0604020202020204" pitchFamily="34" charset="0"/>
              </a:rPr>
              <a:t>(</a:t>
            </a:r>
            <a:r>
              <a:rPr lang="sv-SE" sz="2000" i="1" dirty="0" err="1">
                <a:solidFill>
                  <a:srgbClr val="000000"/>
                </a:solidFill>
                <a:ea typeface="Calibri" panose="020F0502020204030204" pitchFamily="34" charset="0"/>
                <a:cs typeface="Arial" panose="020B0604020202020204" pitchFamily="34" charset="0"/>
              </a:rPr>
              <a:t>Sp.V</a:t>
            </a:r>
            <a:r>
              <a:rPr lang="sv-SE" sz="2000" i="1" dirty="0">
                <a:solidFill>
                  <a:srgbClr val="000000"/>
                </a:solidFill>
                <a:ea typeface="Calibri" panose="020F0502020204030204" pitchFamily="34" charset="0"/>
                <a:cs typeface="Arial" panose="020B0604020202020204" pitchFamily="34" charset="0"/>
              </a:rPr>
              <a:t> ≥ 80, PV ≥ 75 %)</a:t>
            </a:r>
          </a:p>
          <a:p>
            <a:pPr marL="800100" lvl="1" indent="-342900">
              <a:spcBef>
                <a:spcPts val="600"/>
              </a:spcBef>
              <a:buFont typeface="Arial" panose="020B0604020202020204" pitchFamily="34" charset="0"/>
              <a:buChar char="•"/>
            </a:pPr>
            <a:r>
              <a:rPr lang="sv-SE" sz="2000" dirty="0">
                <a:solidFill>
                  <a:srgbClr val="000000"/>
                </a:solidFill>
                <a:ea typeface="Calibri" panose="020F0502020204030204" pitchFamily="34" charset="0"/>
                <a:cs typeface="Arial" panose="020B0604020202020204" pitchFamily="34" charset="0"/>
              </a:rPr>
              <a:t>Initierar patientstöd (demenssjukdom) </a:t>
            </a:r>
            <a:br>
              <a:rPr lang="sv-SE" sz="2000" dirty="0">
                <a:solidFill>
                  <a:srgbClr val="000000"/>
                </a:solidFill>
                <a:ea typeface="Calibri" panose="020F0502020204030204" pitchFamily="34" charset="0"/>
                <a:cs typeface="Arial" panose="020B0604020202020204" pitchFamily="34" charset="0"/>
              </a:rPr>
            </a:br>
            <a:r>
              <a:rPr lang="sv-SE" sz="2000" i="1" dirty="0">
                <a:solidFill>
                  <a:srgbClr val="000000"/>
                </a:solidFill>
                <a:ea typeface="Calibri" panose="020F0502020204030204" pitchFamily="34" charset="0"/>
                <a:cs typeface="Arial" panose="020B0604020202020204" pitchFamily="34" charset="0"/>
              </a:rPr>
              <a:t>(≥ 95 %)</a:t>
            </a:r>
          </a:p>
          <a:p>
            <a:pPr marL="800100" lvl="1" indent="-342900">
              <a:spcBef>
                <a:spcPts val="600"/>
              </a:spcBef>
              <a:buFont typeface="Arial" panose="020B0604020202020204" pitchFamily="34" charset="0"/>
              <a:buChar char="•"/>
            </a:pPr>
            <a:r>
              <a:rPr lang="sv-SE" sz="2000" dirty="0">
                <a:solidFill>
                  <a:srgbClr val="000000"/>
                </a:solidFill>
                <a:ea typeface="Calibri" panose="020F0502020204030204" pitchFamily="34" charset="0"/>
                <a:cs typeface="Arial" panose="020B0604020202020204" pitchFamily="34" charset="0"/>
              </a:rPr>
              <a:t>Initierar anhörigstöd (demenssjukdom)</a:t>
            </a:r>
            <a:r>
              <a:rPr lang="sv-SE" sz="2000" i="1" dirty="0">
                <a:solidFill>
                  <a:srgbClr val="000000"/>
                </a:solidFill>
                <a:ea typeface="Calibri" panose="020F0502020204030204" pitchFamily="34" charset="0"/>
                <a:cs typeface="Arial" panose="020B0604020202020204" pitchFamily="34" charset="0"/>
              </a:rPr>
              <a:t> </a:t>
            </a:r>
            <a:br>
              <a:rPr lang="sv-SE" sz="2000" i="1" dirty="0">
                <a:solidFill>
                  <a:srgbClr val="000000"/>
                </a:solidFill>
                <a:ea typeface="Calibri" panose="020F0502020204030204" pitchFamily="34" charset="0"/>
                <a:cs typeface="Arial" panose="020B0604020202020204" pitchFamily="34" charset="0"/>
              </a:rPr>
            </a:br>
            <a:r>
              <a:rPr lang="sv-SE" sz="2000" i="1" dirty="0">
                <a:solidFill>
                  <a:srgbClr val="000000"/>
                </a:solidFill>
                <a:ea typeface="Calibri" panose="020F0502020204030204" pitchFamily="34" charset="0"/>
                <a:cs typeface="Arial" panose="020B0604020202020204" pitchFamily="34" charset="0"/>
              </a:rPr>
              <a:t>(≥ 95 %)</a:t>
            </a:r>
          </a:p>
          <a:p>
            <a:pPr marL="800100" lvl="1" indent="-342900">
              <a:spcBef>
                <a:spcPts val="600"/>
              </a:spcBef>
              <a:buFont typeface="Arial" panose="020B0604020202020204" pitchFamily="34" charset="0"/>
              <a:buChar char="•"/>
            </a:pPr>
            <a:endParaRPr lang="sv-SE" sz="2000" dirty="0">
              <a:solidFill>
                <a:srgbClr val="000000"/>
              </a:solidFill>
              <a:ea typeface="Calibri" panose="020F0502020204030204" pitchFamily="34" charset="0"/>
              <a:cs typeface="Arial" panose="020B0604020202020204" pitchFamily="34" charset="0"/>
            </a:endParaRPr>
          </a:p>
        </p:txBody>
      </p:sp>
      <p:pic>
        <p:nvPicPr>
          <p:cNvPr id="12" name="Picture 21">
            <a:extLst>
              <a:ext uri="{FF2B5EF4-FFF2-40B4-BE49-F238E27FC236}">
                <a16:creationId xmlns:a16="http://schemas.microsoft.com/office/drawing/2014/main" id="{6650076E-DDDA-425F-811D-9F7850FFFA5E}"/>
              </a:ext>
            </a:extLst>
          </p:cNvPr>
          <p:cNvPicPr>
            <a:picLocks noChangeAspect="1"/>
          </p:cNvPicPr>
          <p:nvPr/>
        </p:nvPicPr>
        <p:blipFill>
          <a:blip r:embed="rId6"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984468" y="544649"/>
            <a:ext cx="1023016" cy="754175"/>
          </a:xfrm>
          <a:prstGeom prst="rect">
            <a:avLst/>
          </a:prstGeom>
        </p:spPr>
      </p:pic>
      <p:sp>
        <p:nvSpPr>
          <p:cNvPr id="6" name="Rectangle 5">
            <a:extLst>
              <a:ext uri="{FF2B5EF4-FFF2-40B4-BE49-F238E27FC236}">
                <a16:creationId xmlns:a16="http://schemas.microsoft.com/office/drawing/2014/main" id="{01F77448-64CF-4386-8406-839026FD8FC9}"/>
              </a:ext>
            </a:extLst>
          </p:cNvPr>
          <p:cNvSpPr/>
          <p:nvPr/>
        </p:nvSpPr>
        <p:spPr>
          <a:xfrm>
            <a:off x="988742" y="5683372"/>
            <a:ext cx="9209431" cy="834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Bef>
                <a:spcPts val="600"/>
              </a:spcBef>
              <a:defRPr/>
            </a:pPr>
            <a:r>
              <a:rPr kumimoji="0" lang="sv-SE" sz="1600" b="1" i="0" u="none" strike="noStrike" kern="1200" cap="none" spc="0" normalizeH="0" baseline="0" noProof="0" dirty="0">
                <a:ln>
                  <a:noFill/>
                </a:ln>
                <a:solidFill>
                  <a:srgbClr val="FFFFFF"/>
                </a:solidFill>
                <a:effectLst/>
                <a:uLnTx/>
                <a:uFillTx/>
                <a:latin typeface="Calibri" panose="020F0502020204030204"/>
                <a:ea typeface="+mn-ea"/>
                <a:cs typeface="+mn-cs"/>
              </a:rPr>
              <a:t>Datakällor:</a:t>
            </a:r>
            <a:r>
              <a:rPr kumimoji="0" lang="sv-SE" sz="16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lang="sv-SE" sz="1600" dirty="0">
                <a:solidFill>
                  <a:srgbClr val="FFFFFF"/>
                </a:solidFill>
              </a:rPr>
              <a:t>Etablerade och tillkommande indikatorer kan främst följas från kvalitetsregistret </a:t>
            </a:r>
            <a:r>
              <a:rPr lang="sv-SE" sz="1600" dirty="0" err="1">
                <a:solidFill>
                  <a:srgbClr val="FFFFFF"/>
                </a:solidFill>
              </a:rPr>
              <a:t>SveDem</a:t>
            </a:r>
            <a:r>
              <a:rPr lang="sv-SE" sz="1600" dirty="0">
                <a:solidFill>
                  <a:srgbClr val="FFFFFF"/>
                </a:solidFill>
              </a:rPr>
              <a:t>. Arbete för att vårddokumentationen ska bli strukturerad så kvalitetsvariablerna kan fångas behövs då täckningsgraden är begränsad i kvalitetsregistret.</a:t>
            </a:r>
            <a:endParaRPr kumimoji="0" lang="sv-SE" sz="1600" b="0" i="0" u="none" strike="noStrike" kern="1200" cap="none" spc="0" normalizeH="0" noProof="0" dirty="0">
              <a:ln>
                <a:noFill/>
              </a:ln>
              <a:solidFill>
                <a:srgbClr val="FFFFFF"/>
              </a:solidFill>
              <a:effectLst/>
              <a:uLnTx/>
              <a:uFillTx/>
              <a:latin typeface="Calibri" panose="020F0502020204030204"/>
              <a:ea typeface="+mn-ea"/>
              <a:cs typeface="+mn-cs"/>
            </a:endParaRPr>
          </a:p>
        </p:txBody>
      </p:sp>
      <p:pic>
        <p:nvPicPr>
          <p:cNvPr id="4" name="Picture 3" descr="A close up of a logo&#10;&#10;Description automatically generated">
            <a:extLst>
              <a:ext uri="{FF2B5EF4-FFF2-40B4-BE49-F238E27FC236}">
                <a16:creationId xmlns:a16="http://schemas.microsoft.com/office/drawing/2014/main" id="{8BFA1D06-CE48-4110-8485-A9D28524682F}"/>
              </a:ext>
            </a:extLst>
          </p:cNvPr>
          <p:cNvPicPr>
            <a:picLocks noChangeAspect="1"/>
          </p:cNvPicPr>
          <p:nvPr/>
        </p:nvPicPr>
        <p:blipFill>
          <a:blip r:embed="rId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30464" y="5723573"/>
            <a:ext cx="754004" cy="754004"/>
          </a:xfrm>
          <a:prstGeom prst="rect">
            <a:avLst/>
          </a:prstGeom>
          <a:noFill/>
        </p:spPr>
      </p:pic>
      <p:sp>
        <p:nvSpPr>
          <p:cNvPr id="16" name="textruta 15"/>
          <p:cNvSpPr txBox="1"/>
          <p:nvPr/>
        </p:nvSpPr>
        <p:spPr>
          <a:xfrm>
            <a:off x="10301680" y="12542"/>
            <a:ext cx="1890320" cy="461665"/>
          </a:xfrm>
          <a:prstGeom prst="rect">
            <a:avLst/>
          </a:prstGeom>
          <a:noFill/>
        </p:spPr>
        <p:txBody>
          <a:bodyPr wrap="square" rtlCol="0">
            <a:spAutoFit/>
          </a:bodyPr>
          <a:lstStyle/>
          <a:p>
            <a:r>
              <a:rPr lang="sv-SE" sz="1200" dirty="0">
                <a:solidFill>
                  <a:schemeClr val="bg1">
                    <a:lumMod val="65000"/>
                  </a:schemeClr>
                </a:solidFill>
              </a:rPr>
              <a:t>Kognitiv svikt vid misstänkt demenssjukdom </a:t>
            </a:r>
          </a:p>
        </p:txBody>
      </p:sp>
    </p:spTree>
    <p:extLst>
      <p:ext uri="{BB962C8B-B14F-4D97-AF65-F5344CB8AC3E}">
        <p14:creationId xmlns:p14="http://schemas.microsoft.com/office/powerpoint/2010/main" val="719549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25119" y="346077"/>
            <a:ext cx="10944840" cy="609793"/>
          </a:xfrm>
        </p:spPr>
        <p:txBody>
          <a:bodyPr>
            <a:normAutofit fontScale="90000"/>
          </a:bodyPr>
          <a:lstStyle/>
          <a:p>
            <a:r>
              <a:rPr lang="sv-SE" dirty="0"/>
              <a:t>Syftet med personcentrerade och sammanhållna vårdförlopp </a:t>
            </a:r>
          </a:p>
        </p:txBody>
      </p:sp>
      <p:sp>
        <p:nvSpPr>
          <p:cNvPr id="3" name="Platshållare för text 2"/>
          <p:cNvSpPr>
            <a:spLocks noGrp="1"/>
          </p:cNvSpPr>
          <p:nvPr>
            <p:ph type="body" sz="quarter" idx="10"/>
          </p:nvPr>
        </p:nvSpPr>
        <p:spPr>
          <a:xfrm>
            <a:off x="625119" y="1150228"/>
            <a:ext cx="5673044" cy="4381241"/>
          </a:xfrm>
        </p:spPr>
        <p:txBody>
          <a:bodyPr>
            <a:normAutofit lnSpcReduction="10000"/>
          </a:bodyPr>
          <a:lstStyle/>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Syftet är att öka jämlikheten, effektiviteten och kvaliteten i vården utan att det medför onödig administrativ börda för sjukvårdspersonal.</a:t>
            </a:r>
          </a:p>
          <a:p>
            <a:pPr marL="342900" indent="-342900">
              <a:buFont typeface="Arial" panose="020B0604020202020204" pitchFamily="34" charset="0"/>
              <a:buChar char="•"/>
            </a:pPr>
            <a:r>
              <a:rPr lang="sv-SE" dirty="0"/>
              <a:t>Patienter ska uppleva en mer välorganiserad och helhetsorienterad process utan onödig väntetid i samband med utredning och behandling. </a:t>
            </a:r>
          </a:p>
          <a:p>
            <a:pPr marL="342900" indent="-342900">
              <a:buFont typeface="Arial" panose="020B0604020202020204" pitchFamily="34" charset="0"/>
              <a:buChar char="•"/>
            </a:pPr>
            <a:r>
              <a:rPr lang="sv-SE" dirty="0"/>
              <a:t>Patienternas livskvalitet och nöjdhet med vården ska förbättras och vården bli mer jämlik och jämställd. </a:t>
            </a:r>
          </a:p>
          <a:p>
            <a:pPr marL="342900" indent="-342900">
              <a:buFont typeface="Arial" panose="020B0604020202020204" pitchFamily="34" charset="0"/>
              <a:buChar char="•"/>
            </a:pPr>
            <a:endParaRPr lang="sv-SE" dirty="0"/>
          </a:p>
        </p:txBody>
      </p:sp>
      <p:pic>
        <p:nvPicPr>
          <p:cNvPr id="5" name="Bildobjekt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01149" y="1477001"/>
            <a:ext cx="5587548" cy="3727693"/>
          </a:xfrm>
          <a:prstGeom prst="rect">
            <a:avLst/>
          </a:prstGeom>
        </p:spPr>
      </p:pic>
      <p:sp>
        <p:nvSpPr>
          <p:cNvPr id="7" name="Rektangel 6"/>
          <p:cNvSpPr/>
          <p:nvPr/>
        </p:nvSpPr>
        <p:spPr>
          <a:xfrm>
            <a:off x="625120" y="5346989"/>
            <a:ext cx="5786832" cy="6155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sv-SE" sz="1600" b="1" i="1" u="none" strike="noStrike" kern="1200" cap="none" spc="0" normalizeH="0" baseline="0" noProof="0" dirty="0">
                <a:ln>
                  <a:noFill/>
                </a:ln>
                <a:solidFill>
                  <a:srgbClr val="000000"/>
                </a:solidFill>
                <a:effectLst/>
                <a:uLnTx/>
                <a:uFillTx/>
                <a:latin typeface="Calibri" panose="020F0502020204030204"/>
                <a:ea typeface="+mn-ea"/>
                <a:cs typeface="+mn-cs"/>
              </a:rPr>
              <a:t>Patienter, brukare och hälso-och sjukvårdens medarbetare ska vara trygga i att bästa tillgängliga kunskap används i varje möte”</a:t>
            </a:r>
          </a:p>
        </p:txBody>
      </p:sp>
    </p:spTree>
    <p:extLst>
      <p:ext uri="{BB962C8B-B14F-4D97-AF65-F5344CB8AC3E}">
        <p14:creationId xmlns:p14="http://schemas.microsoft.com/office/powerpoint/2010/main" val="379390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690068" y="671705"/>
            <a:ext cx="9144000" cy="609793"/>
          </a:xfrm>
        </p:spPr>
        <p:txBody>
          <a:bodyPr>
            <a:noAutofit/>
          </a:bodyPr>
          <a:lstStyle/>
          <a:p>
            <a:r>
              <a:rPr lang="sv-SE" dirty="0">
                <a:solidFill>
                  <a:srgbClr val="5A8695"/>
                </a:solidFill>
              </a:rPr>
              <a:t>Vad blir konsekvenserna?</a:t>
            </a:r>
          </a:p>
        </p:txBody>
      </p:sp>
      <p:sp>
        <p:nvSpPr>
          <p:cNvPr id="21" name="Rectangle 20">
            <a:extLst>
              <a:ext uri="{FF2B5EF4-FFF2-40B4-BE49-F238E27FC236}">
                <a16:creationId xmlns:a16="http://schemas.microsoft.com/office/drawing/2014/main" id="{3E0FFD61-48A6-4B7A-BD67-7DC59845871C}"/>
              </a:ext>
            </a:extLst>
          </p:cNvPr>
          <p:cNvSpPr/>
          <p:nvPr/>
        </p:nvSpPr>
        <p:spPr>
          <a:xfrm>
            <a:off x="690068" y="1666398"/>
            <a:ext cx="4681544" cy="3916255"/>
          </a:xfrm>
          <a:prstGeom prst="rect">
            <a:avLst/>
          </a:prstGeom>
          <a:solidFill>
            <a:srgbClr val="D1EB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lvl="0">
              <a:defRPr/>
            </a:pPr>
            <a:r>
              <a:rPr lang="sv-SE" sz="2400" b="1" dirty="0">
                <a:solidFill>
                  <a:srgbClr val="000000"/>
                </a:solidFill>
              </a:rPr>
              <a:t>Fördelar/vinster</a:t>
            </a:r>
          </a:p>
          <a:p>
            <a:pPr lvl="0">
              <a:spcBef>
                <a:spcPts val="600"/>
              </a:spcBef>
              <a:defRPr/>
            </a:pPr>
            <a:r>
              <a:rPr lang="sv-SE" sz="2000" dirty="0">
                <a:solidFill>
                  <a:schemeClr val="tx1"/>
                </a:solidFill>
              </a:rPr>
              <a:t>En tydlig detaljerad nationell struktur för utredning vilket leder till:</a:t>
            </a:r>
          </a:p>
          <a:p>
            <a:pPr marL="285750" indent="-285750">
              <a:spcBef>
                <a:spcPts val="600"/>
              </a:spcBef>
              <a:buFont typeface="Arial" panose="020B0604020202020204" pitchFamily="34" charset="0"/>
              <a:buChar char="•"/>
              <a:defRPr/>
            </a:pPr>
            <a:r>
              <a:rPr lang="sv-SE" sz="2000" dirty="0">
                <a:solidFill>
                  <a:schemeClr val="tx1"/>
                </a:solidFill>
              </a:rPr>
              <a:t>Kortare utredningstider</a:t>
            </a:r>
          </a:p>
          <a:p>
            <a:pPr marL="285750" lvl="0" indent="-285750">
              <a:spcBef>
                <a:spcPts val="600"/>
              </a:spcBef>
              <a:buFont typeface="Arial" panose="020B0604020202020204" pitchFamily="34" charset="0"/>
              <a:buChar char="•"/>
              <a:defRPr/>
            </a:pPr>
            <a:r>
              <a:rPr lang="sv-SE" sz="2000" dirty="0">
                <a:solidFill>
                  <a:schemeClr val="tx1"/>
                </a:solidFill>
              </a:rPr>
              <a:t>Tidigare diagnos som är personcentrerad</a:t>
            </a:r>
          </a:p>
          <a:p>
            <a:pPr marL="285750" lvl="0" indent="-285750">
              <a:spcBef>
                <a:spcPts val="600"/>
              </a:spcBef>
              <a:buFont typeface="Arial" panose="020B0604020202020204" pitchFamily="34" charset="0"/>
              <a:buChar char="•"/>
              <a:defRPr/>
            </a:pPr>
            <a:r>
              <a:rPr lang="sv-SE" sz="2000" dirty="0">
                <a:solidFill>
                  <a:schemeClr val="tx1"/>
                </a:solidFill>
              </a:rPr>
              <a:t>Mer jämlik och adekvat läkemedelsbehandling</a:t>
            </a:r>
          </a:p>
          <a:p>
            <a:pPr marL="285750" lvl="0" indent="-285750">
              <a:spcBef>
                <a:spcPts val="600"/>
              </a:spcBef>
              <a:buFont typeface="Arial" panose="020B0604020202020204" pitchFamily="34" charset="0"/>
              <a:buChar char="•"/>
              <a:defRPr/>
            </a:pPr>
            <a:r>
              <a:rPr lang="sv-SE" sz="2000" dirty="0">
                <a:solidFill>
                  <a:schemeClr val="tx1"/>
                </a:solidFill>
              </a:rPr>
              <a:t>Vi bygger en organisation för samarbete</a:t>
            </a:r>
            <a:endParaRPr lang="sv-SE" sz="2000" dirty="0">
              <a:solidFill>
                <a:srgbClr val="000000"/>
              </a:solidFill>
            </a:endParaRPr>
          </a:p>
        </p:txBody>
      </p:sp>
      <p:sp>
        <p:nvSpPr>
          <p:cNvPr id="9" name="Rectangle 8">
            <a:extLst>
              <a:ext uri="{FF2B5EF4-FFF2-40B4-BE49-F238E27FC236}">
                <a16:creationId xmlns:a16="http://schemas.microsoft.com/office/drawing/2014/main" id="{B0B07D15-DBC9-4A8D-93AF-5B2C4F8F0C21}"/>
              </a:ext>
            </a:extLst>
          </p:cNvPr>
          <p:cNvSpPr/>
          <p:nvPr/>
        </p:nvSpPr>
        <p:spPr>
          <a:xfrm>
            <a:off x="6965023" y="1666397"/>
            <a:ext cx="4681544" cy="3916255"/>
          </a:xfrm>
          <a:prstGeom prst="rect">
            <a:avLst/>
          </a:prstGeom>
          <a:solidFill>
            <a:srgbClr val="D1EB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lvl="0">
              <a:defRPr/>
            </a:pPr>
            <a:r>
              <a:rPr lang="sv-SE" sz="2400" b="1" dirty="0">
                <a:solidFill>
                  <a:srgbClr val="000000"/>
                </a:solidFill>
              </a:rPr>
              <a:t>Ev. risker/svårigheter</a:t>
            </a:r>
          </a:p>
          <a:p>
            <a:pPr marL="285750" lvl="0" indent="-285750">
              <a:spcBef>
                <a:spcPts val="600"/>
              </a:spcBef>
              <a:buFont typeface="Arial" panose="020B0604020202020204" pitchFamily="34" charset="0"/>
              <a:buChar char="•"/>
              <a:defRPr/>
            </a:pPr>
            <a:r>
              <a:rPr lang="sv-SE" sz="2000" dirty="0">
                <a:solidFill>
                  <a:schemeClr val="tx1"/>
                </a:solidFill>
              </a:rPr>
              <a:t>Fokus på kognitiv svikt innebär att utredning vård och behandling av andra sjukdomar kan missas</a:t>
            </a:r>
          </a:p>
          <a:p>
            <a:pPr marL="285750" lvl="0" indent="-285750">
              <a:spcBef>
                <a:spcPts val="600"/>
              </a:spcBef>
              <a:buFont typeface="Arial" panose="020B0604020202020204" pitchFamily="34" charset="0"/>
              <a:buChar char="•"/>
              <a:defRPr/>
            </a:pPr>
            <a:r>
              <a:rPr lang="sv-SE" sz="2000" dirty="0">
                <a:solidFill>
                  <a:schemeClr val="tx1"/>
                </a:solidFill>
              </a:rPr>
              <a:t>Att inte rätt kunskap finns inom vård och omsorg för att identifiera misstänkt demenssjukdom</a:t>
            </a:r>
          </a:p>
          <a:p>
            <a:pPr marL="285750" lvl="0" indent="-285750">
              <a:spcBef>
                <a:spcPts val="600"/>
              </a:spcBef>
              <a:buFont typeface="Arial" panose="020B0604020202020204" pitchFamily="34" charset="0"/>
              <a:buChar char="•"/>
              <a:defRPr/>
            </a:pPr>
            <a:r>
              <a:rPr lang="sv-SE" sz="2000" dirty="0">
                <a:solidFill>
                  <a:schemeClr val="tx1"/>
                </a:solidFill>
              </a:rPr>
              <a:t>Att inte rätt yrkeskategorier finns tillgängliga så att vårdförloppet kan genomföras.</a:t>
            </a:r>
          </a:p>
        </p:txBody>
      </p:sp>
      <p:pic>
        <p:nvPicPr>
          <p:cNvPr id="3" name="Picture 2" descr="A close up of a logo&#10;&#10;Description automatically generated">
            <a:extLst>
              <a:ext uri="{FF2B5EF4-FFF2-40B4-BE49-F238E27FC236}">
                <a16:creationId xmlns:a16="http://schemas.microsoft.com/office/drawing/2014/main" id="{6506CDB5-7F3F-4DAF-B872-1BC8872ABD7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79106" y="2223346"/>
            <a:ext cx="2039842" cy="2039842"/>
          </a:xfrm>
          <a:prstGeom prst="rect">
            <a:avLst/>
          </a:prstGeom>
        </p:spPr>
      </p:pic>
      <p:sp>
        <p:nvSpPr>
          <p:cNvPr id="10" name="textruta 9"/>
          <p:cNvSpPr txBox="1"/>
          <p:nvPr/>
        </p:nvSpPr>
        <p:spPr>
          <a:xfrm>
            <a:off x="10301680" y="12542"/>
            <a:ext cx="1890320" cy="461665"/>
          </a:xfrm>
          <a:prstGeom prst="rect">
            <a:avLst/>
          </a:prstGeom>
          <a:noFill/>
        </p:spPr>
        <p:txBody>
          <a:bodyPr wrap="square" rtlCol="0">
            <a:spAutoFit/>
          </a:bodyPr>
          <a:lstStyle/>
          <a:p>
            <a:r>
              <a:rPr lang="sv-SE" sz="1200" dirty="0">
                <a:solidFill>
                  <a:schemeClr val="bg1">
                    <a:lumMod val="65000"/>
                  </a:schemeClr>
                </a:solidFill>
              </a:rPr>
              <a:t>Kognitiv svikt vid misstänkt demenssjukdom </a:t>
            </a:r>
          </a:p>
        </p:txBody>
      </p:sp>
    </p:spTree>
    <p:extLst>
      <p:ext uri="{BB962C8B-B14F-4D97-AF65-F5344CB8AC3E}">
        <p14:creationId xmlns:p14="http://schemas.microsoft.com/office/powerpoint/2010/main" val="2254339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p:txBody>
          <a:bodyPr/>
          <a:lstStyle/>
          <a:p>
            <a:r>
              <a:rPr lang="sv-SE" dirty="0"/>
              <a:t>Dialog</a:t>
            </a:r>
          </a:p>
        </p:txBody>
      </p:sp>
      <p:sp>
        <p:nvSpPr>
          <p:cNvPr id="6" name="Platshållare för text 5"/>
          <p:cNvSpPr>
            <a:spLocks noGrp="1"/>
          </p:cNvSpPr>
          <p:nvPr>
            <p:ph type="body" sz="quarter" idx="10"/>
          </p:nvPr>
        </p:nvSpPr>
        <p:spPr>
          <a:xfrm>
            <a:off x="903952" y="1613792"/>
            <a:ext cx="6708960" cy="4595622"/>
          </a:xfrm>
        </p:spPr>
        <p:txBody>
          <a:bodyPr>
            <a:normAutofit fontScale="85000" lnSpcReduction="20000"/>
          </a:bodyPr>
          <a:lstStyle/>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Positiva effekter hos oss </a:t>
            </a:r>
            <a:r>
              <a:rPr lang="sv-SE" sz="2500" dirty="0">
                <a:solidFill>
                  <a:srgbClr val="000000"/>
                </a:solidFill>
                <a:ea typeface="Calibri" panose="020F0502020204030204" pitchFamily="34" charset="0"/>
                <a:cs typeface="Arial" panose="020B0604020202020204" pitchFamily="34" charset="0"/>
              </a:rPr>
              <a:t>– individ, personal, resurser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Styrkor i regionen </a:t>
            </a:r>
            <a:r>
              <a:rPr lang="sv-SE" sz="2500" dirty="0">
                <a:solidFill>
                  <a:srgbClr val="000000"/>
                </a:solidFill>
                <a:ea typeface="Calibri" panose="020F0502020204030204" pitchFamily="34" charset="0"/>
                <a:cs typeface="Arial" panose="020B0604020202020204" pitchFamily="34" charset="0"/>
              </a:rPr>
              <a:t>– goda exempel, nyckelpersoner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Vilka påverkas </a:t>
            </a:r>
            <a:r>
              <a:rPr lang="sv-SE" sz="2500" dirty="0">
                <a:solidFill>
                  <a:srgbClr val="000000"/>
                </a:solidFill>
                <a:ea typeface="Calibri" panose="020F0502020204030204" pitchFamily="34" charset="0"/>
                <a:cs typeface="Arial" panose="020B0604020202020204" pitchFamily="34" charset="0"/>
              </a:rPr>
              <a:t>– patientgrupper, verksamheter, professioner</a:t>
            </a:r>
          </a:p>
          <a:p>
            <a:pPr marL="34290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Vad ska vi göra annorlunda </a:t>
            </a:r>
            <a:r>
              <a:rPr lang="sv-SE" sz="2500" dirty="0">
                <a:solidFill>
                  <a:srgbClr val="000000"/>
                </a:solidFill>
                <a:ea typeface="Calibri" panose="020F0502020204030204" pitchFamily="34" charset="0"/>
                <a:cs typeface="Arial" panose="020B0604020202020204" pitchFamily="34" charset="0"/>
              </a:rPr>
              <a:t>- vad gör vi redan nu, ska sluta göra, arbetssätt, digitalisering</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Vilka genomför </a:t>
            </a:r>
            <a:r>
              <a:rPr lang="sv-SE" sz="2500" dirty="0">
                <a:solidFill>
                  <a:srgbClr val="000000"/>
                </a:solidFill>
                <a:ea typeface="Calibri" panose="020F0502020204030204" pitchFamily="34" charset="0"/>
                <a:cs typeface="Arial" panose="020B0604020202020204" pitchFamily="34" charset="0"/>
              </a:rPr>
              <a:t>– vilket stöd behövs, vad rår vi själva över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Hur genomförs </a:t>
            </a:r>
            <a:r>
              <a:rPr lang="sv-SE" sz="2500" dirty="0">
                <a:solidFill>
                  <a:srgbClr val="000000"/>
                </a:solidFill>
                <a:ea typeface="Calibri" panose="020F0502020204030204" pitchFamily="34" charset="0"/>
                <a:cs typeface="Arial" panose="020B0604020202020204" pitchFamily="34" charset="0"/>
              </a:rPr>
              <a:t>– behövs beslut, påverkas resurser, avtal, kunskapsdokument, rutinbeskrivningar, tidpunkt</a:t>
            </a:r>
          </a:p>
          <a:p>
            <a:pPr marL="34290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Svårigheter och risker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Kommunikation</a:t>
            </a:r>
            <a:r>
              <a:rPr lang="sv-SE" sz="2500" dirty="0">
                <a:solidFill>
                  <a:srgbClr val="000000"/>
                </a:solidFill>
                <a:ea typeface="Calibri" panose="020F0502020204030204" pitchFamily="34" charset="0"/>
                <a:cs typeface="Arial" panose="020B0604020202020204" pitchFamily="34" charset="0"/>
              </a:rPr>
              <a:t> – målgrupp, budskap, former, tidpunkt</a:t>
            </a:r>
          </a:p>
          <a:p>
            <a:pPr marL="342900" indent="-342900">
              <a:lnSpc>
                <a:spcPct val="120000"/>
              </a:lnSpc>
              <a:spcBef>
                <a:spcPts val="600"/>
              </a:spcBef>
              <a:buFont typeface="Arial" panose="020B0604020202020204" pitchFamily="34" charset="0"/>
              <a:buChar char="•"/>
            </a:pPr>
            <a:endParaRPr lang="sv-SE" sz="2500" dirty="0">
              <a:solidFill>
                <a:srgbClr val="000000"/>
              </a:solidFill>
              <a:ea typeface="Calibri" panose="020F0502020204030204" pitchFamily="34" charset="0"/>
              <a:cs typeface="Arial" panose="020B0604020202020204" pitchFamily="34" charset="0"/>
            </a:endParaRPr>
          </a:p>
        </p:txBody>
      </p:sp>
      <p:sp>
        <p:nvSpPr>
          <p:cNvPr id="9" name="Rundad rektangulär bildtext 8"/>
          <p:cNvSpPr/>
          <p:nvPr/>
        </p:nvSpPr>
        <p:spPr>
          <a:xfrm>
            <a:off x="8423515" y="1613791"/>
            <a:ext cx="3418453" cy="243327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sv-SE" sz="2000" b="1" dirty="0">
                <a:solidFill>
                  <a:schemeClr val="bg1"/>
                </a:solidFill>
                <a:ea typeface="Calibri" panose="020F0502020204030204" pitchFamily="34" charset="0"/>
                <a:cs typeface="Arial" panose="020B0604020202020204" pitchFamily="34" charset="0"/>
              </a:rPr>
              <a:t>Diskutera gärna:</a:t>
            </a:r>
          </a:p>
          <a:p>
            <a:pPr marL="342900" indent="-342900">
              <a:spcBef>
                <a:spcPts val="600"/>
              </a:spcBef>
              <a:buFont typeface="Arial" panose="020B0604020202020204" pitchFamily="34" charset="0"/>
              <a:buChar char="•"/>
            </a:pPr>
            <a:r>
              <a:rPr lang="sv-SE" sz="2000" dirty="0">
                <a:solidFill>
                  <a:schemeClr val="bg1"/>
                </a:solidFill>
                <a:ea typeface="Calibri" panose="020F0502020204030204" pitchFamily="34" charset="0"/>
                <a:cs typeface="Arial" panose="020B0604020202020204" pitchFamily="34" charset="0"/>
              </a:rPr>
              <a:t>Hur ser gapet ut hos oss?</a:t>
            </a:r>
          </a:p>
          <a:p>
            <a:pPr marL="342900" indent="-342900">
              <a:spcBef>
                <a:spcPts val="600"/>
              </a:spcBef>
              <a:buFont typeface="Arial" panose="020B0604020202020204" pitchFamily="34" charset="0"/>
              <a:buChar char="•"/>
            </a:pPr>
            <a:r>
              <a:rPr lang="sv-SE" sz="2000" dirty="0">
                <a:solidFill>
                  <a:schemeClr val="bg1"/>
                </a:solidFill>
                <a:ea typeface="Calibri" panose="020F0502020204030204" pitchFamily="34" charset="0"/>
                <a:cs typeface="Arial" panose="020B0604020202020204" pitchFamily="34" charset="0"/>
              </a:rPr>
              <a:t>Vad kan vi prioritera att börja göra här?</a:t>
            </a:r>
          </a:p>
          <a:p>
            <a:pPr marL="342900" indent="-342900">
              <a:spcBef>
                <a:spcPts val="600"/>
              </a:spcBef>
              <a:buFont typeface="Arial" panose="020B0604020202020204" pitchFamily="34" charset="0"/>
              <a:buChar char="•"/>
            </a:pPr>
            <a:r>
              <a:rPr lang="sv-SE" sz="2000" dirty="0">
                <a:solidFill>
                  <a:schemeClr val="bg1"/>
                </a:solidFill>
                <a:ea typeface="Calibri" panose="020F0502020204030204" pitchFamily="34" charset="0"/>
                <a:cs typeface="Arial" panose="020B0604020202020204" pitchFamily="34" charset="0"/>
              </a:rPr>
              <a:t>Vad är uppföljningsbart hos oss redan nu?</a:t>
            </a:r>
          </a:p>
        </p:txBody>
      </p:sp>
    </p:spTree>
    <p:extLst>
      <p:ext uri="{BB962C8B-B14F-4D97-AF65-F5344CB8AC3E}">
        <p14:creationId xmlns:p14="http://schemas.microsoft.com/office/powerpoint/2010/main" val="1985095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99F76A-BE0A-4578-809C-BF0E5E1ADB5A}"/>
              </a:ext>
            </a:extLst>
          </p:cNvPr>
          <p:cNvSpPr>
            <a:spLocks noGrp="1"/>
          </p:cNvSpPr>
          <p:nvPr>
            <p:ph type="title"/>
          </p:nvPr>
        </p:nvSpPr>
        <p:spPr>
          <a:xfrm>
            <a:off x="472716" y="36418"/>
            <a:ext cx="10515600" cy="753650"/>
          </a:xfrm>
        </p:spPr>
        <p:txBody>
          <a:bodyPr>
            <a:normAutofit/>
          </a:bodyPr>
          <a:lstStyle/>
          <a:p>
            <a:r>
              <a:rPr lang="sv-SE" sz="3600" dirty="0"/>
              <a:t>Deltagare</a:t>
            </a:r>
          </a:p>
        </p:txBody>
      </p:sp>
      <p:graphicFrame>
        <p:nvGraphicFramePr>
          <p:cNvPr id="6" name="Platshållare för innehåll 5">
            <a:extLst>
              <a:ext uri="{FF2B5EF4-FFF2-40B4-BE49-F238E27FC236}">
                <a16:creationId xmlns:a16="http://schemas.microsoft.com/office/drawing/2014/main" id="{C7B166F5-64E0-4B0E-B230-0D996B257C55}"/>
              </a:ext>
            </a:extLst>
          </p:cNvPr>
          <p:cNvGraphicFramePr>
            <a:graphicFrameLocks noGrp="1"/>
          </p:cNvGraphicFramePr>
          <p:nvPr>
            <p:ph idx="1"/>
            <p:extLst>
              <p:ext uri="{D42A27DB-BD31-4B8C-83A1-F6EECF244321}">
                <p14:modId xmlns:p14="http://schemas.microsoft.com/office/powerpoint/2010/main" val="160251355"/>
              </p:ext>
            </p:extLst>
          </p:nvPr>
        </p:nvGraphicFramePr>
        <p:xfrm>
          <a:off x="580293" y="762892"/>
          <a:ext cx="9858117" cy="5723252"/>
        </p:xfrm>
        <a:graphic>
          <a:graphicData uri="http://schemas.openxmlformats.org/drawingml/2006/table">
            <a:tbl>
              <a:tblPr firstRow="1" firstCol="1" bandRow="1">
                <a:tableStyleId>{69012ECD-51FC-41F1-AA8D-1B2483CD663E}</a:tableStyleId>
              </a:tblPr>
              <a:tblGrid>
                <a:gridCol w="3153507">
                  <a:extLst>
                    <a:ext uri="{9D8B030D-6E8A-4147-A177-3AD203B41FA5}">
                      <a16:colId xmlns:a16="http://schemas.microsoft.com/office/drawing/2014/main" val="3973459589"/>
                    </a:ext>
                  </a:extLst>
                </a:gridCol>
                <a:gridCol w="3842657">
                  <a:extLst>
                    <a:ext uri="{9D8B030D-6E8A-4147-A177-3AD203B41FA5}">
                      <a16:colId xmlns:a16="http://schemas.microsoft.com/office/drawing/2014/main" val="138910382"/>
                    </a:ext>
                  </a:extLst>
                </a:gridCol>
                <a:gridCol w="2861953">
                  <a:extLst>
                    <a:ext uri="{9D8B030D-6E8A-4147-A177-3AD203B41FA5}">
                      <a16:colId xmlns:a16="http://schemas.microsoft.com/office/drawing/2014/main" val="4160860710"/>
                    </a:ext>
                  </a:extLst>
                </a:gridCol>
              </a:tblGrid>
              <a:tr h="325348">
                <a:tc>
                  <a:txBody>
                    <a:bodyPr/>
                    <a:lstStyle/>
                    <a:p>
                      <a:pPr>
                        <a:lnSpc>
                          <a:spcPct val="106000"/>
                        </a:lnSpc>
                        <a:spcAft>
                          <a:spcPts val="0"/>
                        </a:spcAft>
                      </a:pPr>
                      <a:r>
                        <a:rPr lang="sv-SE" sz="2000" dirty="0">
                          <a:effectLst/>
                        </a:rPr>
                        <a:t>Namn</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6000"/>
                        </a:lnSpc>
                        <a:spcAft>
                          <a:spcPts val="0"/>
                        </a:spcAft>
                      </a:pPr>
                      <a:r>
                        <a:rPr lang="sv-SE" sz="2000" dirty="0">
                          <a:effectLst/>
                          <a:latin typeface="+mn-lt"/>
                          <a:ea typeface="+mn-ea"/>
                          <a:cs typeface="+mn-cs"/>
                        </a:rPr>
                        <a:t>Yrkesroll/motsvarande</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6000"/>
                        </a:lnSpc>
                        <a:spcAft>
                          <a:spcPts val="0"/>
                        </a:spcAft>
                      </a:pPr>
                      <a:r>
                        <a:rPr lang="sv-SE" sz="2000" dirty="0">
                          <a:effectLst/>
                        </a:rPr>
                        <a:t>Region/sjukvårdsregion</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723658834"/>
                  </a:ext>
                </a:extLst>
              </a:tr>
              <a:tr h="232560">
                <a:tc>
                  <a:txBody>
                    <a:bodyPr/>
                    <a:lstStyle/>
                    <a:p>
                      <a:pPr marL="0" algn="l" defTabSz="914400" rtl="0" eaLnBrk="1" latinLnBrk="0" hangingPunct="1">
                        <a:lnSpc>
                          <a:spcPct val="90000"/>
                        </a:lnSpc>
                        <a:spcBef>
                          <a:spcPts val="0"/>
                        </a:spcBef>
                        <a:spcAft>
                          <a:spcPts val="0"/>
                        </a:spcAft>
                      </a:pPr>
                      <a:r>
                        <a:rPr lang="sv-SE" sz="1800" b="1" kern="1200" dirty="0">
                          <a:solidFill>
                            <a:srgbClr val="000000"/>
                          </a:solidFill>
                          <a:effectLst/>
                          <a:latin typeface="+mn-lt"/>
                          <a:ea typeface="Calibri" panose="020F0502020204030204" pitchFamily="34" charset="0"/>
                          <a:cs typeface="Helvetica Neue"/>
                        </a:rPr>
                        <a:t>Anne Ekdahl </a:t>
                      </a:r>
                      <a:r>
                        <a:rPr lang="sv-SE" sz="1800" b="0" kern="1200" dirty="0">
                          <a:solidFill>
                            <a:srgbClr val="000000"/>
                          </a:solidFill>
                          <a:effectLst/>
                          <a:latin typeface="+mn-lt"/>
                          <a:ea typeface="Calibri" panose="020F0502020204030204" pitchFamily="34" charset="0"/>
                          <a:cs typeface="Helvetica Neue"/>
                        </a:rPr>
                        <a:t>(ordf.)</a:t>
                      </a:r>
                    </a:p>
                  </a:txBody>
                  <a:tcPr marL="36195" marR="17780" marT="0" marB="0"/>
                </a:tc>
                <a:tc>
                  <a:txBody>
                    <a:bodyPr/>
                    <a:lstStyle/>
                    <a:p>
                      <a:pPr marL="0" algn="l" defTabSz="914400" rtl="0" eaLnBrk="1" latinLnBrk="0" hangingPunct="1">
                        <a:lnSpc>
                          <a:spcPct val="90000"/>
                        </a:lnSpc>
                        <a:spcBef>
                          <a:spcPts val="0"/>
                        </a:spcBef>
                        <a:spcAft>
                          <a:spcPts val="0"/>
                        </a:spcAft>
                      </a:pPr>
                      <a:r>
                        <a:rPr lang="sv-SE" sz="1800" kern="1200" dirty="0">
                          <a:solidFill>
                            <a:srgbClr val="000000"/>
                          </a:solidFill>
                          <a:effectLst/>
                          <a:latin typeface="+mn-lt"/>
                          <a:ea typeface="Calibri" panose="020F0502020204030204" pitchFamily="34" charset="0"/>
                          <a:cs typeface="Helvetica Neue"/>
                        </a:rPr>
                        <a:t>Specialist i geriatrik</a:t>
                      </a:r>
                    </a:p>
                  </a:txBody>
                  <a:tcPr marL="36195" marR="17780" marT="0" marB="0"/>
                </a:tc>
                <a:tc>
                  <a:txBody>
                    <a:bodyPr/>
                    <a:lstStyle/>
                    <a:p>
                      <a:pPr>
                        <a:lnSpc>
                          <a:spcPct val="90000"/>
                        </a:lnSpc>
                        <a:spcBef>
                          <a:spcPts val="0"/>
                        </a:spcBef>
                        <a:spcAft>
                          <a:spcPts val="0"/>
                        </a:spcAft>
                      </a:pPr>
                      <a:r>
                        <a:rPr lang="sv-SE" sz="1800" kern="1200" dirty="0">
                          <a:solidFill>
                            <a:srgbClr val="000000"/>
                          </a:solidFill>
                          <a:effectLst/>
                          <a:latin typeface="+mn-lt"/>
                          <a:ea typeface="Calibri" panose="020F0502020204030204" pitchFamily="34" charset="0"/>
                          <a:cs typeface="Helvetica Neue"/>
                        </a:rPr>
                        <a:t>Region Skåne</a:t>
                      </a:r>
                    </a:p>
                  </a:txBody>
                  <a:tcPr marL="36195" marR="17780" marT="0" marB="0"/>
                </a:tc>
                <a:extLst>
                  <a:ext uri="{0D108BD9-81ED-4DB2-BD59-A6C34878D82A}">
                    <a16:rowId xmlns:a16="http://schemas.microsoft.com/office/drawing/2014/main" val="3592386023"/>
                  </a:ext>
                </a:extLst>
              </a:tr>
              <a:tr h="125372">
                <a:tc>
                  <a:txBody>
                    <a:bodyPr/>
                    <a:lstStyle/>
                    <a:p>
                      <a:pPr marL="0" algn="l" defTabSz="914400" rtl="0" eaLnBrk="1" latinLnBrk="0" hangingPunct="1">
                        <a:lnSpc>
                          <a:spcPct val="90000"/>
                        </a:lnSpc>
                        <a:spcBef>
                          <a:spcPts val="0"/>
                        </a:spcBef>
                        <a:spcAft>
                          <a:spcPts val="0"/>
                        </a:spcAft>
                      </a:pPr>
                      <a:r>
                        <a:rPr lang="sv-SE" sz="1800" b="1" kern="1200">
                          <a:solidFill>
                            <a:srgbClr val="000000"/>
                          </a:solidFill>
                          <a:effectLst/>
                          <a:latin typeface="+mn-lt"/>
                          <a:ea typeface="Calibri" panose="020F0502020204030204" pitchFamily="34" charset="0"/>
                          <a:cs typeface="Helvetica Neue"/>
                        </a:rPr>
                        <a:t>Ann-Katrin Edlund</a:t>
                      </a:r>
                    </a:p>
                  </a:txBody>
                  <a:tcPr marL="36195" marR="17780" marT="0" marB="0"/>
                </a:tc>
                <a:tc>
                  <a:txBody>
                    <a:bodyPr/>
                    <a:lstStyle/>
                    <a:p>
                      <a:pPr marL="0" algn="l" defTabSz="914400" rtl="0" eaLnBrk="1" latinLnBrk="0" hangingPunct="1">
                        <a:lnSpc>
                          <a:spcPct val="90000"/>
                        </a:lnSpc>
                        <a:spcBef>
                          <a:spcPts val="0"/>
                        </a:spcBef>
                        <a:spcAft>
                          <a:spcPts val="0"/>
                        </a:spcAft>
                      </a:pPr>
                      <a:r>
                        <a:rPr lang="sv-SE" sz="1800" kern="1200">
                          <a:solidFill>
                            <a:srgbClr val="000000"/>
                          </a:solidFill>
                          <a:effectLst/>
                          <a:latin typeface="+mn-lt"/>
                          <a:ea typeface="Calibri" panose="020F0502020204030204" pitchFamily="34" charset="0"/>
                          <a:cs typeface="Helvetica Neue"/>
                        </a:rPr>
                        <a:t>Sjuksköterska</a:t>
                      </a:r>
                    </a:p>
                  </a:txBody>
                  <a:tcPr marL="36195" marR="17780" marT="0" marB="0"/>
                </a:tc>
                <a:tc>
                  <a:txBody>
                    <a:bodyPr/>
                    <a:lstStyle/>
                    <a:p>
                      <a:pPr>
                        <a:lnSpc>
                          <a:spcPct val="90000"/>
                        </a:lnSpc>
                        <a:spcBef>
                          <a:spcPts val="0"/>
                        </a:spcBef>
                        <a:spcAft>
                          <a:spcPts val="0"/>
                        </a:spcAft>
                      </a:pPr>
                      <a:r>
                        <a:rPr lang="sv-SE" sz="1800" kern="1200">
                          <a:solidFill>
                            <a:srgbClr val="000000"/>
                          </a:solidFill>
                          <a:effectLst/>
                          <a:latin typeface="+mn-lt"/>
                          <a:ea typeface="Calibri" panose="020F0502020204030204" pitchFamily="34" charset="0"/>
                          <a:cs typeface="Helvetica Neue"/>
                        </a:rPr>
                        <a:t>Region Stockholm</a:t>
                      </a:r>
                    </a:p>
                  </a:txBody>
                  <a:tcPr marL="36195" marR="17780" marT="0" marB="0"/>
                </a:tc>
                <a:extLst>
                  <a:ext uri="{0D108BD9-81ED-4DB2-BD59-A6C34878D82A}">
                    <a16:rowId xmlns:a16="http://schemas.microsoft.com/office/drawing/2014/main" val="4008547236"/>
                  </a:ext>
                </a:extLst>
              </a:tr>
              <a:tr h="259484">
                <a:tc>
                  <a:txBody>
                    <a:bodyPr/>
                    <a:lstStyle/>
                    <a:p>
                      <a:pPr marL="0" algn="l" defTabSz="914400" rtl="0" eaLnBrk="1" latinLnBrk="0" hangingPunct="1">
                        <a:lnSpc>
                          <a:spcPct val="90000"/>
                        </a:lnSpc>
                        <a:spcBef>
                          <a:spcPts val="0"/>
                        </a:spcBef>
                        <a:spcAft>
                          <a:spcPts val="0"/>
                        </a:spcAft>
                      </a:pPr>
                      <a:r>
                        <a:rPr lang="sv-SE" sz="1800" b="1" kern="1200">
                          <a:solidFill>
                            <a:srgbClr val="000000"/>
                          </a:solidFill>
                          <a:effectLst/>
                          <a:latin typeface="+mn-lt"/>
                          <a:ea typeface="Calibri" panose="020F0502020204030204" pitchFamily="34" charset="0"/>
                          <a:cs typeface="Helvetica Neue"/>
                        </a:rPr>
                        <a:t>Aron Sjöberg</a:t>
                      </a:r>
                    </a:p>
                  </a:txBody>
                  <a:tcPr marL="36195" marR="17780" marT="0" marB="0"/>
                </a:tc>
                <a:tc>
                  <a:txBody>
                    <a:bodyPr/>
                    <a:lstStyle/>
                    <a:p>
                      <a:pPr marL="0" algn="l" defTabSz="914400" rtl="0" eaLnBrk="1" latinLnBrk="0" hangingPunct="1">
                        <a:lnSpc>
                          <a:spcPct val="90000"/>
                        </a:lnSpc>
                        <a:spcBef>
                          <a:spcPts val="0"/>
                        </a:spcBef>
                        <a:spcAft>
                          <a:spcPts val="0"/>
                        </a:spcAft>
                      </a:pPr>
                      <a:r>
                        <a:rPr lang="sv-SE" sz="1800" kern="1200">
                          <a:solidFill>
                            <a:srgbClr val="000000"/>
                          </a:solidFill>
                          <a:effectLst/>
                          <a:latin typeface="+mn-lt"/>
                          <a:ea typeface="Calibri" panose="020F0502020204030204" pitchFamily="34" charset="0"/>
                          <a:cs typeface="Helvetica Neue"/>
                        </a:rPr>
                        <a:t>Neuropsykolog </a:t>
                      </a:r>
                    </a:p>
                  </a:txBody>
                  <a:tcPr marL="36195" marR="17780" marT="0" marB="0"/>
                </a:tc>
                <a:tc>
                  <a:txBody>
                    <a:bodyPr/>
                    <a:lstStyle/>
                    <a:p>
                      <a:pPr>
                        <a:lnSpc>
                          <a:spcPct val="90000"/>
                        </a:lnSpc>
                        <a:spcBef>
                          <a:spcPts val="0"/>
                        </a:spcBef>
                        <a:spcAft>
                          <a:spcPts val="0"/>
                        </a:spcAft>
                      </a:pPr>
                      <a:r>
                        <a:rPr lang="sv-SE" sz="1800" kern="1200">
                          <a:solidFill>
                            <a:srgbClr val="000000"/>
                          </a:solidFill>
                          <a:effectLst/>
                          <a:latin typeface="+mn-lt"/>
                          <a:ea typeface="Calibri" panose="020F0502020204030204" pitchFamily="34" charset="0"/>
                          <a:cs typeface="Helvetica Neue"/>
                        </a:rPr>
                        <a:t>Region Gotland</a:t>
                      </a:r>
                    </a:p>
                  </a:txBody>
                  <a:tcPr marL="36195" marR="17780" marT="0" marB="0"/>
                </a:tc>
                <a:extLst>
                  <a:ext uri="{0D108BD9-81ED-4DB2-BD59-A6C34878D82A}">
                    <a16:rowId xmlns:a16="http://schemas.microsoft.com/office/drawing/2014/main" val="3015450308"/>
                  </a:ext>
                </a:extLst>
              </a:tr>
              <a:tr h="241300">
                <a:tc>
                  <a:txBody>
                    <a:bodyPr/>
                    <a:lstStyle/>
                    <a:p>
                      <a:pPr marL="0" algn="l" defTabSz="914400" rtl="0" eaLnBrk="1" latinLnBrk="0" hangingPunct="1">
                        <a:lnSpc>
                          <a:spcPct val="90000"/>
                        </a:lnSpc>
                        <a:spcBef>
                          <a:spcPts val="0"/>
                        </a:spcBef>
                        <a:spcAft>
                          <a:spcPts val="0"/>
                        </a:spcAft>
                      </a:pPr>
                      <a:r>
                        <a:rPr lang="sv-SE" sz="1800" b="1" kern="1200">
                          <a:solidFill>
                            <a:srgbClr val="000000"/>
                          </a:solidFill>
                          <a:effectLst/>
                          <a:latin typeface="+mn-lt"/>
                          <a:ea typeface="Calibri" panose="020F0502020204030204" pitchFamily="34" charset="0"/>
                          <a:cs typeface="Helvetica Neue"/>
                        </a:rPr>
                        <a:t>Björn Strindberg Lennhed</a:t>
                      </a:r>
                    </a:p>
                  </a:txBody>
                  <a:tcPr marL="36195" marR="17780" marT="0" marB="0"/>
                </a:tc>
                <a:tc>
                  <a:txBody>
                    <a:bodyPr/>
                    <a:lstStyle/>
                    <a:p>
                      <a:pPr marL="0" algn="l" defTabSz="914400" rtl="0" eaLnBrk="1" latinLnBrk="0" hangingPunct="1">
                        <a:lnSpc>
                          <a:spcPct val="90000"/>
                        </a:lnSpc>
                        <a:spcBef>
                          <a:spcPts val="0"/>
                        </a:spcBef>
                        <a:spcAft>
                          <a:spcPts val="0"/>
                        </a:spcAft>
                      </a:pPr>
                      <a:r>
                        <a:rPr lang="sv-SE" sz="1800" kern="1200">
                          <a:solidFill>
                            <a:srgbClr val="000000"/>
                          </a:solidFill>
                          <a:effectLst/>
                          <a:latin typeface="+mn-lt"/>
                          <a:ea typeface="Calibri" panose="020F0502020204030204" pitchFamily="34" charset="0"/>
                          <a:cs typeface="Helvetica Neue"/>
                        </a:rPr>
                        <a:t>Specialist i geriatrik, Silvialäkare</a:t>
                      </a:r>
                    </a:p>
                  </a:txBody>
                  <a:tcPr marL="36195" marR="17780" marT="0" marB="0"/>
                </a:tc>
                <a:tc>
                  <a:txBody>
                    <a:bodyPr/>
                    <a:lstStyle/>
                    <a:p>
                      <a:pPr>
                        <a:lnSpc>
                          <a:spcPct val="90000"/>
                        </a:lnSpc>
                        <a:spcBef>
                          <a:spcPts val="0"/>
                        </a:spcBef>
                        <a:spcAft>
                          <a:spcPts val="0"/>
                        </a:spcAft>
                      </a:pPr>
                      <a:r>
                        <a:rPr lang="sv-SE" sz="1800" kern="1200">
                          <a:solidFill>
                            <a:srgbClr val="000000"/>
                          </a:solidFill>
                          <a:effectLst/>
                          <a:latin typeface="+mn-lt"/>
                          <a:ea typeface="Calibri" panose="020F0502020204030204" pitchFamily="34" charset="0"/>
                          <a:cs typeface="Helvetica Neue"/>
                        </a:rPr>
                        <a:t>Region Dalarna</a:t>
                      </a:r>
                    </a:p>
                  </a:txBody>
                  <a:tcPr marL="36195" marR="17780" marT="0" marB="0"/>
                </a:tc>
                <a:extLst>
                  <a:ext uri="{0D108BD9-81ED-4DB2-BD59-A6C34878D82A}">
                    <a16:rowId xmlns:a16="http://schemas.microsoft.com/office/drawing/2014/main" val="3549935197"/>
                  </a:ext>
                </a:extLst>
              </a:tr>
              <a:tr h="210312">
                <a:tc>
                  <a:txBody>
                    <a:bodyPr/>
                    <a:lstStyle/>
                    <a:p>
                      <a:pPr marL="0" algn="l" defTabSz="914400" rtl="0" eaLnBrk="1" latinLnBrk="0" hangingPunct="1">
                        <a:lnSpc>
                          <a:spcPct val="90000"/>
                        </a:lnSpc>
                        <a:spcBef>
                          <a:spcPts val="0"/>
                        </a:spcBef>
                        <a:spcAft>
                          <a:spcPts val="0"/>
                        </a:spcAft>
                      </a:pPr>
                      <a:r>
                        <a:rPr lang="sv-SE" sz="1800" b="1" kern="1200">
                          <a:solidFill>
                            <a:srgbClr val="000000"/>
                          </a:solidFill>
                          <a:effectLst/>
                          <a:latin typeface="+mn-lt"/>
                          <a:ea typeface="Calibri" panose="020F0502020204030204" pitchFamily="34" charset="0"/>
                          <a:cs typeface="Helvetica Neue"/>
                        </a:rPr>
                        <a:t>Björn Westerlind</a:t>
                      </a:r>
                    </a:p>
                  </a:txBody>
                  <a:tcPr marL="36195" marR="17780" marT="0" marB="0"/>
                </a:tc>
                <a:tc>
                  <a:txBody>
                    <a:bodyPr/>
                    <a:lstStyle/>
                    <a:p>
                      <a:pPr marL="0" algn="l" defTabSz="914400" rtl="0" eaLnBrk="1" latinLnBrk="0" hangingPunct="1">
                        <a:lnSpc>
                          <a:spcPct val="90000"/>
                        </a:lnSpc>
                        <a:spcBef>
                          <a:spcPts val="0"/>
                        </a:spcBef>
                        <a:spcAft>
                          <a:spcPts val="0"/>
                        </a:spcAft>
                      </a:pPr>
                      <a:r>
                        <a:rPr lang="sv-SE" sz="1800" kern="1200">
                          <a:solidFill>
                            <a:srgbClr val="000000"/>
                          </a:solidFill>
                          <a:effectLst/>
                          <a:latin typeface="+mn-lt"/>
                          <a:ea typeface="Calibri" panose="020F0502020204030204" pitchFamily="34" charset="0"/>
                          <a:cs typeface="Helvetica Neue"/>
                        </a:rPr>
                        <a:t>Specialist i geriatrik och allmänmedicin</a:t>
                      </a:r>
                    </a:p>
                  </a:txBody>
                  <a:tcPr marL="36195" marR="17780" marT="0" marB="0"/>
                </a:tc>
                <a:tc>
                  <a:txBody>
                    <a:bodyPr/>
                    <a:lstStyle/>
                    <a:p>
                      <a:pPr>
                        <a:lnSpc>
                          <a:spcPct val="90000"/>
                        </a:lnSpc>
                        <a:spcBef>
                          <a:spcPts val="0"/>
                        </a:spcBef>
                        <a:spcAft>
                          <a:spcPts val="0"/>
                        </a:spcAft>
                      </a:pPr>
                      <a:r>
                        <a:rPr lang="sv-SE" sz="1800" kern="1200">
                          <a:solidFill>
                            <a:srgbClr val="000000"/>
                          </a:solidFill>
                          <a:effectLst/>
                          <a:latin typeface="+mn-lt"/>
                          <a:ea typeface="Calibri" panose="020F0502020204030204" pitchFamily="34" charset="0"/>
                          <a:cs typeface="Helvetica Neue"/>
                        </a:rPr>
                        <a:t>Region Jönköping</a:t>
                      </a:r>
                    </a:p>
                  </a:txBody>
                  <a:tcPr marL="36195" marR="17780" marT="0" marB="0"/>
                </a:tc>
                <a:extLst>
                  <a:ext uri="{0D108BD9-81ED-4DB2-BD59-A6C34878D82A}">
                    <a16:rowId xmlns:a16="http://schemas.microsoft.com/office/drawing/2014/main" val="3202465264"/>
                  </a:ext>
                </a:extLst>
              </a:tr>
              <a:tr h="325348">
                <a:tc>
                  <a:txBody>
                    <a:bodyPr/>
                    <a:lstStyle/>
                    <a:p>
                      <a:pPr marL="0" algn="l" defTabSz="914400" rtl="0" eaLnBrk="1" latinLnBrk="0" hangingPunct="1">
                        <a:lnSpc>
                          <a:spcPct val="90000"/>
                        </a:lnSpc>
                        <a:spcBef>
                          <a:spcPts val="0"/>
                        </a:spcBef>
                        <a:spcAft>
                          <a:spcPts val="0"/>
                        </a:spcAft>
                      </a:pPr>
                      <a:r>
                        <a:rPr lang="sv-SE" sz="1800" b="1" kern="1200" dirty="0">
                          <a:solidFill>
                            <a:srgbClr val="000000"/>
                          </a:solidFill>
                          <a:effectLst/>
                          <a:latin typeface="+mn-lt"/>
                          <a:ea typeface="Calibri" panose="020F0502020204030204" pitchFamily="34" charset="0"/>
                          <a:cs typeface="Helvetica Neue"/>
                        </a:rPr>
                        <a:t>Christèl Åberg</a:t>
                      </a:r>
                    </a:p>
                  </a:txBody>
                  <a:tcPr marL="36195" marR="17780" marT="0" marB="0"/>
                </a:tc>
                <a:tc>
                  <a:txBody>
                    <a:bodyPr/>
                    <a:lstStyle/>
                    <a:p>
                      <a:pPr marL="0" algn="l" defTabSz="914400" rtl="0" eaLnBrk="1" latinLnBrk="0" hangingPunct="1">
                        <a:lnSpc>
                          <a:spcPct val="90000"/>
                        </a:lnSpc>
                        <a:spcBef>
                          <a:spcPts val="0"/>
                        </a:spcBef>
                        <a:spcAft>
                          <a:spcPts val="0"/>
                        </a:spcAft>
                      </a:pPr>
                      <a:r>
                        <a:rPr lang="sv-SE" sz="1800" kern="1200" dirty="0">
                          <a:solidFill>
                            <a:srgbClr val="000000"/>
                          </a:solidFill>
                          <a:effectLst/>
                          <a:latin typeface="+mn-lt"/>
                          <a:ea typeface="Calibri" panose="020F0502020204030204" pitchFamily="34" charset="0"/>
                          <a:cs typeface="Helvetica Neue"/>
                        </a:rPr>
                        <a:t>Universitetsadjunkt Vårdvetenskap Specialistsjuksköterska demensvård</a:t>
                      </a:r>
                    </a:p>
                  </a:txBody>
                  <a:tcPr marL="36195" marR="17780" marT="0" marB="0"/>
                </a:tc>
                <a:tc>
                  <a:txBody>
                    <a:bodyPr/>
                    <a:lstStyle/>
                    <a:p>
                      <a:pPr>
                        <a:lnSpc>
                          <a:spcPct val="90000"/>
                        </a:lnSpc>
                        <a:spcBef>
                          <a:spcPts val="0"/>
                        </a:spcBef>
                        <a:spcAft>
                          <a:spcPts val="0"/>
                        </a:spcAft>
                      </a:pPr>
                      <a:r>
                        <a:rPr lang="sv-SE" sz="1800" kern="1200" dirty="0">
                          <a:solidFill>
                            <a:srgbClr val="000000"/>
                          </a:solidFill>
                          <a:effectLst/>
                          <a:latin typeface="+mn-lt"/>
                          <a:ea typeface="Calibri" panose="020F0502020204030204" pitchFamily="34" charset="0"/>
                          <a:cs typeface="Helvetica Neue"/>
                        </a:rPr>
                        <a:t>Högskolan Väst </a:t>
                      </a:r>
                    </a:p>
                  </a:txBody>
                  <a:tcPr marL="36195" marR="17780" marT="0" marB="0"/>
                </a:tc>
                <a:extLst>
                  <a:ext uri="{0D108BD9-81ED-4DB2-BD59-A6C34878D82A}">
                    <a16:rowId xmlns:a16="http://schemas.microsoft.com/office/drawing/2014/main" val="489936967"/>
                  </a:ext>
                </a:extLst>
              </a:tr>
              <a:tr h="345948">
                <a:tc>
                  <a:txBody>
                    <a:bodyPr/>
                    <a:lstStyle/>
                    <a:p>
                      <a:pPr marL="0" algn="l" defTabSz="914400" rtl="0" eaLnBrk="1" latinLnBrk="0" hangingPunct="1">
                        <a:lnSpc>
                          <a:spcPct val="90000"/>
                        </a:lnSpc>
                        <a:spcBef>
                          <a:spcPts val="0"/>
                        </a:spcBef>
                        <a:spcAft>
                          <a:spcPts val="0"/>
                        </a:spcAft>
                      </a:pPr>
                      <a:r>
                        <a:rPr lang="sv-SE" sz="1800" b="1" kern="1200" dirty="0">
                          <a:solidFill>
                            <a:srgbClr val="000000"/>
                          </a:solidFill>
                          <a:effectLst/>
                          <a:latin typeface="+mn-lt"/>
                          <a:ea typeface="Calibri" panose="020F0502020204030204" pitchFamily="34" charset="0"/>
                          <a:cs typeface="Helvetica Neue"/>
                        </a:rPr>
                        <a:t>Christer Rosenberg</a:t>
                      </a:r>
                    </a:p>
                  </a:txBody>
                  <a:tcPr marL="36195" marR="17780" marT="0" marB="0"/>
                </a:tc>
                <a:tc>
                  <a:txBody>
                    <a:bodyPr/>
                    <a:lstStyle/>
                    <a:p>
                      <a:pPr marL="0" algn="l" defTabSz="914400" rtl="0" eaLnBrk="1" latinLnBrk="0" hangingPunct="1">
                        <a:lnSpc>
                          <a:spcPct val="90000"/>
                        </a:lnSpc>
                        <a:spcBef>
                          <a:spcPts val="0"/>
                        </a:spcBef>
                        <a:spcAft>
                          <a:spcPts val="0"/>
                        </a:spcAft>
                      </a:pPr>
                      <a:r>
                        <a:rPr lang="sv-SE" sz="1800" kern="1200" dirty="0">
                          <a:solidFill>
                            <a:srgbClr val="000000"/>
                          </a:solidFill>
                          <a:effectLst/>
                          <a:latin typeface="+mn-lt"/>
                          <a:ea typeface="Calibri" panose="020F0502020204030204" pitchFamily="34" charset="0"/>
                          <a:cs typeface="Helvetica Neue"/>
                        </a:rPr>
                        <a:t>Specialist i allmänmedicin</a:t>
                      </a:r>
                    </a:p>
                  </a:txBody>
                  <a:tcPr marL="36195" marR="17780" marT="0" marB="0"/>
                </a:tc>
                <a:tc>
                  <a:txBody>
                    <a:bodyPr/>
                    <a:lstStyle/>
                    <a:p>
                      <a:pPr>
                        <a:lnSpc>
                          <a:spcPct val="90000"/>
                        </a:lnSpc>
                        <a:spcBef>
                          <a:spcPts val="0"/>
                        </a:spcBef>
                        <a:spcAft>
                          <a:spcPts val="0"/>
                        </a:spcAft>
                      </a:pPr>
                      <a:r>
                        <a:rPr lang="sv-SE" sz="1800" kern="1200" dirty="0">
                          <a:solidFill>
                            <a:srgbClr val="000000"/>
                          </a:solidFill>
                          <a:effectLst/>
                          <a:latin typeface="+mn-lt"/>
                          <a:ea typeface="Calibri" panose="020F0502020204030204" pitchFamily="34" charset="0"/>
                          <a:cs typeface="Helvetica Neue"/>
                        </a:rPr>
                        <a:t>Svensk Förening för allmänmedicin, SFAM</a:t>
                      </a:r>
                    </a:p>
                  </a:txBody>
                  <a:tcPr marL="36195" marR="17780" marT="0" marB="0"/>
                </a:tc>
                <a:extLst>
                  <a:ext uri="{0D108BD9-81ED-4DB2-BD59-A6C34878D82A}">
                    <a16:rowId xmlns:a16="http://schemas.microsoft.com/office/drawing/2014/main" val="670308138"/>
                  </a:ext>
                </a:extLst>
              </a:tr>
              <a:tr h="325348">
                <a:tc>
                  <a:txBody>
                    <a:bodyPr/>
                    <a:lstStyle/>
                    <a:p>
                      <a:pPr marL="0" algn="l" defTabSz="914400" rtl="0" eaLnBrk="1" latinLnBrk="0" hangingPunct="1">
                        <a:lnSpc>
                          <a:spcPct val="90000"/>
                        </a:lnSpc>
                        <a:spcBef>
                          <a:spcPts val="0"/>
                        </a:spcBef>
                        <a:spcAft>
                          <a:spcPts val="0"/>
                        </a:spcAft>
                      </a:pPr>
                      <a:r>
                        <a:rPr lang="sv-SE" sz="1800" b="1" kern="1200" dirty="0">
                          <a:solidFill>
                            <a:srgbClr val="000000"/>
                          </a:solidFill>
                          <a:effectLst/>
                          <a:latin typeface="+mn-lt"/>
                          <a:ea typeface="Calibri" panose="020F0502020204030204" pitchFamily="34" charset="0"/>
                          <a:cs typeface="Helvetica Neue"/>
                        </a:rPr>
                        <a:t>Eva Granvik</a:t>
                      </a:r>
                    </a:p>
                  </a:txBody>
                  <a:tcPr marL="36195" marR="17780" marT="0" marB="0"/>
                </a:tc>
                <a:tc>
                  <a:txBody>
                    <a:bodyPr/>
                    <a:lstStyle/>
                    <a:p>
                      <a:pPr marL="0" algn="l" defTabSz="914400" rtl="0" eaLnBrk="1" latinLnBrk="0" hangingPunct="1">
                        <a:lnSpc>
                          <a:spcPct val="90000"/>
                        </a:lnSpc>
                        <a:spcBef>
                          <a:spcPts val="0"/>
                        </a:spcBef>
                        <a:spcAft>
                          <a:spcPts val="0"/>
                        </a:spcAft>
                      </a:pPr>
                      <a:r>
                        <a:rPr lang="sv-SE" sz="1800" kern="1200" dirty="0">
                          <a:solidFill>
                            <a:srgbClr val="000000"/>
                          </a:solidFill>
                          <a:effectLst/>
                          <a:latin typeface="+mn-lt"/>
                          <a:ea typeface="Calibri" panose="020F0502020204030204" pitchFamily="34" charset="0"/>
                          <a:cs typeface="Helvetica Neue"/>
                        </a:rPr>
                        <a:t>Sjuksköterska</a:t>
                      </a:r>
                    </a:p>
                  </a:txBody>
                  <a:tcPr marL="36195" marR="17780" marT="0" marB="0"/>
                </a:tc>
                <a:tc>
                  <a:txBody>
                    <a:bodyPr/>
                    <a:lstStyle/>
                    <a:p>
                      <a:pPr>
                        <a:lnSpc>
                          <a:spcPct val="90000"/>
                        </a:lnSpc>
                        <a:spcBef>
                          <a:spcPts val="0"/>
                        </a:spcBef>
                        <a:spcAft>
                          <a:spcPts val="0"/>
                        </a:spcAft>
                      </a:pPr>
                      <a:r>
                        <a:rPr lang="sv-SE" sz="1800" kern="1200" dirty="0">
                          <a:solidFill>
                            <a:srgbClr val="000000"/>
                          </a:solidFill>
                          <a:effectLst/>
                          <a:latin typeface="+mn-lt"/>
                          <a:ea typeface="Calibri" panose="020F0502020204030204" pitchFamily="34" charset="0"/>
                          <a:cs typeface="Helvetica Neue"/>
                        </a:rPr>
                        <a:t>Region Skåne</a:t>
                      </a:r>
                    </a:p>
                  </a:txBody>
                  <a:tcPr marL="36195" marR="17780" marT="0" marB="0"/>
                </a:tc>
                <a:extLst>
                  <a:ext uri="{0D108BD9-81ED-4DB2-BD59-A6C34878D82A}">
                    <a16:rowId xmlns:a16="http://schemas.microsoft.com/office/drawing/2014/main" val="3121711031"/>
                  </a:ext>
                </a:extLst>
              </a:tr>
              <a:tr h="0">
                <a:tc>
                  <a:txBody>
                    <a:bodyPr/>
                    <a:lstStyle/>
                    <a:p>
                      <a:pPr>
                        <a:lnSpc>
                          <a:spcPct val="90000"/>
                        </a:lnSpc>
                        <a:spcBef>
                          <a:spcPts val="0"/>
                        </a:spcBef>
                        <a:spcAft>
                          <a:spcPts val="0"/>
                        </a:spcAft>
                      </a:pPr>
                      <a:r>
                        <a:rPr lang="sv-SE" sz="1800" b="1" dirty="0">
                          <a:solidFill>
                            <a:srgbClr val="000000"/>
                          </a:solidFill>
                          <a:effectLst/>
                          <a:latin typeface="+mn-lt"/>
                          <a:ea typeface="Calibri" panose="020F0502020204030204" pitchFamily="34" charset="0"/>
                          <a:cs typeface="Helvetica Neue"/>
                        </a:rPr>
                        <a:t>Frida Nobel</a:t>
                      </a:r>
                      <a:endParaRPr lang="sv-SE" sz="1800" dirty="0">
                        <a:effectLst/>
                        <a:latin typeface="+mn-lt"/>
                        <a:ea typeface="Helvetica Neue"/>
                        <a:cs typeface="Helvetica Neue"/>
                      </a:endParaRPr>
                    </a:p>
                  </a:txBody>
                  <a:tcPr marL="36195" marR="17780" marT="0" marB="0"/>
                </a:tc>
                <a:tc>
                  <a:txBody>
                    <a:bodyPr/>
                    <a:lstStyle/>
                    <a:p>
                      <a:pPr>
                        <a:lnSpc>
                          <a:spcPct val="90000"/>
                        </a:lnSpc>
                        <a:spcBef>
                          <a:spcPts val="0"/>
                        </a:spcBef>
                        <a:spcAft>
                          <a:spcPts val="0"/>
                        </a:spcAft>
                      </a:pPr>
                      <a:r>
                        <a:rPr lang="sv-SE" sz="1800" dirty="0">
                          <a:solidFill>
                            <a:srgbClr val="000000"/>
                          </a:solidFill>
                          <a:effectLst/>
                          <a:latin typeface="+mn-lt"/>
                          <a:ea typeface="Calibri" panose="020F0502020204030204" pitchFamily="34" charset="0"/>
                          <a:cs typeface="Helvetica Neue"/>
                        </a:rPr>
                        <a:t>Medicinskt sakkunnig</a:t>
                      </a:r>
                      <a:endParaRPr lang="sv-SE" sz="1800" dirty="0">
                        <a:effectLst/>
                        <a:latin typeface="+mn-lt"/>
                        <a:ea typeface="Helvetica Neue"/>
                        <a:cs typeface="Helvetica Neue"/>
                      </a:endParaRPr>
                    </a:p>
                  </a:txBody>
                  <a:tcPr marL="36195" marR="17780" marT="0" marB="0"/>
                </a:tc>
                <a:tc>
                  <a:txBody>
                    <a:bodyPr/>
                    <a:lstStyle/>
                    <a:p>
                      <a:pPr>
                        <a:lnSpc>
                          <a:spcPct val="90000"/>
                        </a:lnSpc>
                        <a:spcBef>
                          <a:spcPts val="0"/>
                        </a:spcBef>
                        <a:spcAft>
                          <a:spcPts val="0"/>
                        </a:spcAft>
                      </a:pPr>
                      <a:r>
                        <a:rPr lang="sv-SE" sz="1800" dirty="0">
                          <a:solidFill>
                            <a:srgbClr val="000000"/>
                          </a:solidFill>
                          <a:effectLst/>
                          <a:latin typeface="+mn-lt"/>
                          <a:ea typeface="Calibri" panose="020F0502020204030204" pitchFamily="34" charset="0"/>
                          <a:cs typeface="Helvetica Neue"/>
                        </a:rPr>
                        <a:t>Socialstyrelsen</a:t>
                      </a:r>
                      <a:endParaRPr lang="sv-SE" sz="1800" dirty="0">
                        <a:effectLst/>
                        <a:latin typeface="+mn-lt"/>
                        <a:ea typeface="Helvetica Neue"/>
                        <a:cs typeface="Helvetica Neue"/>
                      </a:endParaRPr>
                    </a:p>
                  </a:txBody>
                  <a:tcPr marL="36195" marR="17780" marT="0" marB="0"/>
                </a:tc>
                <a:extLst>
                  <a:ext uri="{0D108BD9-81ED-4DB2-BD59-A6C34878D82A}">
                    <a16:rowId xmlns:a16="http://schemas.microsoft.com/office/drawing/2014/main" val="2739928518"/>
                  </a:ext>
                </a:extLst>
              </a:tr>
              <a:tr h="233732">
                <a:tc>
                  <a:txBody>
                    <a:bodyPr/>
                    <a:lstStyle/>
                    <a:p>
                      <a:pPr>
                        <a:lnSpc>
                          <a:spcPct val="90000"/>
                        </a:lnSpc>
                        <a:spcBef>
                          <a:spcPts val="0"/>
                        </a:spcBef>
                        <a:spcAft>
                          <a:spcPts val="0"/>
                        </a:spcAft>
                      </a:pPr>
                      <a:r>
                        <a:rPr lang="sv-SE" sz="1800" b="1" dirty="0">
                          <a:solidFill>
                            <a:srgbClr val="000000"/>
                          </a:solidFill>
                          <a:effectLst/>
                          <a:latin typeface="+mn-lt"/>
                          <a:ea typeface="Calibri" panose="020F0502020204030204" pitchFamily="34" charset="0"/>
                          <a:cs typeface="Helvetica Neue"/>
                        </a:rPr>
                        <a:t>Jenny Malmgren</a:t>
                      </a:r>
                      <a:endParaRPr lang="sv-SE" sz="1800" dirty="0">
                        <a:effectLst/>
                        <a:latin typeface="+mn-lt"/>
                        <a:ea typeface="Helvetica Neue"/>
                        <a:cs typeface="Helvetica Neue"/>
                      </a:endParaRPr>
                    </a:p>
                  </a:txBody>
                  <a:tcPr marL="36195" marR="17780" marT="0" marB="0"/>
                </a:tc>
                <a:tc>
                  <a:txBody>
                    <a:bodyPr/>
                    <a:lstStyle/>
                    <a:p>
                      <a:pPr>
                        <a:lnSpc>
                          <a:spcPct val="90000"/>
                        </a:lnSpc>
                        <a:spcBef>
                          <a:spcPts val="0"/>
                        </a:spcBef>
                        <a:spcAft>
                          <a:spcPts val="0"/>
                        </a:spcAft>
                      </a:pPr>
                      <a:r>
                        <a:rPr lang="sv-SE" sz="1800">
                          <a:solidFill>
                            <a:srgbClr val="000000"/>
                          </a:solidFill>
                          <a:effectLst/>
                          <a:latin typeface="+mn-lt"/>
                          <a:ea typeface="Calibri" panose="020F0502020204030204" pitchFamily="34" charset="0"/>
                          <a:cs typeface="Helvetica Neue"/>
                        </a:rPr>
                        <a:t>Marknadskoordinator</a:t>
                      </a:r>
                      <a:endParaRPr lang="sv-SE" sz="1800">
                        <a:effectLst/>
                        <a:latin typeface="+mn-lt"/>
                        <a:ea typeface="Helvetica Neue"/>
                        <a:cs typeface="Helvetica Neue"/>
                      </a:endParaRPr>
                    </a:p>
                  </a:txBody>
                  <a:tcPr marL="36195" marR="17780" marT="0" marB="0"/>
                </a:tc>
                <a:tc>
                  <a:txBody>
                    <a:bodyPr/>
                    <a:lstStyle/>
                    <a:p>
                      <a:pPr>
                        <a:lnSpc>
                          <a:spcPct val="90000"/>
                        </a:lnSpc>
                        <a:spcBef>
                          <a:spcPts val="0"/>
                        </a:spcBef>
                        <a:spcAft>
                          <a:spcPts val="0"/>
                        </a:spcAft>
                      </a:pPr>
                      <a:r>
                        <a:rPr lang="sv-SE" sz="1800" dirty="0">
                          <a:solidFill>
                            <a:srgbClr val="000000"/>
                          </a:solidFill>
                          <a:effectLst/>
                          <a:latin typeface="+mn-lt"/>
                          <a:ea typeface="Calibri" panose="020F0502020204030204" pitchFamily="34" charset="0"/>
                          <a:cs typeface="Helvetica Neue"/>
                        </a:rPr>
                        <a:t>Alzheimer Sverige</a:t>
                      </a:r>
                      <a:endParaRPr lang="sv-SE" sz="1800" dirty="0">
                        <a:effectLst/>
                        <a:latin typeface="+mn-lt"/>
                        <a:ea typeface="Helvetica Neue"/>
                        <a:cs typeface="Helvetica Neue"/>
                      </a:endParaRPr>
                    </a:p>
                  </a:txBody>
                  <a:tcPr marL="36195" marR="17780" marT="0" marB="0"/>
                </a:tc>
                <a:extLst>
                  <a:ext uri="{0D108BD9-81ED-4DB2-BD59-A6C34878D82A}">
                    <a16:rowId xmlns:a16="http://schemas.microsoft.com/office/drawing/2014/main" val="1726488147"/>
                  </a:ext>
                </a:extLst>
              </a:tr>
              <a:tr h="164644">
                <a:tc>
                  <a:txBody>
                    <a:bodyPr/>
                    <a:lstStyle/>
                    <a:p>
                      <a:pPr>
                        <a:lnSpc>
                          <a:spcPct val="90000"/>
                        </a:lnSpc>
                        <a:spcBef>
                          <a:spcPts val="0"/>
                        </a:spcBef>
                        <a:spcAft>
                          <a:spcPts val="0"/>
                        </a:spcAft>
                      </a:pPr>
                      <a:r>
                        <a:rPr lang="sv-SE" sz="1800" b="1" dirty="0">
                          <a:solidFill>
                            <a:srgbClr val="000000"/>
                          </a:solidFill>
                          <a:effectLst/>
                          <a:latin typeface="+mn-lt"/>
                          <a:ea typeface="Calibri" panose="020F0502020204030204" pitchFamily="34" charset="0"/>
                          <a:cs typeface="Helvetica Neue"/>
                        </a:rPr>
                        <a:t>Katarina Laurell</a:t>
                      </a:r>
                      <a:endParaRPr lang="sv-SE" sz="1800" dirty="0">
                        <a:effectLst/>
                        <a:latin typeface="+mn-lt"/>
                        <a:ea typeface="Helvetica Neue"/>
                        <a:cs typeface="Helvetica Neue"/>
                      </a:endParaRPr>
                    </a:p>
                  </a:txBody>
                  <a:tcPr marL="36195" marR="17780" marT="0" marB="0"/>
                </a:tc>
                <a:tc>
                  <a:txBody>
                    <a:bodyPr/>
                    <a:lstStyle/>
                    <a:p>
                      <a:pPr>
                        <a:lnSpc>
                          <a:spcPct val="90000"/>
                        </a:lnSpc>
                        <a:spcBef>
                          <a:spcPts val="0"/>
                        </a:spcBef>
                        <a:spcAft>
                          <a:spcPts val="0"/>
                        </a:spcAft>
                      </a:pPr>
                      <a:r>
                        <a:rPr lang="sv-SE" sz="1800" dirty="0">
                          <a:solidFill>
                            <a:srgbClr val="000000"/>
                          </a:solidFill>
                          <a:effectLst/>
                          <a:latin typeface="+mn-lt"/>
                          <a:ea typeface="Calibri" panose="020F0502020204030204" pitchFamily="34" charset="0"/>
                          <a:cs typeface="Helvetica Neue"/>
                        </a:rPr>
                        <a:t>Specialist i neurologi</a:t>
                      </a:r>
                      <a:endParaRPr lang="sv-SE" sz="1800" dirty="0">
                        <a:effectLst/>
                        <a:latin typeface="+mn-lt"/>
                        <a:ea typeface="Helvetica Neue"/>
                        <a:cs typeface="Helvetica Neue"/>
                      </a:endParaRPr>
                    </a:p>
                  </a:txBody>
                  <a:tcPr marL="36195" marR="17780" marT="0" marB="0"/>
                </a:tc>
                <a:tc>
                  <a:txBody>
                    <a:bodyPr/>
                    <a:lstStyle/>
                    <a:p>
                      <a:pPr>
                        <a:lnSpc>
                          <a:spcPct val="90000"/>
                        </a:lnSpc>
                        <a:spcBef>
                          <a:spcPts val="0"/>
                        </a:spcBef>
                        <a:spcAft>
                          <a:spcPts val="0"/>
                        </a:spcAft>
                      </a:pPr>
                      <a:r>
                        <a:rPr lang="sv-SE" sz="1800">
                          <a:solidFill>
                            <a:srgbClr val="000000"/>
                          </a:solidFill>
                          <a:effectLst/>
                          <a:latin typeface="+mn-lt"/>
                          <a:ea typeface="Calibri" panose="020F0502020204030204" pitchFamily="34" charset="0"/>
                          <a:cs typeface="Helvetica Neue"/>
                        </a:rPr>
                        <a:t>Region Uppsala</a:t>
                      </a:r>
                      <a:endParaRPr lang="sv-SE" sz="1800">
                        <a:effectLst/>
                        <a:latin typeface="+mn-lt"/>
                        <a:ea typeface="Helvetica Neue"/>
                        <a:cs typeface="Helvetica Neue"/>
                      </a:endParaRPr>
                    </a:p>
                  </a:txBody>
                  <a:tcPr marL="36195" marR="17780" marT="0" marB="0"/>
                </a:tc>
                <a:extLst>
                  <a:ext uri="{0D108BD9-81ED-4DB2-BD59-A6C34878D82A}">
                    <a16:rowId xmlns:a16="http://schemas.microsoft.com/office/drawing/2014/main" val="1043800923"/>
                  </a:ext>
                </a:extLst>
              </a:tr>
              <a:tr h="247956">
                <a:tc>
                  <a:txBody>
                    <a:bodyPr/>
                    <a:lstStyle/>
                    <a:p>
                      <a:pPr>
                        <a:lnSpc>
                          <a:spcPct val="90000"/>
                        </a:lnSpc>
                        <a:spcBef>
                          <a:spcPts val="0"/>
                        </a:spcBef>
                        <a:spcAft>
                          <a:spcPts val="0"/>
                        </a:spcAft>
                      </a:pPr>
                      <a:r>
                        <a:rPr lang="sv-SE" sz="1800" b="1" dirty="0">
                          <a:solidFill>
                            <a:srgbClr val="000000"/>
                          </a:solidFill>
                          <a:effectLst/>
                          <a:latin typeface="+mn-lt"/>
                          <a:ea typeface="Calibri" panose="020F0502020204030204" pitchFamily="34" charset="0"/>
                          <a:cs typeface="Helvetica Neue"/>
                        </a:rPr>
                        <a:t>Lena Nilsson</a:t>
                      </a:r>
                      <a:endParaRPr lang="sv-SE" sz="1800" dirty="0">
                        <a:effectLst/>
                        <a:latin typeface="+mn-lt"/>
                        <a:ea typeface="Helvetica Neue"/>
                        <a:cs typeface="Helvetica Neue"/>
                      </a:endParaRPr>
                    </a:p>
                  </a:txBody>
                  <a:tcPr marL="36195" marR="17780" marT="0" marB="0"/>
                </a:tc>
                <a:tc>
                  <a:txBody>
                    <a:bodyPr/>
                    <a:lstStyle/>
                    <a:p>
                      <a:pPr>
                        <a:lnSpc>
                          <a:spcPct val="90000"/>
                        </a:lnSpc>
                        <a:spcBef>
                          <a:spcPts val="0"/>
                        </a:spcBef>
                        <a:spcAft>
                          <a:spcPts val="0"/>
                        </a:spcAft>
                      </a:pPr>
                      <a:r>
                        <a:rPr lang="sv-SE" sz="1800" dirty="0">
                          <a:solidFill>
                            <a:srgbClr val="000000"/>
                          </a:solidFill>
                          <a:effectLst/>
                          <a:latin typeface="+mn-lt"/>
                          <a:ea typeface="Calibri" panose="020F0502020204030204" pitchFamily="34" charset="0"/>
                          <a:cs typeface="Helvetica Neue"/>
                        </a:rPr>
                        <a:t>Silviaarbetsterapeut</a:t>
                      </a:r>
                      <a:endParaRPr lang="sv-SE" sz="1800" dirty="0">
                        <a:effectLst/>
                        <a:latin typeface="+mn-lt"/>
                        <a:ea typeface="Helvetica Neue"/>
                        <a:cs typeface="Helvetica Neue"/>
                      </a:endParaRPr>
                    </a:p>
                  </a:txBody>
                  <a:tcPr marL="36195" marR="17780" marT="0" marB="0"/>
                </a:tc>
                <a:tc>
                  <a:txBody>
                    <a:bodyPr/>
                    <a:lstStyle/>
                    <a:p>
                      <a:pPr>
                        <a:lnSpc>
                          <a:spcPct val="90000"/>
                        </a:lnSpc>
                        <a:spcBef>
                          <a:spcPts val="0"/>
                        </a:spcBef>
                        <a:spcAft>
                          <a:spcPts val="0"/>
                        </a:spcAft>
                      </a:pPr>
                      <a:r>
                        <a:rPr lang="sv-SE" sz="1800">
                          <a:solidFill>
                            <a:srgbClr val="000000"/>
                          </a:solidFill>
                          <a:effectLst/>
                          <a:latin typeface="+mn-lt"/>
                          <a:ea typeface="Calibri" panose="020F0502020204030204" pitchFamily="34" charset="0"/>
                          <a:cs typeface="Helvetica Neue"/>
                        </a:rPr>
                        <a:t>Region Stockholm</a:t>
                      </a:r>
                      <a:endParaRPr lang="sv-SE" sz="1800">
                        <a:effectLst/>
                        <a:latin typeface="+mn-lt"/>
                        <a:ea typeface="Helvetica Neue"/>
                        <a:cs typeface="Helvetica Neue"/>
                      </a:endParaRPr>
                    </a:p>
                  </a:txBody>
                  <a:tcPr marL="36195" marR="17780" marT="0" marB="0"/>
                </a:tc>
                <a:extLst>
                  <a:ext uri="{0D108BD9-81ED-4DB2-BD59-A6C34878D82A}">
                    <a16:rowId xmlns:a16="http://schemas.microsoft.com/office/drawing/2014/main" val="36787345"/>
                  </a:ext>
                </a:extLst>
              </a:tr>
              <a:tr h="266700">
                <a:tc>
                  <a:txBody>
                    <a:bodyPr/>
                    <a:lstStyle/>
                    <a:p>
                      <a:pPr>
                        <a:lnSpc>
                          <a:spcPct val="90000"/>
                        </a:lnSpc>
                        <a:spcBef>
                          <a:spcPts val="0"/>
                        </a:spcBef>
                        <a:spcAft>
                          <a:spcPts val="0"/>
                        </a:spcAft>
                      </a:pPr>
                      <a:r>
                        <a:rPr lang="sv-SE" sz="1800" b="1" dirty="0">
                          <a:solidFill>
                            <a:srgbClr val="000000"/>
                          </a:solidFill>
                          <a:effectLst/>
                          <a:latin typeface="+mn-lt"/>
                          <a:ea typeface="Calibri" panose="020F0502020204030204" pitchFamily="34" charset="0"/>
                          <a:cs typeface="Helvetica Neue"/>
                        </a:rPr>
                        <a:t>Linnea Grankvist </a:t>
                      </a:r>
                      <a:r>
                        <a:rPr lang="sv-SE" sz="1800" b="0" dirty="0">
                          <a:solidFill>
                            <a:srgbClr val="000000"/>
                          </a:solidFill>
                          <a:effectLst/>
                          <a:latin typeface="+mn-lt"/>
                          <a:ea typeface="Calibri" panose="020F0502020204030204" pitchFamily="34" charset="0"/>
                          <a:cs typeface="Helvetica Neue"/>
                        </a:rPr>
                        <a:t>(processledare)</a:t>
                      </a:r>
                      <a:endParaRPr lang="sv-SE" sz="1800" b="0" dirty="0">
                        <a:effectLst/>
                        <a:latin typeface="+mn-lt"/>
                        <a:ea typeface="Helvetica Neue"/>
                        <a:cs typeface="Helvetica Neue"/>
                      </a:endParaRPr>
                    </a:p>
                  </a:txBody>
                  <a:tcPr marL="36195" marR="17780" marT="0" marB="0"/>
                </a:tc>
                <a:tc>
                  <a:txBody>
                    <a:bodyPr/>
                    <a:lstStyle/>
                    <a:p>
                      <a:pPr>
                        <a:lnSpc>
                          <a:spcPct val="90000"/>
                        </a:lnSpc>
                        <a:spcBef>
                          <a:spcPts val="0"/>
                        </a:spcBef>
                        <a:spcAft>
                          <a:spcPts val="0"/>
                        </a:spcAft>
                      </a:pPr>
                      <a:r>
                        <a:rPr lang="sv-SE" sz="1800" dirty="0">
                          <a:solidFill>
                            <a:srgbClr val="000000"/>
                          </a:solidFill>
                          <a:effectLst/>
                          <a:latin typeface="+mn-lt"/>
                          <a:ea typeface="Calibri" panose="020F0502020204030204" pitchFamily="34" charset="0"/>
                          <a:cs typeface="Helvetica Neue"/>
                        </a:rPr>
                        <a:t>Processtöd</a:t>
                      </a:r>
                      <a:endParaRPr lang="sv-SE" sz="1800" dirty="0">
                        <a:effectLst/>
                        <a:latin typeface="+mn-lt"/>
                        <a:ea typeface="Helvetica Neue"/>
                        <a:cs typeface="Helvetica Neue"/>
                      </a:endParaRPr>
                    </a:p>
                  </a:txBody>
                  <a:tcPr marL="36195" marR="17780" marT="0" marB="0"/>
                </a:tc>
                <a:tc>
                  <a:txBody>
                    <a:bodyPr/>
                    <a:lstStyle/>
                    <a:p>
                      <a:pPr>
                        <a:lnSpc>
                          <a:spcPct val="90000"/>
                        </a:lnSpc>
                        <a:spcBef>
                          <a:spcPts val="0"/>
                        </a:spcBef>
                        <a:spcAft>
                          <a:spcPts val="0"/>
                        </a:spcAft>
                      </a:pPr>
                      <a:r>
                        <a:rPr lang="sv-SE" sz="1800" dirty="0">
                          <a:solidFill>
                            <a:srgbClr val="000000"/>
                          </a:solidFill>
                          <a:effectLst/>
                          <a:latin typeface="+mn-lt"/>
                          <a:ea typeface="Calibri" panose="020F0502020204030204" pitchFamily="34" charset="0"/>
                          <a:cs typeface="Helvetica Neue"/>
                        </a:rPr>
                        <a:t>Region Värmland</a:t>
                      </a:r>
                      <a:endParaRPr lang="sv-SE" sz="1800" dirty="0">
                        <a:effectLst/>
                        <a:latin typeface="+mn-lt"/>
                        <a:ea typeface="Helvetica Neue"/>
                        <a:cs typeface="Helvetica Neue"/>
                      </a:endParaRPr>
                    </a:p>
                  </a:txBody>
                  <a:tcPr marL="36195" marR="17780" marT="0" marB="0"/>
                </a:tc>
                <a:extLst>
                  <a:ext uri="{0D108BD9-81ED-4DB2-BD59-A6C34878D82A}">
                    <a16:rowId xmlns:a16="http://schemas.microsoft.com/office/drawing/2014/main" val="1424280812"/>
                  </a:ext>
                </a:extLst>
              </a:tr>
              <a:tr h="254000">
                <a:tc>
                  <a:txBody>
                    <a:bodyPr/>
                    <a:lstStyle/>
                    <a:p>
                      <a:pPr>
                        <a:lnSpc>
                          <a:spcPct val="90000"/>
                        </a:lnSpc>
                        <a:spcBef>
                          <a:spcPts val="0"/>
                        </a:spcBef>
                        <a:spcAft>
                          <a:spcPts val="0"/>
                        </a:spcAft>
                      </a:pPr>
                      <a:r>
                        <a:rPr lang="sv-SE" sz="1800" b="1">
                          <a:solidFill>
                            <a:srgbClr val="000000"/>
                          </a:solidFill>
                          <a:effectLst/>
                          <a:latin typeface="+mn-lt"/>
                          <a:ea typeface="Calibri" panose="020F0502020204030204" pitchFamily="34" charset="0"/>
                          <a:cs typeface="Helvetica Neue"/>
                        </a:rPr>
                        <a:t>Lotta Larsson</a:t>
                      </a:r>
                      <a:endParaRPr lang="sv-SE" sz="1800">
                        <a:effectLst/>
                        <a:latin typeface="+mn-lt"/>
                        <a:ea typeface="Helvetica Neue"/>
                        <a:cs typeface="Helvetica Neue"/>
                      </a:endParaRPr>
                    </a:p>
                  </a:txBody>
                  <a:tcPr marL="36195" marR="17780" marT="0" marB="0"/>
                </a:tc>
                <a:tc>
                  <a:txBody>
                    <a:bodyPr/>
                    <a:lstStyle/>
                    <a:p>
                      <a:pPr>
                        <a:lnSpc>
                          <a:spcPct val="90000"/>
                        </a:lnSpc>
                        <a:spcBef>
                          <a:spcPts val="0"/>
                        </a:spcBef>
                        <a:spcAft>
                          <a:spcPts val="0"/>
                        </a:spcAft>
                      </a:pPr>
                      <a:r>
                        <a:rPr lang="sv-SE" sz="1800" dirty="0">
                          <a:solidFill>
                            <a:srgbClr val="000000"/>
                          </a:solidFill>
                          <a:effectLst/>
                          <a:latin typeface="+mn-lt"/>
                          <a:ea typeface="Calibri" panose="020F0502020204030204" pitchFamily="34" charset="0"/>
                          <a:cs typeface="Helvetica Neue"/>
                        </a:rPr>
                        <a:t>Patientföreträdare</a:t>
                      </a:r>
                      <a:endParaRPr lang="sv-SE" sz="1800" dirty="0">
                        <a:effectLst/>
                        <a:latin typeface="+mn-lt"/>
                        <a:ea typeface="Helvetica Neue"/>
                        <a:cs typeface="Helvetica Neue"/>
                      </a:endParaRPr>
                    </a:p>
                  </a:txBody>
                  <a:tcPr marL="36195" marR="17780" marT="0" marB="0"/>
                </a:tc>
                <a:tc>
                  <a:txBody>
                    <a:bodyPr/>
                    <a:lstStyle/>
                    <a:p>
                      <a:pPr>
                        <a:lnSpc>
                          <a:spcPct val="90000"/>
                        </a:lnSpc>
                        <a:spcBef>
                          <a:spcPts val="0"/>
                        </a:spcBef>
                        <a:spcAft>
                          <a:spcPts val="0"/>
                        </a:spcAft>
                      </a:pPr>
                      <a:r>
                        <a:rPr lang="sv-SE" sz="1800" dirty="0">
                          <a:solidFill>
                            <a:srgbClr val="000000"/>
                          </a:solidFill>
                          <a:effectLst/>
                          <a:latin typeface="+mn-lt"/>
                          <a:ea typeface="Times New Roman" panose="02020603050405020304" pitchFamily="18" charset="0"/>
                          <a:cs typeface="Helvetica Neue"/>
                        </a:rPr>
                        <a:t>Svenska </a:t>
                      </a:r>
                      <a:r>
                        <a:rPr lang="sv-SE" sz="1800" dirty="0" err="1">
                          <a:solidFill>
                            <a:srgbClr val="000000"/>
                          </a:solidFill>
                          <a:effectLst/>
                          <a:latin typeface="+mn-lt"/>
                          <a:ea typeface="Times New Roman" panose="02020603050405020304" pitchFamily="18" charset="0"/>
                          <a:cs typeface="Helvetica Neue"/>
                        </a:rPr>
                        <a:t>Downföreningen</a:t>
                      </a:r>
                      <a:endParaRPr lang="sv-SE" sz="1800" dirty="0">
                        <a:effectLst/>
                        <a:latin typeface="+mn-lt"/>
                        <a:ea typeface="Helvetica Neue"/>
                        <a:cs typeface="Helvetica Neue"/>
                      </a:endParaRPr>
                    </a:p>
                  </a:txBody>
                  <a:tcPr marL="36195" marR="17780" marT="0" marB="0"/>
                </a:tc>
                <a:extLst>
                  <a:ext uri="{0D108BD9-81ED-4DB2-BD59-A6C34878D82A}">
                    <a16:rowId xmlns:a16="http://schemas.microsoft.com/office/drawing/2014/main" val="912211026"/>
                  </a:ext>
                </a:extLst>
              </a:tr>
              <a:tr h="241300">
                <a:tc>
                  <a:txBody>
                    <a:bodyPr/>
                    <a:lstStyle/>
                    <a:p>
                      <a:pPr>
                        <a:lnSpc>
                          <a:spcPct val="90000"/>
                        </a:lnSpc>
                        <a:spcBef>
                          <a:spcPts val="0"/>
                        </a:spcBef>
                        <a:spcAft>
                          <a:spcPts val="0"/>
                        </a:spcAft>
                      </a:pPr>
                      <a:r>
                        <a:rPr lang="sv-SE" sz="1800" b="1" dirty="0">
                          <a:solidFill>
                            <a:srgbClr val="000000"/>
                          </a:solidFill>
                          <a:effectLst/>
                          <a:latin typeface="+mn-lt"/>
                          <a:ea typeface="Calibri" panose="020F0502020204030204" pitchFamily="34" charset="0"/>
                          <a:cs typeface="Helvetica Neue"/>
                        </a:rPr>
                        <a:t>Madelene Johanzon </a:t>
                      </a:r>
                      <a:r>
                        <a:rPr lang="sv-SE" sz="1800" b="0" kern="1200" dirty="0">
                          <a:solidFill>
                            <a:srgbClr val="000000"/>
                          </a:solidFill>
                          <a:effectLst/>
                          <a:latin typeface="+mn-lt"/>
                          <a:ea typeface="Calibri" panose="020F0502020204030204" pitchFamily="34" charset="0"/>
                          <a:cs typeface="Helvetica Neue"/>
                        </a:rPr>
                        <a:t>(ordf.)</a:t>
                      </a:r>
                      <a:endParaRPr lang="sv-SE" sz="1800" b="0" dirty="0">
                        <a:effectLst/>
                        <a:latin typeface="+mn-lt"/>
                        <a:ea typeface="Helvetica Neue"/>
                        <a:cs typeface="Helvetica Neue"/>
                      </a:endParaRPr>
                    </a:p>
                  </a:txBody>
                  <a:tcPr marL="36195" marR="17780" marT="0" marB="0"/>
                </a:tc>
                <a:tc>
                  <a:txBody>
                    <a:bodyPr/>
                    <a:lstStyle/>
                    <a:p>
                      <a:pPr>
                        <a:lnSpc>
                          <a:spcPct val="90000"/>
                        </a:lnSpc>
                        <a:spcBef>
                          <a:spcPts val="0"/>
                        </a:spcBef>
                        <a:spcAft>
                          <a:spcPts val="0"/>
                        </a:spcAft>
                      </a:pPr>
                      <a:r>
                        <a:rPr lang="sv-SE" sz="1800" dirty="0">
                          <a:solidFill>
                            <a:srgbClr val="000000"/>
                          </a:solidFill>
                          <a:effectLst/>
                          <a:latin typeface="+mn-lt"/>
                          <a:ea typeface="Calibri" panose="020F0502020204030204" pitchFamily="34" charset="0"/>
                          <a:cs typeface="Helvetica Neue"/>
                        </a:rPr>
                        <a:t>Specialist i allmänmedicin, Silvialäkare</a:t>
                      </a:r>
                      <a:endParaRPr lang="sv-SE" sz="1800" dirty="0">
                        <a:effectLst/>
                        <a:latin typeface="+mn-lt"/>
                        <a:ea typeface="Helvetica Neue"/>
                        <a:cs typeface="Helvetica Neue"/>
                      </a:endParaRPr>
                    </a:p>
                  </a:txBody>
                  <a:tcPr marL="36195" marR="17780" marT="0" marB="0"/>
                </a:tc>
                <a:tc>
                  <a:txBody>
                    <a:bodyPr/>
                    <a:lstStyle/>
                    <a:p>
                      <a:pPr>
                        <a:lnSpc>
                          <a:spcPct val="90000"/>
                        </a:lnSpc>
                        <a:spcBef>
                          <a:spcPts val="0"/>
                        </a:spcBef>
                        <a:spcAft>
                          <a:spcPts val="0"/>
                        </a:spcAft>
                      </a:pPr>
                      <a:r>
                        <a:rPr lang="sv-SE" sz="1800">
                          <a:solidFill>
                            <a:srgbClr val="000000"/>
                          </a:solidFill>
                          <a:effectLst/>
                          <a:latin typeface="+mn-lt"/>
                          <a:ea typeface="Calibri" panose="020F0502020204030204" pitchFamily="34" charset="0"/>
                          <a:cs typeface="Helvetica Neue"/>
                        </a:rPr>
                        <a:t>Region Värmland</a:t>
                      </a:r>
                      <a:endParaRPr lang="sv-SE" sz="1800">
                        <a:effectLst/>
                        <a:latin typeface="+mn-lt"/>
                        <a:ea typeface="Helvetica Neue"/>
                        <a:cs typeface="Helvetica Neue"/>
                      </a:endParaRPr>
                    </a:p>
                  </a:txBody>
                  <a:tcPr marL="36195" marR="17780" marT="0" marB="0"/>
                </a:tc>
                <a:extLst>
                  <a:ext uri="{0D108BD9-81ED-4DB2-BD59-A6C34878D82A}">
                    <a16:rowId xmlns:a16="http://schemas.microsoft.com/office/drawing/2014/main" val="1492334297"/>
                  </a:ext>
                </a:extLst>
              </a:tr>
              <a:tr h="248412">
                <a:tc>
                  <a:txBody>
                    <a:bodyPr/>
                    <a:lstStyle/>
                    <a:p>
                      <a:pPr>
                        <a:lnSpc>
                          <a:spcPct val="90000"/>
                        </a:lnSpc>
                        <a:spcBef>
                          <a:spcPts val="0"/>
                        </a:spcBef>
                        <a:spcAft>
                          <a:spcPts val="0"/>
                        </a:spcAft>
                      </a:pPr>
                      <a:r>
                        <a:rPr lang="sv-SE" sz="1800" b="1">
                          <a:solidFill>
                            <a:srgbClr val="000000"/>
                          </a:solidFill>
                          <a:effectLst/>
                          <a:latin typeface="+mn-lt"/>
                          <a:ea typeface="Calibri" panose="020F0502020204030204" pitchFamily="34" charset="0"/>
                          <a:cs typeface="Helvetica Neue"/>
                        </a:rPr>
                        <a:t>Marie Rydén</a:t>
                      </a:r>
                      <a:endParaRPr lang="sv-SE" sz="1800">
                        <a:effectLst/>
                        <a:latin typeface="+mn-lt"/>
                        <a:ea typeface="Helvetica Neue"/>
                        <a:cs typeface="Helvetica Neue"/>
                      </a:endParaRPr>
                    </a:p>
                  </a:txBody>
                  <a:tcPr marL="36195" marR="17780" marT="0" marB="0"/>
                </a:tc>
                <a:tc>
                  <a:txBody>
                    <a:bodyPr/>
                    <a:lstStyle/>
                    <a:p>
                      <a:pPr>
                        <a:lnSpc>
                          <a:spcPct val="90000"/>
                        </a:lnSpc>
                        <a:spcBef>
                          <a:spcPts val="0"/>
                        </a:spcBef>
                        <a:spcAft>
                          <a:spcPts val="0"/>
                        </a:spcAft>
                      </a:pPr>
                      <a:r>
                        <a:rPr lang="sv-SE" sz="1800" dirty="0">
                          <a:solidFill>
                            <a:srgbClr val="000000"/>
                          </a:solidFill>
                          <a:effectLst/>
                          <a:latin typeface="+mn-lt"/>
                          <a:ea typeface="Calibri" panose="020F0502020204030204" pitchFamily="34" charset="0"/>
                          <a:cs typeface="Helvetica Neue"/>
                        </a:rPr>
                        <a:t>Specialist i geriatrik</a:t>
                      </a:r>
                      <a:endParaRPr lang="sv-SE" sz="1800" dirty="0">
                        <a:effectLst/>
                        <a:latin typeface="+mn-lt"/>
                        <a:ea typeface="Helvetica Neue"/>
                        <a:cs typeface="Helvetica Neue"/>
                      </a:endParaRPr>
                    </a:p>
                  </a:txBody>
                  <a:tcPr marL="36195" marR="17780" marT="0" marB="0"/>
                </a:tc>
                <a:tc>
                  <a:txBody>
                    <a:bodyPr/>
                    <a:lstStyle/>
                    <a:p>
                      <a:pPr>
                        <a:lnSpc>
                          <a:spcPct val="90000"/>
                        </a:lnSpc>
                        <a:spcBef>
                          <a:spcPts val="0"/>
                        </a:spcBef>
                        <a:spcAft>
                          <a:spcPts val="0"/>
                        </a:spcAft>
                      </a:pPr>
                      <a:r>
                        <a:rPr lang="sv-SE" sz="1800">
                          <a:solidFill>
                            <a:srgbClr val="000000"/>
                          </a:solidFill>
                          <a:effectLst/>
                          <a:latin typeface="+mn-lt"/>
                          <a:ea typeface="Calibri" panose="020F0502020204030204" pitchFamily="34" charset="0"/>
                          <a:cs typeface="Helvetica Neue"/>
                        </a:rPr>
                        <a:t>Region Stockholm</a:t>
                      </a:r>
                      <a:endParaRPr lang="sv-SE" sz="1800">
                        <a:effectLst/>
                        <a:latin typeface="+mn-lt"/>
                        <a:ea typeface="Helvetica Neue"/>
                        <a:cs typeface="Helvetica Neue"/>
                      </a:endParaRPr>
                    </a:p>
                  </a:txBody>
                  <a:tcPr marL="36195" marR="17780" marT="0" marB="0"/>
                </a:tc>
                <a:extLst>
                  <a:ext uri="{0D108BD9-81ED-4DB2-BD59-A6C34878D82A}">
                    <a16:rowId xmlns:a16="http://schemas.microsoft.com/office/drawing/2014/main" val="4160741064"/>
                  </a:ext>
                </a:extLst>
              </a:tr>
              <a:tr h="254000">
                <a:tc>
                  <a:txBody>
                    <a:bodyPr/>
                    <a:lstStyle/>
                    <a:p>
                      <a:pPr>
                        <a:lnSpc>
                          <a:spcPct val="90000"/>
                        </a:lnSpc>
                        <a:spcBef>
                          <a:spcPts val="0"/>
                        </a:spcBef>
                        <a:spcAft>
                          <a:spcPts val="0"/>
                        </a:spcAft>
                      </a:pPr>
                      <a:r>
                        <a:rPr lang="sv-SE" sz="1800" b="1" dirty="0">
                          <a:solidFill>
                            <a:srgbClr val="000000"/>
                          </a:solidFill>
                          <a:effectLst/>
                          <a:latin typeface="+mn-lt"/>
                          <a:ea typeface="Calibri" panose="020F0502020204030204" pitchFamily="34" charset="0"/>
                          <a:cs typeface="Helvetica Neue"/>
                        </a:rPr>
                        <a:t>Solveig Håkansson Chaves</a:t>
                      </a:r>
                      <a:endParaRPr lang="sv-SE" sz="1800" dirty="0">
                        <a:effectLst/>
                        <a:latin typeface="+mn-lt"/>
                        <a:ea typeface="Helvetica Neue"/>
                        <a:cs typeface="Helvetica Neue"/>
                      </a:endParaRPr>
                    </a:p>
                  </a:txBody>
                  <a:tcPr marL="36195" marR="17780" marT="0" marB="0"/>
                </a:tc>
                <a:tc>
                  <a:txBody>
                    <a:bodyPr/>
                    <a:lstStyle/>
                    <a:p>
                      <a:pPr>
                        <a:lnSpc>
                          <a:spcPct val="90000"/>
                        </a:lnSpc>
                        <a:spcBef>
                          <a:spcPts val="0"/>
                        </a:spcBef>
                        <a:spcAft>
                          <a:spcPts val="0"/>
                        </a:spcAft>
                      </a:pPr>
                      <a:r>
                        <a:rPr lang="sv-SE" sz="1800" dirty="0">
                          <a:solidFill>
                            <a:srgbClr val="000000"/>
                          </a:solidFill>
                          <a:effectLst/>
                          <a:latin typeface="+mn-lt"/>
                          <a:ea typeface="Calibri" panose="020F0502020204030204" pitchFamily="34" charset="0"/>
                          <a:cs typeface="Helvetica Neue"/>
                        </a:rPr>
                        <a:t>Distriktssköterska</a:t>
                      </a:r>
                      <a:endParaRPr lang="sv-SE" sz="1800" dirty="0">
                        <a:effectLst/>
                        <a:latin typeface="+mn-lt"/>
                        <a:ea typeface="Helvetica Neue"/>
                        <a:cs typeface="Helvetica Neue"/>
                      </a:endParaRPr>
                    </a:p>
                  </a:txBody>
                  <a:tcPr marL="36195" marR="17780" marT="0" marB="0"/>
                </a:tc>
                <a:tc>
                  <a:txBody>
                    <a:bodyPr/>
                    <a:lstStyle/>
                    <a:p>
                      <a:pPr>
                        <a:lnSpc>
                          <a:spcPct val="90000"/>
                        </a:lnSpc>
                        <a:spcBef>
                          <a:spcPts val="0"/>
                        </a:spcBef>
                        <a:spcAft>
                          <a:spcPts val="0"/>
                        </a:spcAft>
                      </a:pPr>
                      <a:r>
                        <a:rPr lang="sv-SE" sz="1800" dirty="0">
                          <a:solidFill>
                            <a:srgbClr val="000000"/>
                          </a:solidFill>
                          <a:effectLst/>
                          <a:latin typeface="+mn-lt"/>
                          <a:ea typeface="Calibri" panose="020F0502020204030204" pitchFamily="34" charset="0"/>
                          <a:cs typeface="Helvetica Neue"/>
                        </a:rPr>
                        <a:t>Region Stockholm</a:t>
                      </a:r>
                      <a:endParaRPr lang="sv-SE" sz="1800" dirty="0">
                        <a:effectLst/>
                        <a:latin typeface="+mn-lt"/>
                        <a:ea typeface="Helvetica Neue"/>
                        <a:cs typeface="Helvetica Neue"/>
                      </a:endParaRPr>
                    </a:p>
                  </a:txBody>
                  <a:tcPr marL="36195" marR="17780" marT="0" marB="0"/>
                </a:tc>
                <a:extLst>
                  <a:ext uri="{0D108BD9-81ED-4DB2-BD59-A6C34878D82A}">
                    <a16:rowId xmlns:a16="http://schemas.microsoft.com/office/drawing/2014/main" val="2772251599"/>
                  </a:ext>
                </a:extLst>
              </a:tr>
              <a:tr h="254000">
                <a:tc>
                  <a:txBody>
                    <a:bodyPr/>
                    <a:lstStyle/>
                    <a:p>
                      <a:pPr>
                        <a:lnSpc>
                          <a:spcPct val="90000"/>
                        </a:lnSpc>
                        <a:spcBef>
                          <a:spcPts val="0"/>
                        </a:spcBef>
                        <a:spcAft>
                          <a:spcPts val="0"/>
                        </a:spcAft>
                      </a:pPr>
                      <a:r>
                        <a:rPr lang="sv-SE" sz="1800" b="1">
                          <a:solidFill>
                            <a:srgbClr val="000000"/>
                          </a:solidFill>
                          <a:effectLst/>
                          <a:latin typeface="+mn-lt"/>
                          <a:ea typeface="Calibri" panose="020F0502020204030204" pitchFamily="34" charset="0"/>
                          <a:cs typeface="Helvetica Neue"/>
                        </a:rPr>
                        <a:t>Tove Norman</a:t>
                      </a:r>
                      <a:endParaRPr lang="sv-SE" sz="1800">
                        <a:effectLst/>
                        <a:latin typeface="+mn-lt"/>
                        <a:ea typeface="Helvetica Neue"/>
                        <a:cs typeface="Helvetica Neue"/>
                      </a:endParaRPr>
                    </a:p>
                  </a:txBody>
                  <a:tcPr marL="36195" marR="17780" marT="0" marB="0"/>
                </a:tc>
                <a:tc>
                  <a:txBody>
                    <a:bodyPr/>
                    <a:lstStyle/>
                    <a:p>
                      <a:pPr>
                        <a:lnSpc>
                          <a:spcPct val="90000"/>
                        </a:lnSpc>
                        <a:spcBef>
                          <a:spcPts val="0"/>
                        </a:spcBef>
                        <a:spcAft>
                          <a:spcPts val="0"/>
                        </a:spcAft>
                      </a:pPr>
                      <a:r>
                        <a:rPr lang="sv-SE" sz="1800" dirty="0">
                          <a:solidFill>
                            <a:srgbClr val="000000"/>
                          </a:solidFill>
                          <a:effectLst/>
                          <a:latin typeface="+mn-lt"/>
                          <a:ea typeface="Calibri" panose="020F0502020204030204" pitchFamily="34" charset="0"/>
                          <a:cs typeface="Helvetica Neue"/>
                        </a:rPr>
                        <a:t>Specialist i geriatrik</a:t>
                      </a:r>
                      <a:endParaRPr lang="sv-SE" sz="1800" dirty="0">
                        <a:effectLst/>
                        <a:latin typeface="+mn-lt"/>
                        <a:ea typeface="Helvetica Neue"/>
                        <a:cs typeface="Helvetica Neue"/>
                      </a:endParaRPr>
                    </a:p>
                  </a:txBody>
                  <a:tcPr marL="36195" marR="17780" marT="0" marB="0"/>
                </a:tc>
                <a:tc>
                  <a:txBody>
                    <a:bodyPr/>
                    <a:lstStyle/>
                    <a:p>
                      <a:pPr>
                        <a:lnSpc>
                          <a:spcPct val="90000"/>
                        </a:lnSpc>
                        <a:spcBef>
                          <a:spcPts val="0"/>
                        </a:spcBef>
                        <a:spcAft>
                          <a:spcPts val="0"/>
                        </a:spcAft>
                      </a:pPr>
                      <a:r>
                        <a:rPr lang="sv-SE" sz="1800" dirty="0">
                          <a:solidFill>
                            <a:srgbClr val="000000"/>
                          </a:solidFill>
                          <a:effectLst/>
                          <a:latin typeface="+mn-lt"/>
                          <a:ea typeface="Calibri" panose="020F0502020204030204" pitchFamily="34" charset="0"/>
                          <a:cs typeface="Helvetica Neue"/>
                        </a:rPr>
                        <a:t>Region Västerbotten</a:t>
                      </a:r>
                      <a:endParaRPr lang="sv-SE" sz="1800" dirty="0">
                        <a:effectLst/>
                        <a:latin typeface="+mn-lt"/>
                        <a:ea typeface="Helvetica Neue"/>
                        <a:cs typeface="Helvetica Neue"/>
                      </a:endParaRPr>
                    </a:p>
                  </a:txBody>
                  <a:tcPr marL="36195" marR="17780" marT="0" marB="0"/>
                </a:tc>
                <a:extLst>
                  <a:ext uri="{0D108BD9-81ED-4DB2-BD59-A6C34878D82A}">
                    <a16:rowId xmlns:a16="http://schemas.microsoft.com/office/drawing/2014/main" val="3050412052"/>
                  </a:ext>
                </a:extLst>
              </a:tr>
              <a:tr h="325348">
                <a:tc>
                  <a:txBody>
                    <a:bodyPr/>
                    <a:lstStyle/>
                    <a:p>
                      <a:pPr>
                        <a:lnSpc>
                          <a:spcPct val="90000"/>
                        </a:lnSpc>
                        <a:spcBef>
                          <a:spcPts val="0"/>
                        </a:spcBef>
                        <a:spcAft>
                          <a:spcPts val="0"/>
                        </a:spcAft>
                      </a:pPr>
                      <a:r>
                        <a:rPr lang="sv-SE" sz="1800" b="1">
                          <a:solidFill>
                            <a:srgbClr val="000000"/>
                          </a:solidFill>
                          <a:effectLst/>
                          <a:latin typeface="+mn-lt"/>
                          <a:ea typeface="Calibri" panose="020F0502020204030204" pitchFamily="34" charset="0"/>
                          <a:cs typeface="Helvetica Neue"/>
                        </a:rPr>
                        <a:t>Ulla-Britt Matsson</a:t>
                      </a:r>
                      <a:endParaRPr lang="sv-SE" sz="1800">
                        <a:effectLst/>
                        <a:latin typeface="+mn-lt"/>
                        <a:ea typeface="Helvetica Neue"/>
                        <a:cs typeface="Helvetica Neue"/>
                      </a:endParaRPr>
                    </a:p>
                  </a:txBody>
                  <a:tcPr marL="36195" marR="17780" marT="0" marB="0"/>
                </a:tc>
                <a:tc>
                  <a:txBody>
                    <a:bodyPr/>
                    <a:lstStyle/>
                    <a:p>
                      <a:pPr>
                        <a:lnSpc>
                          <a:spcPct val="90000"/>
                        </a:lnSpc>
                        <a:spcBef>
                          <a:spcPts val="0"/>
                        </a:spcBef>
                        <a:spcAft>
                          <a:spcPts val="0"/>
                        </a:spcAft>
                      </a:pPr>
                      <a:r>
                        <a:rPr lang="sv-SE" sz="1800" dirty="0">
                          <a:solidFill>
                            <a:srgbClr val="000000"/>
                          </a:solidFill>
                          <a:effectLst/>
                          <a:latin typeface="+mn-lt"/>
                          <a:ea typeface="Calibri" panose="020F0502020204030204" pitchFamily="34" charset="0"/>
                          <a:cs typeface="Helvetica Neue"/>
                        </a:rPr>
                        <a:t>Specialist i psykiatri</a:t>
                      </a:r>
                      <a:endParaRPr lang="sv-SE" sz="1800" dirty="0">
                        <a:effectLst/>
                        <a:latin typeface="+mn-lt"/>
                        <a:ea typeface="Helvetica Neue"/>
                        <a:cs typeface="Helvetica Neue"/>
                      </a:endParaRPr>
                    </a:p>
                  </a:txBody>
                  <a:tcPr marL="36195" marR="17780" marT="0" marB="0"/>
                </a:tc>
                <a:tc>
                  <a:txBody>
                    <a:bodyPr/>
                    <a:lstStyle/>
                    <a:p>
                      <a:pPr>
                        <a:lnSpc>
                          <a:spcPct val="90000"/>
                        </a:lnSpc>
                        <a:spcBef>
                          <a:spcPts val="0"/>
                        </a:spcBef>
                        <a:spcAft>
                          <a:spcPts val="0"/>
                        </a:spcAft>
                      </a:pPr>
                      <a:r>
                        <a:rPr lang="sv-SE" sz="1800" dirty="0">
                          <a:solidFill>
                            <a:srgbClr val="000000"/>
                          </a:solidFill>
                          <a:effectLst/>
                          <a:latin typeface="+mn-lt"/>
                          <a:ea typeface="Calibri" panose="020F0502020204030204" pitchFamily="34" charset="0"/>
                          <a:cs typeface="Helvetica Neue"/>
                        </a:rPr>
                        <a:t>Västra Götalandsregionen</a:t>
                      </a:r>
                      <a:endParaRPr lang="sv-SE" sz="1800" dirty="0">
                        <a:effectLst/>
                        <a:latin typeface="+mn-lt"/>
                        <a:ea typeface="Helvetica Neue"/>
                        <a:cs typeface="Helvetica Neue"/>
                      </a:endParaRPr>
                    </a:p>
                  </a:txBody>
                  <a:tcPr marL="36195" marR="17780" marT="0" marB="0"/>
                </a:tc>
                <a:extLst>
                  <a:ext uri="{0D108BD9-81ED-4DB2-BD59-A6C34878D82A}">
                    <a16:rowId xmlns:a16="http://schemas.microsoft.com/office/drawing/2014/main" val="2861118625"/>
                  </a:ext>
                </a:extLst>
              </a:tr>
            </a:tbl>
          </a:graphicData>
        </a:graphic>
      </p:graphicFrame>
      <p:sp>
        <p:nvSpPr>
          <p:cNvPr id="9" name="textruta 8"/>
          <p:cNvSpPr txBox="1"/>
          <p:nvPr/>
        </p:nvSpPr>
        <p:spPr>
          <a:xfrm>
            <a:off x="10301680" y="12542"/>
            <a:ext cx="1890320" cy="461665"/>
          </a:xfrm>
          <a:prstGeom prst="rect">
            <a:avLst/>
          </a:prstGeom>
          <a:noFill/>
        </p:spPr>
        <p:txBody>
          <a:bodyPr wrap="square" rtlCol="0">
            <a:spAutoFit/>
          </a:bodyPr>
          <a:lstStyle/>
          <a:p>
            <a:r>
              <a:rPr lang="sv-SE" sz="1200" dirty="0">
                <a:solidFill>
                  <a:schemeClr val="bg1">
                    <a:lumMod val="65000"/>
                  </a:schemeClr>
                </a:solidFill>
              </a:rPr>
              <a:t>Kognitiv svikt vid misstänkt demenssjukdom </a:t>
            </a:r>
          </a:p>
        </p:txBody>
      </p:sp>
    </p:spTree>
    <p:extLst>
      <p:ext uri="{BB962C8B-B14F-4D97-AF65-F5344CB8AC3E}">
        <p14:creationId xmlns:p14="http://schemas.microsoft.com/office/powerpoint/2010/main" val="2656784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89013" y="565621"/>
            <a:ext cx="9144000" cy="609793"/>
          </a:xfrm>
        </p:spPr>
        <p:txBody>
          <a:bodyPr/>
          <a:lstStyle/>
          <a:p>
            <a:r>
              <a:rPr lang="sv-SE" dirty="0"/>
              <a:t>Mer information och stöd</a:t>
            </a:r>
          </a:p>
        </p:txBody>
      </p:sp>
      <p:sp>
        <p:nvSpPr>
          <p:cNvPr id="3" name="Platshållare för text 2"/>
          <p:cNvSpPr>
            <a:spLocks noGrp="1"/>
          </p:cNvSpPr>
          <p:nvPr>
            <p:ph type="body" sz="quarter" idx="10"/>
          </p:nvPr>
        </p:nvSpPr>
        <p:spPr>
          <a:xfrm>
            <a:off x="989013" y="1413069"/>
            <a:ext cx="5148385" cy="4185298"/>
          </a:xfrm>
        </p:spPr>
        <p:txBody>
          <a:bodyPr/>
          <a:lstStyle/>
          <a:p>
            <a:pPr marL="342900" indent="-342900">
              <a:buFont typeface="Arial" panose="020B0604020202020204" pitchFamily="34" charset="0"/>
              <a:buChar char="•"/>
            </a:pPr>
            <a:r>
              <a:rPr lang="sv-SE" dirty="0"/>
              <a:t>Mer information och presentationsmaterial för personcentrerade och sammanhållna vårdförlopp finns på </a:t>
            </a:r>
            <a:r>
              <a:rPr lang="sv-SE" dirty="0">
                <a:hlinkClick r:id="rId2"/>
              </a:rPr>
              <a:t>www.kunskapsstyrningvard.se</a:t>
            </a:r>
            <a:endParaRPr lang="sv-SE" dirty="0"/>
          </a:p>
          <a:p>
            <a:endParaRPr lang="sv-SE" dirty="0"/>
          </a:p>
          <a:p>
            <a:pPr marL="342900" indent="-342900">
              <a:buFont typeface="Arial" panose="020B0604020202020204" pitchFamily="34" charset="0"/>
              <a:buChar char="•"/>
            </a:pPr>
            <a:r>
              <a:rPr lang="sv-SE" dirty="0"/>
              <a:t>Vårdförloppen finns tillgängliga i regionernas gemensamma system för nationellt kliniskt kunskapsstöd </a:t>
            </a:r>
            <a:r>
              <a:rPr lang="sv-SE" dirty="0">
                <a:hlinkClick r:id="rId3"/>
              </a:rPr>
              <a:t>NKK</a:t>
            </a:r>
            <a:endParaRPr lang="sv-SE" dirty="0"/>
          </a:p>
        </p:txBody>
      </p:sp>
      <p:sp>
        <p:nvSpPr>
          <p:cNvPr id="6" name="Rektangel 5"/>
          <p:cNvSpPr/>
          <p:nvPr/>
        </p:nvSpPr>
        <p:spPr>
          <a:xfrm>
            <a:off x="6420255" y="1306742"/>
            <a:ext cx="5243661" cy="462713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extruta 9"/>
          <p:cNvSpPr txBox="1"/>
          <p:nvPr/>
        </p:nvSpPr>
        <p:spPr>
          <a:xfrm>
            <a:off x="6847367" y="1552355"/>
            <a:ext cx="4690011" cy="1564780"/>
          </a:xfrm>
          <a:prstGeom prst="rect">
            <a:avLst/>
          </a:prstGeom>
          <a:noFill/>
        </p:spPr>
        <p:txBody>
          <a:bodyPr wrap="square" rtlCol="0">
            <a:noAutofit/>
          </a:bodyPr>
          <a:lstStyle/>
          <a:p>
            <a:r>
              <a:rPr lang="sv-SE" sz="2400" dirty="0"/>
              <a:t>Film</a:t>
            </a:r>
            <a:endParaRPr lang="sv-SE" sz="1600" dirty="0"/>
          </a:p>
          <a:p>
            <a:r>
              <a:rPr lang="sv-SE" sz="1600" dirty="0"/>
              <a:t>Beskriver mål och syfte med vårdförloppet utifrån ett patient- och vårdgivarperspektiv. Intervju med ordförande för den nationella arbetsgrupp (NAG) som har tagit fram vårdförloppet.</a:t>
            </a:r>
          </a:p>
          <a:p>
            <a:endParaRPr lang="sv-SE" sz="1600" dirty="0"/>
          </a:p>
          <a:p>
            <a:endParaRPr lang="sv-SE" sz="1600" dirty="0"/>
          </a:p>
          <a:p>
            <a:endParaRPr lang="sv-SE" sz="1600" dirty="0"/>
          </a:p>
          <a:p>
            <a:endParaRPr lang="sv-SE" sz="1600" dirty="0"/>
          </a:p>
          <a:p>
            <a:endParaRPr lang="sv-SE" sz="1600" dirty="0"/>
          </a:p>
          <a:p>
            <a:endParaRPr lang="sv-SE" sz="1600" dirty="0"/>
          </a:p>
          <a:p>
            <a:endParaRPr lang="sv-SE" sz="1600" dirty="0"/>
          </a:p>
          <a:p>
            <a:endParaRPr lang="sv-SE" sz="1600" dirty="0"/>
          </a:p>
          <a:p>
            <a:endParaRPr lang="sv-SE" sz="1600" dirty="0"/>
          </a:p>
          <a:p>
            <a:endParaRPr lang="sv-SE" sz="1600" dirty="0"/>
          </a:p>
          <a:p>
            <a:r>
              <a:rPr lang="sv-SE" sz="1600" dirty="0">
                <a:hlinkClick r:id="rId4"/>
              </a:rPr>
              <a:t>Länk till sidan om vårdförloppet kognitiv svikt.</a:t>
            </a:r>
            <a:endParaRPr lang="sv-SE" sz="1600" dirty="0"/>
          </a:p>
        </p:txBody>
      </p:sp>
      <p:sp>
        <p:nvSpPr>
          <p:cNvPr id="8" name="textruta 7"/>
          <p:cNvSpPr txBox="1"/>
          <p:nvPr/>
        </p:nvSpPr>
        <p:spPr>
          <a:xfrm>
            <a:off x="10301680" y="12542"/>
            <a:ext cx="1890320" cy="461665"/>
          </a:xfrm>
          <a:prstGeom prst="rect">
            <a:avLst/>
          </a:prstGeom>
          <a:noFill/>
        </p:spPr>
        <p:txBody>
          <a:bodyPr wrap="square" rtlCol="0">
            <a:spAutoFit/>
          </a:bodyPr>
          <a:lstStyle/>
          <a:p>
            <a:r>
              <a:rPr lang="sv-SE" sz="1200" dirty="0">
                <a:solidFill>
                  <a:schemeClr val="bg1">
                    <a:lumMod val="65000"/>
                  </a:schemeClr>
                </a:solidFill>
              </a:rPr>
              <a:t>Kognitiv svikt vid misstänkt demenssjukdom </a:t>
            </a:r>
          </a:p>
        </p:txBody>
      </p:sp>
      <p:pic>
        <p:nvPicPr>
          <p:cNvPr id="4" name="Bildobjekt 3"/>
          <p:cNvPicPr>
            <a:picLocks noChangeAspect="1"/>
          </p:cNvPicPr>
          <p:nvPr/>
        </p:nvPicPr>
        <p:blipFill rotWithShape="1">
          <a:blip r:embed="rId5"/>
          <a:srcRect l="10266" t="16665" r="37850" b="24178"/>
          <a:stretch/>
        </p:blipFill>
        <p:spPr>
          <a:xfrm>
            <a:off x="7441884" y="3039220"/>
            <a:ext cx="3200401" cy="2052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78549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10132742" y="5396948"/>
            <a:ext cx="2059258" cy="1232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4" name="Object 3" hidden="1">
            <a:extLst>
              <a:ext uri="{FF2B5EF4-FFF2-40B4-BE49-F238E27FC236}">
                <a16:creationId xmlns:a16="http://schemas.microsoft.com/office/drawing/2014/main" id="{B8564D2F-45CC-4D11-B1EF-80B21B99A4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B8564D2F-45CC-4D11-B1EF-80B21B99A4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B21C52E-9F03-416F-B9DA-51DBF7EF0172}"/>
              </a:ext>
            </a:extLst>
          </p:cNvPr>
          <p:cNvSpPr>
            <a:spLocks noGrp="1"/>
          </p:cNvSpPr>
          <p:nvPr>
            <p:ph type="ctrTitle"/>
          </p:nvPr>
        </p:nvSpPr>
        <p:spPr/>
        <p:txBody>
          <a:bodyPr>
            <a:normAutofit fontScale="90000"/>
          </a:bodyPr>
          <a:lstStyle/>
          <a:p>
            <a:r>
              <a:rPr lang="sv-SE" dirty="0"/>
              <a:t>Personcentrerat och sammanhållet vårdförlopp </a:t>
            </a:r>
            <a:br>
              <a:rPr lang="sv-SE" dirty="0"/>
            </a:br>
            <a:r>
              <a:rPr lang="sv-SE" dirty="0"/>
              <a:t>för kognitiv svikt vid misstänkt demenssjukdom</a:t>
            </a:r>
          </a:p>
        </p:txBody>
      </p:sp>
      <p:sp>
        <p:nvSpPr>
          <p:cNvPr id="7" name="Rektangel 6"/>
          <p:cNvSpPr/>
          <p:nvPr/>
        </p:nvSpPr>
        <p:spPr>
          <a:xfrm>
            <a:off x="895252" y="1327613"/>
            <a:ext cx="10214205" cy="707886"/>
          </a:xfrm>
          <a:prstGeom prst="rect">
            <a:avLst/>
          </a:prstGeom>
        </p:spPr>
        <p:txBody>
          <a:bodyPr wrap="square">
            <a:spAutoFit/>
          </a:bodyPr>
          <a:lstStyle/>
          <a:p>
            <a:r>
              <a:rPr lang="sv-SE" sz="2000" i="1" dirty="0">
                <a:solidFill>
                  <a:schemeClr val="accent1"/>
                </a:solidFill>
              </a:rPr>
              <a:t>Vårdförloppet inleds vid misstanke om demenssjukdom och avslutas vid att en demensdiagnos är bekräftad eller avfärdad</a:t>
            </a:r>
            <a:endParaRPr lang="sv-SE" sz="2000" dirty="0">
              <a:solidFill>
                <a:schemeClr val="accent1"/>
              </a:solidFill>
            </a:endParaRPr>
          </a:p>
        </p:txBody>
      </p:sp>
      <p:sp>
        <p:nvSpPr>
          <p:cNvPr id="8" name="Rectangle 20">
            <a:extLst>
              <a:ext uri="{FF2B5EF4-FFF2-40B4-BE49-F238E27FC236}">
                <a16:creationId xmlns:a16="http://schemas.microsoft.com/office/drawing/2014/main" id="{3E0FFD61-48A6-4B7A-BD67-7DC59845871C}"/>
              </a:ext>
            </a:extLst>
          </p:cNvPr>
          <p:cNvSpPr/>
          <p:nvPr/>
        </p:nvSpPr>
        <p:spPr>
          <a:xfrm>
            <a:off x="988742" y="2398737"/>
            <a:ext cx="5024432" cy="3902671"/>
          </a:xfrm>
          <a:prstGeom prst="rect">
            <a:avLst/>
          </a:prstGeom>
          <a:solidFill>
            <a:srgbClr val="D1EB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a:spcBef>
                <a:spcPts val="600"/>
              </a:spcBef>
              <a:spcAft>
                <a:spcPts val="600"/>
              </a:spcAft>
            </a:pPr>
            <a:r>
              <a:rPr lang="sv-SE" sz="1600" b="1" dirty="0">
                <a:ln>
                  <a:noFill/>
                </a:ln>
                <a:solidFill>
                  <a:srgbClr val="000000"/>
                </a:solidFill>
                <a:effectLst/>
                <a:uFill>
                  <a:solidFill>
                    <a:srgbClr val="000000"/>
                  </a:solidFill>
                </a:uFill>
                <a:latin typeface="Calibri" panose="020F0502020204030204" pitchFamily="34" charset="0"/>
                <a:ea typeface="Arial Unicode MS"/>
                <a:cs typeface="Arial Unicode MS"/>
              </a:rPr>
              <a:t>Den basala utredningen syftar till att fastställa:</a:t>
            </a:r>
          </a:p>
          <a:p>
            <a:pPr marL="342900" lvl="0" indent="-342900">
              <a:spcBef>
                <a:spcPts val="600"/>
              </a:spcBef>
              <a:spcAft>
                <a:spcPts val="600"/>
              </a:spcAft>
              <a:buFont typeface="Calibri" panose="020F0502020204030204" pitchFamily="34" charset="0"/>
              <a:buChar char="•"/>
              <a:tabLst>
                <a:tab pos="540385" algn="l"/>
              </a:tabLst>
            </a:pPr>
            <a:r>
              <a:rPr lang="sv-SE" sz="1600" dirty="0">
                <a:ln>
                  <a:noFill/>
                </a:ln>
                <a:solidFill>
                  <a:srgbClr val="000000"/>
                </a:solidFill>
                <a:effectLst/>
                <a:uFill>
                  <a:solidFill>
                    <a:srgbClr val="000000"/>
                  </a:solidFill>
                </a:uFill>
                <a:latin typeface="Calibri" panose="020F0502020204030204" pitchFamily="34" charset="0"/>
                <a:ea typeface="Arial Unicode MS"/>
                <a:cs typeface="Arial Unicode MS"/>
              </a:rPr>
              <a:t>om personen har en kognitiv svikt och om den beror på en demenssjukdom eller om annan sjukdom orsakar eller bidrar till den kognitiva svikten</a:t>
            </a:r>
          </a:p>
          <a:p>
            <a:pPr marL="342900" lvl="0" indent="-342900">
              <a:spcBef>
                <a:spcPts val="600"/>
              </a:spcBef>
              <a:spcAft>
                <a:spcPts val="600"/>
              </a:spcAft>
              <a:buFont typeface="Calibri" panose="020F0502020204030204" pitchFamily="34" charset="0"/>
              <a:buChar char="•"/>
              <a:tabLst>
                <a:tab pos="540385" algn="l"/>
              </a:tabLst>
            </a:pPr>
            <a:r>
              <a:rPr lang="sv-SE" sz="1600" dirty="0">
                <a:ln>
                  <a:noFill/>
                </a:ln>
                <a:solidFill>
                  <a:srgbClr val="000000"/>
                </a:solidFill>
                <a:effectLst/>
                <a:uFill>
                  <a:solidFill>
                    <a:srgbClr val="000000"/>
                  </a:solidFill>
                </a:uFill>
                <a:latin typeface="Calibri" panose="020F0502020204030204" pitchFamily="34" charset="0"/>
                <a:ea typeface="Arial Unicode MS"/>
                <a:cs typeface="Arial Unicode MS"/>
              </a:rPr>
              <a:t>vilka personer som är i behov av en fortsatt utvidgad utredning</a:t>
            </a:r>
          </a:p>
          <a:p>
            <a:pPr marL="342900" lvl="0" indent="-342900">
              <a:spcBef>
                <a:spcPts val="600"/>
              </a:spcBef>
              <a:spcAft>
                <a:spcPts val="600"/>
              </a:spcAft>
              <a:buFont typeface="Calibri" panose="020F0502020204030204" pitchFamily="34" charset="0"/>
              <a:buChar char="•"/>
              <a:tabLst>
                <a:tab pos="540385" algn="l"/>
              </a:tabLst>
            </a:pPr>
            <a:r>
              <a:rPr lang="sv-SE" sz="1600" dirty="0">
                <a:ln>
                  <a:noFill/>
                </a:ln>
                <a:solidFill>
                  <a:srgbClr val="000000"/>
                </a:solidFill>
                <a:effectLst/>
                <a:uFill>
                  <a:solidFill>
                    <a:srgbClr val="000000"/>
                  </a:solidFill>
                </a:uFill>
                <a:latin typeface="Calibri" panose="020F0502020204030204" pitchFamily="34" charset="0"/>
                <a:ea typeface="Arial Unicode MS"/>
                <a:cs typeface="Arial Unicode MS"/>
              </a:rPr>
              <a:t>vilka funktionsnedsättningar som demenssjukdomen medför och vad man kan göra för att minimera eller kompensera för dessa.</a:t>
            </a:r>
          </a:p>
          <a:p>
            <a:pPr>
              <a:spcBef>
                <a:spcPts val="600"/>
              </a:spcBef>
              <a:spcAft>
                <a:spcPts val="600"/>
              </a:spcAft>
              <a:tabLst>
                <a:tab pos="540385" algn="l"/>
              </a:tabLst>
            </a:pPr>
            <a:r>
              <a:rPr lang="sv-SE" sz="1600" dirty="0">
                <a:ln>
                  <a:noFill/>
                </a:ln>
                <a:solidFill>
                  <a:srgbClr val="000000"/>
                </a:solidFill>
                <a:effectLst/>
                <a:uFill>
                  <a:solidFill>
                    <a:srgbClr val="000000"/>
                  </a:solidFill>
                </a:uFill>
                <a:latin typeface="Calibri" panose="020F0502020204030204" pitchFamily="34" charset="0"/>
                <a:ea typeface="Arial Unicode MS"/>
                <a:cs typeface="Arial Unicode MS"/>
              </a:rPr>
              <a:t>Vid oklarhet efter den basala utredningen kan en utvidgad utredning genomföras på en specialistenhet.</a:t>
            </a:r>
          </a:p>
          <a:p>
            <a:pPr lvl="0">
              <a:lnSpc>
                <a:spcPts val="1300"/>
              </a:lnSpc>
              <a:spcBef>
                <a:spcPts val="600"/>
              </a:spcBef>
              <a:spcAft>
                <a:spcPts val="600"/>
              </a:spcAft>
              <a:tabLst>
                <a:tab pos="540385" algn="l"/>
              </a:tabLst>
            </a:pPr>
            <a:endParaRPr lang="sv-SE" sz="1800" dirty="0">
              <a:ln>
                <a:noFill/>
              </a:ln>
              <a:solidFill>
                <a:srgbClr val="000000"/>
              </a:solidFill>
              <a:effectLst/>
              <a:uFill>
                <a:solidFill>
                  <a:srgbClr val="000000"/>
                </a:solidFill>
              </a:uFill>
              <a:latin typeface="Calibri" panose="020F0502020204030204" pitchFamily="34" charset="0"/>
              <a:ea typeface="Arial Unicode MS"/>
              <a:cs typeface="Arial Unicode MS"/>
            </a:endParaRPr>
          </a:p>
        </p:txBody>
      </p:sp>
      <p:sp>
        <p:nvSpPr>
          <p:cNvPr id="9" name="Rectangle 8">
            <a:extLst>
              <a:ext uri="{FF2B5EF4-FFF2-40B4-BE49-F238E27FC236}">
                <a16:creationId xmlns:a16="http://schemas.microsoft.com/office/drawing/2014/main" id="{B0B07D15-DBC9-4A8D-93AF-5B2C4F8F0C21}"/>
              </a:ext>
            </a:extLst>
          </p:cNvPr>
          <p:cNvSpPr/>
          <p:nvPr/>
        </p:nvSpPr>
        <p:spPr>
          <a:xfrm>
            <a:off x="6213457" y="2398737"/>
            <a:ext cx="5276178" cy="3902672"/>
          </a:xfrm>
          <a:prstGeom prst="rect">
            <a:avLst/>
          </a:prstGeom>
          <a:solidFill>
            <a:srgbClr val="D1EB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a:lnSpc>
                <a:spcPts val="1300"/>
              </a:lnSpc>
              <a:spcBef>
                <a:spcPts val="600"/>
              </a:spcBef>
              <a:spcAft>
                <a:spcPts val="600"/>
              </a:spcAft>
            </a:pPr>
            <a:r>
              <a:rPr lang="sv-SE" sz="1600" b="1" dirty="0">
                <a:ln>
                  <a:noFill/>
                </a:ln>
                <a:solidFill>
                  <a:srgbClr val="000000"/>
                </a:solidFill>
                <a:effectLst/>
                <a:uFill>
                  <a:solidFill>
                    <a:srgbClr val="000000"/>
                  </a:solidFill>
                </a:uFill>
                <a:latin typeface="Calibri" panose="020F0502020204030204" pitchFamily="34" charset="0"/>
                <a:ea typeface="Arial Unicode MS"/>
                <a:cs typeface="Arial Unicode MS"/>
              </a:rPr>
              <a:t>Målet är:</a:t>
            </a:r>
          </a:p>
          <a:p>
            <a:pPr marL="342900" indent="-342900">
              <a:spcAft>
                <a:spcPts val="600"/>
              </a:spcAft>
              <a:buFont typeface="Arial" panose="020B0604020202020204" pitchFamily="34" charset="0"/>
              <a:buChar char="•"/>
            </a:pPr>
            <a:r>
              <a:rPr lang="sv-SE" sz="1600" dirty="0">
                <a:solidFill>
                  <a:srgbClr val="000000"/>
                </a:solidFill>
                <a:uFill>
                  <a:solidFill>
                    <a:srgbClr val="000000"/>
                  </a:solidFill>
                </a:uFill>
                <a:latin typeface="Calibri" panose="020F0502020204030204" pitchFamily="34" charset="0"/>
                <a:ea typeface="Arial Unicode MS"/>
                <a:cs typeface="Arial Unicode MS"/>
              </a:rPr>
              <a:t>Att f</a:t>
            </a:r>
            <a:r>
              <a:rPr lang="sv-SE" sz="1600" dirty="0">
                <a:ln>
                  <a:noFill/>
                </a:ln>
                <a:solidFill>
                  <a:srgbClr val="000000"/>
                </a:solidFill>
                <a:effectLst/>
                <a:uFill>
                  <a:solidFill>
                    <a:srgbClr val="000000"/>
                  </a:solidFill>
                </a:uFill>
                <a:latin typeface="Calibri" panose="020F0502020204030204" pitchFamily="34" charset="0"/>
                <a:ea typeface="Arial Unicode MS"/>
                <a:cs typeface="Arial Unicode MS"/>
              </a:rPr>
              <a:t>ler genomgår utredning</a:t>
            </a:r>
          </a:p>
          <a:p>
            <a:pPr marL="342900" indent="-342900">
              <a:spcAft>
                <a:spcPts val="600"/>
              </a:spcAft>
              <a:buFont typeface="Arial" panose="020B0604020202020204" pitchFamily="34" charset="0"/>
              <a:buChar char="•"/>
            </a:pPr>
            <a:r>
              <a:rPr lang="sv-SE" sz="1600" dirty="0">
                <a:solidFill>
                  <a:srgbClr val="000000"/>
                </a:solidFill>
                <a:uFill>
                  <a:solidFill>
                    <a:srgbClr val="000000"/>
                  </a:solidFill>
                </a:uFill>
                <a:latin typeface="Calibri" panose="020F0502020204030204" pitchFamily="34" charset="0"/>
                <a:ea typeface="Arial Unicode MS"/>
                <a:cs typeface="Arial Unicode MS"/>
              </a:rPr>
              <a:t>Att fler får utredning i ett tidigt skede </a:t>
            </a:r>
          </a:p>
          <a:p>
            <a:pPr marL="342900" indent="-342900">
              <a:spcAft>
                <a:spcPts val="600"/>
              </a:spcAft>
              <a:buFont typeface="Arial" panose="020B0604020202020204" pitchFamily="34" charset="0"/>
              <a:buChar char="•"/>
            </a:pPr>
            <a:r>
              <a:rPr lang="sv-SE" sz="1600" dirty="0">
                <a:ln>
                  <a:noFill/>
                </a:ln>
                <a:solidFill>
                  <a:srgbClr val="000000"/>
                </a:solidFill>
                <a:effectLst/>
                <a:uFill>
                  <a:solidFill>
                    <a:srgbClr val="000000"/>
                  </a:solidFill>
                </a:uFill>
                <a:latin typeface="Calibri" panose="020F0502020204030204" pitchFamily="34" charset="0"/>
                <a:ea typeface="Arial Unicode MS"/>
                <a:cs typeface="Arial Unicode MS"/>
              </a:rPr>
              <a:t>Kortare utredningstider</a:t>
            </a:r>
          </a:p>
          <a:p>
            <a:pPr marL="342900" indent="-342900">
              <a:spcAft>
                <a:spcPts val="600"/>
              </a:spcAft>
              <a:buFont typeface="Arial" panose="020B0604020202020204" pitchFamily="34" charset="0"/>
              <a:buChar char="•"/>
            </a:pPr>
            <a:r>
              <a:rPr lang="sv-SE" sz="1600" dirty="0">
                <a:solidFill>
                  <a:srgbClr val="000000"/>
                </a:solidFill>
                <a:uFill>
                  <a:solidFill>
                    <a:srgbClr val="000000"/>
                  </a:solidFill>
                </a:uFill>
                <a:latin typeface="Calibri" panose="020F0502020204030204" pitchFamily="34" charset="0"/>
                <a:ea typeface="Arial Unicode MS"/>
                <a:cs typeface="Arial Unicode MS"/>
              </a:rPr>
              <a:t>Minskade praxisskillnader vid utvidgade utredningar</a:t>
            </a:r>
            <a:endParaRPr lang="sv-SE" sz="1600" dirty="0">
              <a:ln>
                <a:noFill/>
              </a:ln>
              <a:solidFill>
                <a:srgbClr val="000000"/>
              </a:solidFill>
              <a:effectLst/>
              <a:uFill>
                <a:solidFill>
                  <a:srgbClr val="000000"/>
                </a:solidFill>
              </a:uFill>
              <a:latin typeface="Calibri" panose="020F0502020204030204" pitchFamily="34" charset="0"/>
              <a:ea typeface="Arial Unicode MS"/>
              <a:cs typeface="Arial Unicode MS"/>
            </a:endParaRPr>
          </a:p>
          <a:p>
            <a:pPr marL="342900" indent="-342900">
              <a:spcAft>
                <a:spcPts val="600"/>
              </a:spcAft>
              <a:buFont typeface="Arial" panose="020B0604020202020204" pitchFamily="34" charset="0"/>
              <a:buChar char="•"/>
            </a:pPr>
            <a:r>
              <a:rPr lang="sv-SE" sz="1600" dirty="0">
                <a:solidFill>
                  <a:srgbClr val="000000"/>
                </a:solidFill>
                <a:uFill>
                  <a:solidFill>
                    <a:srgbClr val="000000"/>
                  </a:solidFill>
                </a:uFill>
                <a:latin typeface="Calibri" panose="020F0502020204030204" pitchFamily="34" charset="0"/>
                <a:ea typeface="Arial Unicode MS"/>
                <a:cs typeface="Arial Unicode MS"/>
              </a:rPr>
              <a:t>Bättre förutsättningar för patientgruppen inom primärvården</a:t>
            </a:r>
          </a:p>
          <a:p>
            <a:pPr marL="342900" indent="-342900">
              <a:spcAft>
                <a:spcPts val="600"/>
              </a:spcAft>
              <a:buFont typeface="Arial" panose="020B0604020202020204" pitchFamily="34" charset="0"/>
              <a:buChar char="•"/>
            </a:pPr>
            <a:r>
              <a:rPr lang="sv-SE" sz="1600" dirty="0">
                <a:solidFill>
                  <a:srgbClr val="000000"/>
                </a:solidFill>
                <a:uFill>
                  <a:solidFill>
                    <a:srgbClr val="000000"/>
                  </a:solidFill>
                </a:uFill>
                <a:latin typeface="Calibri" panose="020F0502020204030204" pitchFamily="34" charset="0"/>
                <a:ea typeface="Arial Unicode MS"/>
                <a:cs typeface="Arial Unicode MS"/>
              </a:rPr>
              <a:t>Att patienter och anhöriga får mer stöd</a:t>
            </a:r>
          </a:p>
          <a:p>
            <a:pPr marL="342900" indent="-342900">
              <a:spcAft>
                <a:spcPts val="600"/>
              </a:spcAft>
              <a:buFont typeface="Arial" panose="020B0604020202020204" pitchFamily="34" charset="0"/>
              <a:buChar char="•"/>
            </a:pPr>
            <a:r>
              <a:rPr lang="sv-SE" sz="1600" dirty="0">
                <a:solidFill>
                  <a:srgbClr val="000000"/>
                </a:solidFill>
                <a:uFill>
                  <a:solidFill>
                    <a:srgbClr val="000000"/>
                  </a:solidFill>
                </a:uFill>
                <a:latin typeface="Calibri" panose="020F0502020204030204" pitchFamily="34" charset="0"/>
                <a:ea typeface="Arial Unicode MS"/>
                <a:cs typeface="Arial Unicode MS"/>
              </a:rPr>
              <a:t>B</a:t>
            </a:r>
            <a:r>
              <a:rPr lang="sv-SE" sz="1600" dirty="0">
                <a:ln>
                  <a:noFill/>
                </a:ln>
                <a:solidFill>
                  <a:srgbClr val="000000"/>
                </a:solidFill>
                <a:effectLst/>
                <a:uFill>
                  <a:solidFill>
                    <a:srgbClr val="000000"/>
                  </a:solidFill>
                </a:uFill>
                <a:latin typeface="Calibri" panose="020F0502020204030204" pitchFamily="34" charset="0"/>
                <a:ea typeface="Arial Unicode MS"/>
                <a:cs typeface="Arial Unicode MS"/>
              </a:rPr>
              <a:t>ättre förutsättningar för jämlik och adekvat läkemedelsbehandling </a:t>
            </a:r>
          </a:p>
          <a:p>
            <a:pPr marL="342900" indent="-342900">
              <a:spcAft>
                <a:spcPts val="600"/>
              </a:spcAft>
              <a:buFont typeface="Arial" panose="020B0604020202020204" pitchFamily="34" charset="0"/>
              <a:buChar char="•"/>
            </a:pPr>
            <a:r>
              <a:rPr lang="sv-SE" sz="1600" dirty="0">
                <a:ln>
                  <a:noFill/>
                </a:ln>
                <a:solidFill>
                  <a:srgbClr val="000000"/>
                </a:solidFill>
                <a:effectLst/>
                <a:uFill>
                  <a:solidFill>
                    <a:srgbClr val="000000"/>
                  </a:solidFill>
                </a:uFill>
                <a:latin typeface="Calibri" panose="020F0502020204030204" pitchFamily="34" charset="0"/>
                <a:ea typeface="Arial Unicode MS"/>
                <a:cs typeface="Arial Unicode MS"/>
              </a:rPr>
              <a:t>Mer sammanhållen och personcentrerad vård och omsorg</a:t>
            </a:r>
            <a:endParaRPr kumimoji="0" lang="sv-SE" sz="16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endParaRPr>
          </a:p>
        </p:txBody>
      </p:sp>
      <p:sp>
        <p:nvSpPr>
          <p:cNvPr id="11" name="Rektangel 10"/>
          <p:cNvSpPr/>
          <p:nvPr/>
        </p:nvSpPr>
        <p:spPr>
          <a:xfrm rot="18892177">
            <a:off x="-106693" y="452933"/>
            <a:ext cx="1391149" cy="276999"/>
          </a:xfrm>
          <a:prstGeom prst="rect">
            <a:avLst/>
          </a:prstGeom>
          <a:solidFill>
            <a:schemeClr val="accent1"/>
          </a:solidFill>
          <a:ln w="9525">
            <a:solidFill>
              <a:schemeClr val="tx1"/>
            </a:solidFill>
          </a:ln>
        </p:spPr>
        <p:txBody>
          <a:bodyPr wrap="square">
            <a:spAutoFit/>
          </a:bodyPr>
          <a:lstStyle/>
          <a:p>
            <a:r>
              <a:rPr lang="sv-SE" sz="1200" b="1" i="1" dirty="0">
                <a:solidFill>
                  <a:schemeClr val="bg1"/>
                </a:solidFill>
                <a:latin typeface="Arial" panose="020B0604020202020204" pitchFamily="34" charset="0"/>
                <a:cs typeface="Arial" panose="020B0604020202020204" pitchFamily="34" charset="0"/>
              </a:rPr>
              <a:t>Sammanfattning</a:t>
            </a:r>
          </a:p>
        </p:txBody>
      </p:sp>
    </p:spTree>
    <p:extLst>
      <p:ext uri="{BB962C8B-B14F-4D97-AF65-F5344CB8AC3E}">
        <p14:creationId xmlns:p14="http://schemas.microsoft.com/office/powerpoint/2010/main" val="1984622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a:extLst>
              <a:ext uri="{FF2B5EF4-FFF2-40B4-BE49-F238E27FC236}">
                <a16:creationId xmlns:a16="http://schemas.microsoft.com/office/drawing/2014/main" id="{DEE8EDC8-C761-7C47-80B6-45DEEFC874AD}"/>
              </a:ext>
            </a:extLst>
          </p:cNvPr>
          <p:cNvSpPr>
            <a:spLocks noGrp="1"/>
          </p:cNvSpPr>
          <p:nvPr>
            <p:ph type="ctrTitle"/>
          </p:nvPr>
        </p:nvSpPr>
        <p:spPr/>
        <p:txBody>
          <a:bodyPr/>
          <a:lstStyle/>
          <a:p>
            <a:r>
              <a:rPr lang="sv-SE" dirty="0"/>
              <a:t>Regionerna i samverkan</a:t>
            </a:r>
          </a:p>
        </p:txBody>
      </p:sp>
      <p:sp>
        <p:nvSpPr>
          <p:cNvPr id="14" name="Platshållare för text 13">
            <a:extLst>
              <a:ext uri="{FF2B5EF4-FFF2-40B4-BE49-F238E27FC236}">
                <a16:creationId xmlns:a16="http://schemas.microsoft.com/office/drawing/2014/main" id="{478FA9FC-4A68-8B4C-AE38-1074E1489DED}"/>
              </a:ext>
            </a:extLst>
          </p:cNvPr>
          <p:cNvSpPr>
            <a:spLocks noGrp="1"/>
          </p:cNvSpPr>
          <p:nvPr>
            <p:ph type="body" sz="quarter" idx="10"/>
          </p:nvPr>
        </p:nvSpPr>
        <p:spPr>
          <a:xfrm>
            <a:off x="988742" y="1543698"/>
            <a:ext cx="6922359" cy="4035170"/>
          </a:xfrm>
        </p:spPr>
        <p:txBody>
          <a:bodyPr>
            <a:noAutofit/>
          </a:bodyPr>
          <a:lstStyle/>
          <a:p>
            <a:pPr marL="342900" indent="-342900">
              <a:buFont typeface="Arial" panose="020B0604020202020204" pitchFamily="34" charset="0"/>
              <a:buChar char="•"/>
            </a:pPr>
            <a:r>
              <a:rPr lang="sv-SE" sz="2000" dirty="0"/>
              <a:t>Arbetet med vårdförloppen utgår från en överenskommelse mellan staten och Sveriges Kommuner och Regioner (SKR).</a:t>
            </a:r>
          </a:p>
          <a:p>
            <a:pPr marL="342900" indent="-342900">
              <a:buFont typeface="Arial" panose="020B0604020202020204" pitchFamily="34" charset="0"/>
              <a:buChar char="•"/>
            </a:pPr>
            <a:r>
              <a:rPr lang="sv-SE" sz="2000" dirty="0"/>
              <a:t>Regeringen vill med satsningen stödja utvecklingsarbetet i regionerna kring kunskapsstyrning i hälso- och sjukvården. </a:t>
            </a:r>
          </a:p>
          <a:p>
            <a:pPr marL="342900" indent="-342900">
              <a:buFont typeface="Arial" panose="020B0604020202020204" pitchFamily="34" charset="0"/>
              <a:buChar char="•"/>
            </a:pPr>
            <a:r>
              <a:rPr lang="sv-SE" sz="2000" dirty="0"/>
              <a:t>Vårdförloppen tas fram av regionerna inom Nationellt system för kunskapsstyrning Hälso- och sjukvård.</a:t>
            </a:r>
          </a:p>
          <a:p>
            <a:pPr marL="342900" indent="-342900">
              <a:buFont typeface="Arial" panose="020B0604020202020204" pitchFamily="34" charset="0"/>
              <a:buChar char="•"/>
            </a:pPr>
            <a:r>
              <a:rPr lang="sv-SE" sz="2000" dirty="0">
                <a:ea typeface="MS Mincho" panose="02020609040205080304" pitchFamily="49" charset="-128"/>
                <a:cs typeface="Arial" panose="020B0604020202020204" pitchFamily="34" charset="0"/>
              </a:rPr>
              <a:t>Vårdförloppen är primärt ett kunskapsstöd för hälso- och sjukvårdspersonal i det kliniska mötet med patient och närstående</a:t>
            </a:r>
          </a:p>
          <a:p>
            <a:pPr marL="342900" indent="-342900">
              <a:buFont typeface="Arial" panose="020B0604020202020204" pitchFamily="34" charset="0"/>
              <a:buChar char="•"/>
            </a:pPr>
            <a:r>
              <a:rPr lang="sv-SE" sz="2000" dirty="0"/>
              <a:t>Vårdförloppen ska utgå ifrån tillförlitliga och aktuella kunskapsstöd och baseras på bästa tillgängliga kunskap om vård och behandling.</a:t>
            </a:r>
          </a:p>
          <a:p>
            <a:pPr marL="342900" indent="-342900">
              <a:buFont typeface="Arial" panose="020B0604020202020204" pitchFamily="34" charset="0"/>
              <a:buChar char="•"/>
            </a:pPr>
            <a:endParaRPr lang="sv-SE" sz="2000" dirty="0"/>
          </a:p>
          <a:p>
            <a:endParaRPr lang="sv-SE" sz="2000" dirty="0"/>
          </a:p>
        </p:txBody>
      </p:sp>
      <p:pic>
        <p:nvPicPr>
          <p:cNvPr id="4" name="Bildobjekt 3"/>
          <p:cNvPicPr>
            <a:picLocks noChangeAspect="1"/>
          </p:cNvPicPr>
          <p:nvPr/>
        </p:nvPicPr>
        <p:blipFill rotWithShape="1">
          <a:blip r:embed="rId2" cstate="screen">
            <a:extLst>
              <a:ext uri="{28A0092B-C50C-407E-A947-70E740481C1C}">
                <a14:useLocalDpi xmlns:a14="http://schemas.microsoft.com/office/drawing/2010/main"/>
              </a:ext>
            </a:extLst>
          </a:blip>
          <a:srcRect l="27373"/>
          <a:stretch/>
        </p:blipFill>
        <p:spPr>
          <a:xfrm>
            <a:off x="7894224" y="1624979"/>
            <a:ext cx="4297776" cy="3254705"/>
          </a:xfrm>
          <a:prstGeom prst="rect">
            <a:avLst/>
          </a:prstGeom>
        </p:spPr>
      </p:pic>
    </p:spTree>
    <p:extLst>
      <p:ext uri="{BB962C8B-B14F-4D97-AF65-F5344CB8AC3E}">
        <p14:creationId xmlns:p14="http://schemas.microsoft.com/office/powerpoint/2010/main" val="226122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988741" y="616842"/>
            <a:ext cx="9594591" cy="534626"/>
          </a:xfrm>
        </p:spPr>
        <p:txBody>
          <a:bodyPr>
            <a:noAutofit/>
          </a:bodyPr>
          <a:lstStyle/>
          <a:p>
            <a:r>
              <a:rPr lang="sv-SE" dirty="0">
                <a:solidFill>
                  <a:srgbClr val="5A8695"/>
                </a:solidFill>
              </a:rPr>
              <a:t>Personcentrerat och sammanhållet vårdförlopp för kognitiv svikt vid misstänkt demenssjukdom</a:t>
            </a:r>
          </a:p>
        </p:txBody>
      </p:sp>
      <p:sp>
        <p:nvSpPr>
          <p:cNvPr id="21" name="Rectangle 20">
            <a:extLst>
              <a:ext uri="{FF2B5EF4-FFF2-40B4-BE49-F238E27FC236}">
                <a16:creationId xmlns:a16="http://schemas.microsoft.com/office/drawing/2014/main" id="{3E0FFD61-48A6-4B7A-BD67-7DC59845871C}"/>
              </a:ext>
            </a:extLst>
          </p:cNvPr>
          <p:cNvSpPr/>
          <p:nvPr/>
        </p:nvSpPr>
        <p:spPr>
          <a:xfrm>
            <a:off x="988741" y="1942011"/>
            <a:ext cx="4797295" cy="40862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15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Ingång till vårdförloppet</a:t>
            </a:r>
          </a:p>
          <a:p>
            <a:pPr lvl="0">
              <a:spcBef>
                <a:spcPts val="600"/>
              </a:spcBef>
              <a:defRPr/>
            </a:pPr>
            <a:r>
              <a:rPr lang="sv-SE" sz="2000" dirty="0">
                <a:solidFill>
                  <a:srgbClr val="000000"/>
                </a:solidFill>
                <a:ea typeface="Calibri" panose="020F0502020204030204" pitchFamily="34" charset="0"/>
                <a:cs typeface="Arial" panose="020B0604020202020204" pitchFamily="34" charset="0"/>
              </a:rPr>
              <a:t>Symtom i &gt; 6 mån, enskilt eller tillsammans, försämrade:</a:t>
            </a:r>
          </a:p>
          <a:p>
            <a:pPr marL="342900" lvl="0" indent="-342900">
              <a:spcBef>
                <a:spcPts val="600"/>
              </a:spcBef>
              <a:buFont typeface="Arial" panose="020B0604020202020204" pitchFamily="34" charset="0"/>
              <a:buChar char="•"/>
              <a:defRPr/>
            </a:pPr>
            <a:r>
              <a:rPr lang="sv-SE" sz="2000" dirty="0">
                <a:solidFill>
                  <a:srgbClr val="000000"/>
                </a:solidFill>
                <a:ea typeface="Calibri" panose="020F0502020204030204" pitchFamily="34" charset="0"/>
                <a:cs typeface="Arial" panose="020B0604020202020204" pitchFamily="34" charset="0"/>
              </a:rPr>
              <a:t>uppmärksamhetsfunktioner</a:t>
            </a:r>
          </a:p>
          <a:p>
            <a:pPr marL="342900" lvl="0" indent="-342900">
              <a:spcBef>
                <a:spcPts val="600"/>
              </a:spcBef>
              <a:buFont typeface="Arial" panose="020B0604020202020204" pitchFamily="34" charset="0"/>
              <a:buChar char="•"/>
              <a:defRPr/>
            </a:pPr>
            <a:r>
              <a:rPr lang="sv-SE" sz="2000" dirty="0" err="1">
                <a:solidFill>
                  <a:srgbClr val="000000"/>
                </a:solidFill>
                <a:ea typeface="Calibri" panose="020F0502020204030204" pitchFamily="34" charset="0"/>
                <a:cs typeface="Arial" panose="020B0604020202020204" pitchFamily="34" charset="0"/>
              </a:rPr>
              <a:t>visuospatiala</a:t>
            </a:r>
            <a:r>
              <a:rPr lang="sv-SE" sz="2000" dirty="0">
                <a:solidFill>
                  <a:srgbClr val="000000"/>
                </a:solidFill>
                <a:ea typeface="Calibri" panose="020F0502020204030204" pitchFamily="34" charset="0"/>
                <a:cs typeface="Arial" panose="020B0604020202020204" pitchFamily="34" charset="0"/>
              </a:rPr>
              <a:t> funktioner</a:t>
            </a:r>
          </a:p>
          <a:p>
            <a:pPr marL="342900" lvl="0" indent="-342900">
              <a:spcBef>
                <a:spcPts val="600"/>
              </a:spcBef>
              <a:buFont typeface="Arial" panose="020B0604020202020204" pitchFamily="34" charset="0"/>
              <a:buChar char="•"/>
              <a:defRPr/>
            </a:pPr>
            <a:r>
              <a:rPr lang="sv-SE" sz="2000" dirty="0">
                <a:solidFill>
                  <a:srgbClr val="000000"/>
                </a:solidFill>
                <a:ea typeface="Calibri" panose="020F0502020204030204" pitchFamily="34" charset="0"/>
                <a:cs typeface="Arial" panose="020B0604020202020204" pitchFamily="34" charset="0"/>
              </a:rPr>
              <a:t>verbala funktioner</a:t>
            </a:r>
          </a:p>
          <a:p>
            <a:pPr marL="342900" lvl="0" indent="-342900">
              <a:spcBef>
                <a:spcPts val="600"/>
              </a:spcBef>
              <a:buFont typeface="Arial" panose="020B0604020202020204" pitchFamily="34" charset="0"/>
              <a:buChar char="•"/>
              <a:defRPr/>
            </a:pPr>
            <a:r>
              <a:rPr lang="sv-SE" sz="2000" dirty="0">
                <a:solidFill>
                  <a:srgbClr val="000000"/>
                </a:solidFill>
                <a:ea typeface="Calibri" panose="020F0502020204030204" pitchFamily="34" charset="0"/>
                <a:cs typeface="Arial" panose="020B0604020202020204" pitchFamily="34" charset="0"/>
              </a:rPr>
              <a:t>inlärnings- och minnesfunktioner</a:t>
            </a:r>
          </a:p>
          <a:p>
            <a:pPr marL="342900" lvl="0" indent="-342900">
              <a:spcBef>
                <a:spcPts val="600"/>
              </a:spcBef>
              <a:buFont typeface="Arial" panose="020B0604020202020204" pitchFamily="34" charset="0"/>
              <a:buChar char="•"/>
              <a:defRPr/>
            </a:pPr>
            <a:r>
              <a:rPr lang="sv-SE" sz="2000" dirty="0">
                <a:solidFill>
                  <a:srgbClr val="000000"/>
                </a:solidFill>
                <a:ea typeface="Calibri" panose="020F0502020204030204" pitchFamily="34" charset="0"/>
                <a:cs typeface="Arial" panose="020B0604020202020204" pitchFamily="34" charset="0"/>
              </a:rPr>
              <a:t>exekutiva funktioner som att initiera, planera och utföra en handling</a:t>
            </a:r>
          </a:p>
          <a:p>
            <a:pPr marL="342900" lvl="0" indent="-342900">
              <a:spcBef>
                <a:spcPts val="600"/>
              </a:spcBef>
              <a:buFont typeface="Arial" panose="020B0604020202020204" pitchFamily="34" charset="0"/>
              <a:buChar char="•"/>
              <a:defRPr/>
            </a:pPr>
            <a:r>
              <a:rPr lang="sv-SE" sz="2000" dirty="0">
                <a:solidFill>
                  <a:srgbClr val="000000"/>
                </a:solidFill>
                <a:ea typeface="Calibri" panose="020F0502020204030204" pitchFamily="34" charset="0"/>
                <a:cs typeface="Arial" panose="020B0604020202020204" pitchFamily="34" charset="0"/>
              </a:rPr>
              <a:t>social kognition.</a:t>
            </a:r>
          </a:p>
          <a:p>
            <a:pPr marR="0" lvl="0" defTabSz="914400" rtl="0" eaLnBrk="1" fontAlgn="auto" latinLnBrk="0" hangingPunct="1">
              <a:spcBef>
                <a:spcPts val="600"/>
              </a:spcBef>
              <a:buClrTx/>
              <a:buSzTx/>
              <a:tabLst/>
              <a:defRPr/>
            </a:pPr>
            <a:endParaRPr kumimoji="0" lang="sv-SE" sz="20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B0B07D15-DBC9-4A8D-93AF-5B2C4F8F0C21}"/>
              </a:ext>
            </a:extLst>
          </p:cNvPr>
          <p:cNvSpPr/>
          <p:nvPr/>
        </p:nvSpPr>
        <p:spPr>
          <a:xfrm>
            <a:off x="6297423" y="1873089"/>
            <a:ext cx="4700771" cy="41689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15000"/>
              </a:lnSpc>
              <a:defRPr/>
            </a:pPr>
            <a:r>
              <a:rPr lang="sv-SE" sz="2000" b="1" dirty="0">
                <a:solidFill>
                  <a:srgbClr val="000000"/>
                </a:solidFill>
                <a:ea typeface="Calibri" panose="020F0502020204030204" pitchFamily="34" charset="0"/>
                <a:cs typeface="Arial" panose="020B0604020202020204" pitchFamily="34" charset="0"/>
              </a:rPr>
              <a:t>Utgång från vårdförloppet</a:t>
            </a:r>
          </a:p>
          <a:p>
            <a:pPr marL="342900" indent="-342900">
              <a:spcBef>
                <a:spcPts val="600"/>
              </a:spcBef>
              <a:buFont typeface="Arial" panose="020B0604020202020204" pitchFamily="34" charset="0"/>
              <a:buChar char="•"/>
            </a:pPr>
            <a:r>
              <a:rPr lang="sv-SE" sz="2000" dirty="0">
                <a:solidFill>
                  <a:srgbClr val="000000"/>
                </a:solidFill>
                <a:ea typeface="Calibri" panose="020F0502020204030204" pitchFamily="34" charset="0"/>
                <a:cs typeface="Arial" panose="020B0604020202020204" pitchFamily="34" charset="0"/>
              </a:rPr>
              <a:t>Diagnosen kognitiv svikt vid demenssjukdom har verifierats och fastställs</a:t>
            </a:r>
            <a:endParaRPr lang="sv-SE" sz="2000" dirty="0">
              <a:solidFill>
                <a:srgbClr val="000000"/>
              </a:solidFill>
              <a:latin typeface="Calibri" panose="020F0502020204030204"/>
              <a:ea typeface="Calibri" panose="020F0502020204030204" pitchFamily="34" charset="0"/>
              <a:cs typeface="Arial" panose="020B0604020202020204" pitchFamily="34" charset="0"/>
            </a:endParaRPr>
          </a:p>
          <a:p>
            <a:pPr marL="342900" indent="-342900">
              <a:spcBef>
                <a:spcPts val="600"/>
              </a:spcBef>
              <a:buFont typeface="Arial" panose="020B0604020202020204" pitchFamily="34" charset="0"/>
              <a:buChar char="•"/>
              <a:defRPr/>
            </a:pPr>
            <a:r>
              <a:rPr lang="sv-SE" sz="2000" dirty="0">
                <a:solidFill>
                  <a:srgbClr val="000000"/>
                </a:solidFill>
                <a:ea typeface="Calibri" panose="020F0502020204030204" pitchFamily="34" charset="0"/>
                <a:cs typeface="Arial" panose="020B0604020202020204" pitchFamily="34" charset="0"/>
              </a:rPr>
              <a:t>Diagnoserna kognitiv svikt vid demenssjukdom eller lindrig kognitiv funktionsnedsättning kan inte bekräftas och personen och närstående har fått </a:t>
            </a:r>
            <a:r>
              <a:rPr lang="sv-SE" sz="2000" dirty="0">
                <a:solidFill>
                  <a:schemeClr val="tx1"/>
                </a:solidFill>
                <a:ea typeface="Calibri" panose="020F0502020204030204" pitchFamily="34" charset="0"/>
                <a:cs typeface="Arial" panose="020B0604020202020204" pitchFamily="34" charset="0"/>
              </a:rPr>
              <a:t>information om detta och hur det skall följas upp</a:t>
            </a:r>
            <a:endParaRPr lang="sv-SE" sz="2000" dirty="0">
              <a:solidFill>
                <a:schemeClr val="tx1"/>
              </a:solidFill>
              <a:latin typeface="Calibri" panose="020F0502020204030204"/>
              <a:ea typeface="Calibri" panose="020F0502020204030204" pitchFamily="34" charset="0"/>
              <a:cs typeface="Arial" panose="020B0604020202020204" pitchFamily="34" charset="0"/>
            </a:endParaRPr>
          </a:p>
          <a:p>
            <a:pPr lvl="0">
              <a:lnSpc>
                <a:spcPct val="115000"/>
              </a:lnSpc>
              <a:defRPr/>
            </a:pPr>
            <a:endParaRPr lang="sv-SE" sz="2000" dirty="0">
              <a:solidFill>
                <a:srgbClr val="000000"/>
              </a:solidFill>
              <a:ea typeface="Calibri" panose="020F0502020204030204" pitchFamily="34" charset="0"/>
              <a:cs typeface="Arial" panose="020B0604020202020204" pitchFamily="34" charset="0"/>
            </a:endParaRPr>
          </a:p>
        </p:txBody>
      </p:sp>
      <p:sp>
        <p:nvSpPr>
          <p:cNvPr id="2" name="Rektangel 1"/>
          <p:cNvSpPr/>
          <p:nvPr/>
        </p:nvSpPr>
        <p:spPr>
          <a:xfrm>
            <a:off x="895252" y="1260236"/>
            <a:ext cx="10102942" cy="646331"/>
          </a:xfrm>
          <a:prstGeom prst="rect">
            <a:avLst/>
          </a:prstGeom>
        </p:spPr>
        <p:txBody>
          <a:bodyPr wrap="square">
            <a:spAutoFit/>
          </a:bodyPr>
          <a:lstStyle/>
          <a:p>
            <a:r>
              <a:rPr lang="sv-SE" i="1" dirty="0">
                <a:solidFill>
                  <a:schemeClr val="accent1"/>
                </a:solidFill>
              </a:rPr>
              <a:t>Vårdförloppet inleds vid misstanke om demenssjukdom och avslutas vid att en demensdiagnos är bekräftad eller avfärdad</a:t>
            </a:r>
            <a:endParaRPr lang="sv-SE" dirty="0">
              <a:solidFill>
                <a:schemeClr val="accent1"/>
              </a:solidFill>
            </a:endParaRPr>
          </a:p>
        </p:txBody>
      </p:sp>
    </p:spTree>
    <p:extLst>
      <p:ext uri="{BB962C8B-B14F-4D97-AF65-F5344CB8AC3E}">
        <p14:creationId xmlns:p14="http://schemas.microsoft.com/office/powerpoint/2010/main" val="1311782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892637" y="53404"/>
            <a:ext cx="9409043" cy="1325563"/>
          </a:xfrm>
        </p:spPr>
        <p:txBody>
          <a:bodyPr>
            <a:normAutofit/>
          </a:bodyPr>
          <a:lstStyle/>
          <a:p>
            <a:r>
              <a:rPr lang="sv-SE" dirty="0"/>
              <a:t>Nationell variation – utredningstider inom primärvården</a:t>
            </a:r>
          </a:p>
        </p:txBody>
      </p:sp>
      <p:sp>
        <p:nvSpPr>
          <p:cNvPr id="6" name="textruta 5"/>
          <p:cNvSpPr txBox="1"/>
          <p:nvPr/>
        </p:nvSpPr>
        <p:spPr>
          <a:xfrm>
            <a:off x="10301680" y="12542"/>
            <a:ext cx="1890320" cy="461665"/>
          </a:xfrm>
          <a:prstGeom prst="rect">
            <a:avLst/>
          </a:prstGeom>
          <a:noFill/>
        </p:spPr>
        <p:txBody>
          <a:bodyPr wrap="square" rtlCol="0">
            <a:spAutoFit/>
          </a:bodyPr>
          <a:lstStyle/>
          <a:p>
            <a:r>
              <a:rPr lang="sv-SE" sz="1200" dirty="0">
                <a:solidFill>
                  <a:schemeClr val="bg1">
                    <a:lumMod val="65000"/>
                  </a:schemeClr>
                </a:solidFill>
              </a:rPr>
              <a:t>Kognitiv svikt vid misstänkt demenssjukdom </a:t>
            </a:r>
          </a:p>
        </p:txBody>
      </p:sp>
      <p:pic>
        <p:nvPicPr>
          <p:cNvPr id="7" name="Picture 3">
            <a:extLst>
              <a:ext uri="{FF2B5EF4-FFF2-40B4-BE49-F238E27FC236}">
                <a16:creationId xmlns:a16="http://schemas.microsoft.com/office/drawing/2014/main" id="{2DC4AAEB-CF79-8D49-BB59-1DCED23B63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306194" y="1113456"/>
            <a:ext cx="4993817" cy="56065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ktangel 7">
            <a:extLst>
              <a:ext uri="{FF2B5EF4-FFF2-40B4-BE49-F238E27FC236}">
                <a16:creationId xmlns:a16="http://schemas.microsoft.com/office/drawing/2014/main" id="{C6BA813F-062A-3E4D-B3F8-DEB6DED42B28}"/>
              </a:ext>
            </a:extLst>
          </p:cNvPr>
          <p:cNvSpPr/>
          <p:nvPr/>
        </p:nvSpPr>
        <p:spPr>
          <a:xfrm>
            <a:off x="7423479" y="2781081"/>
            <a:ext cx="3029835" cy="1892017"/>
          </a:xfrm>
          <a:prstGeom prst="rect">
            <a:avLst/>
          </a:prstGeom>
          <a:solidFill>
            <a:srgbClr val="DAD7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b="1" dirty="0">
                <a:solidFill>
                  <a:schemeClr val="tx1"/>
                </a:solidFill>
              </a:rPr>
              <a:t>Längre utredningstider</a:t>
            </a:r>
          </a:p>
          <a:p>
            <a:endParaRPr lang="sv-SE" dirty="0">
              <a:solidFill>
                <a:schemeClr val="tx1"/>
              </a:solidFill>
            </a:endParaRPr>
          </a:p>
          <a:p>
            <a:r>
              <a:rPr lang="sv-SE" dirty="0">
                <a:solidFill>
                  <a:schemeClr val="tx1"/>
                </a:solidFill>
              </a:rPr>
              <a:t>Riket 2012: 52 dagar</a:t>
            </a:r>
          </a:p>
          <a:p>
            <a:r>
              <a:rPr lang="sv-SE" dirty="0">
                <a:solidFill>
                  <a:schemeClr val="tx1"/>
                </a:solidFill>
              </a:rPr>
              <a:t>Riket 2016: 64 dagar</a:t>
            </a:r>
          </a:p>
          <a:p>
            <a:pPr algn="ctr"/>
            <a:endParaRPr lang="sv-SE" sz="1900" dirty="0">
              <a:solidFill>
                <a:schemeClr val="tx1"/>
              </a:solidFill>
            </a:endParaRPr>
          </a:p>
        </p:txBody>
      </p:sp>
    </p:spTree>
    <p:extLst>
      <p:ext uri="{BB962C8B-B14F-4D97-AF65-F5344CB8AC3E}">
        <p14:creationId xmlns:p14="http://schemas.microsoft.com/office/powerpoint/2010/main" val="1859362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892637" y="53404"/>
            <a:ext cx="9409043" cy="1325563"/>
          </a:xfrm>
        </p:spPr>
        <p:txBody>
          <a:bodyPr>
            <a:normAutofit/>
          </a:bodyPr>
          <a:lstStyle/>
          <a:p>
            <a:r>
              <a:rPr lang="sv-SE" dirty="0"/>
              <a:t>Vänte- och utredningstid specialistvård</a:t>
            </a:r>
          </a:p>
        </p:txBody>
      </p:sp>
      <p:sp>
        <p:nvSpPr>
          <p:cNvPr id="6" name="textruta 5"/>
          <p:cNvSpPr txBox="1"/>
          <p:nvPr/>
        </p:nvSpPr>
        <p:spPr>
          <a:xfrm>
            <a:off x="10301680" y="12542"/>
            <a:ext cx="1890320" cy="461665"/>
          </a:xfrm>
          <a:prstGeom prst="rect">
            <a:avLst/>
          </a:prstGeom>
          <a:noFill/>
        </p:spPr>
        <p:txBody>
          <a:bodyPr wrap="square" rtlCol="0">
            <a:spAutoFit/>
          </a:bodyPr>
          <a:lstStyle/>
          <a:p>
            <a:r>
              <a:rPr lang="sv-SE" sz="1200" dirty="0">
                <a:solidFill>
                  <a:schemeClr val="bg1">
                    <a:lumMod val="65000"/>
                  </a:schemeClr>
                </a:solidFill>
              </a:rPr>
              <a:t>Kognitiv svikt vid misstänkt demenssjukdom </a:t>
            </a:r>
          </a:p>
        </p:txBody>
      </p:sp>
      <p:pic>
        <p:nvPicPr>
          <p:cNvPr id="8" name="Picture 3">
            <a:extLst>
              <a:ext uri="{FF2B5EF4-FFF2-40B4-BE49-F238E27FC236}">
                <a16:creationId xmlns:a16="http://schemas.microsoft.com/office/drawing/2014/main" id="{EAC931BE-8591-2349-8BAF-F17771BE11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276551" y="1040488"/>
            <a:ext cx="4911105" cy="547436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ktangel 7">
            <a:extLst>
              <a:ext uri="{FF2B5EF4-FFF2-40B4-BE49-F238E27FC236}">
                <a16:creationId xmlns:a16="http://schemas.microsoft.com/office/drawing/2014/main" id="{AC61F0F4-DB7D-B945-886F-CD0C4A88BA0D}"/>
              </a:ext>
            </a:extLst>
          </p:cNvPr>
          <p:cNvSpPr/>
          <p:nvPr/>
        </p:nvSpPr>
        <p:spPr>
          <a:xfrm>
            <a:off x="7104644" y="2831665"/>
            <a:ext cx="3340152" cy="1892017"/>
          </a:xfrm>
          <a:prstGeom prst="rect">
            <a:avLst/>
          </a:prstGeom>
          <a:solidFill>
            <a:srgbClr val="DAD7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400" b="1" dirty="0">
              <a:solidFill>
                <a:schemeClr val="tx1"/>
              </a:solidFill>
            </a:endParaRPr>
          </a:p>
          <a:p>
            <a:r>
              <a:rPr lang="sv-SE" b="1" dirty="0">
                <a:solidFill>
                  <a:schemeClr val="tx1"/>
                </a:solidFill>
              </a:rPr>
              <a:t>Längre vänte- och utredningstid</a:t>
            </a:r>
          </a:p>
          <a:p>
            <a:endParaRPr lang="sv-SE" dirty="0">
              <a:solidFill>
                <a:schemeClr val="tx1"/>
              </a:solidFill>
            </a:endParaRPr>
          </a:p>
          <a:p>
            <a:r>
              <a:rPr lang="sv-SE" dirty="0">
                <a:solidFill>
                  <a:schemeClr val="tx1"/>
                </a:solidFill>
              </a:rPr>
              <a:t>Riket 2012: 88 dagar</a:t>
            </a:r>
          </a:p>
          <a:p>
            <a:r>
              <a:rPr lang="sv-SE" dirty="0">
                <a:solidFill>
                  <a:schemeClr val="tx1"/>
                </a:solidFill>
              </a:rPr>
              <a:t>Riket 2016: 100 dagar</a:t>
            </a:r>
          </a:p>
          <a:p>
            <a:pPr algn="ctr"/>
            <a:endParaRPr lang="sv-SE" sz="1900" dirty="0">
              <a:solidFill>
                <a:schemeClr val="tx1"/>
              </a:solidFill>
            </a:endParaRPr>
          </a:p>
        </p:txBody>
      </p:sp>
    </p:spTree>
    <p:extLst>
      <p:ext uri="{BB962C8B-B14F-4D97-AF65-F5344CB8AC3E}">
        <p14:creationId xmlns:p14="http://schemas.microsoft.com/office/powerpoint/2010/main" val="335217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51927" y="150887"/>
            <a:ext cx="7244781" cy="1180956"/>
          </a:xfrm>
        </p:spPr>
        <p:txBody>
          <a:bodyPr>
            <a:normAutofit fontScale="90000"/>
          </a:bodyPr>
          <a:lstStyle/>
          <a:p>
            <a:r>
              <a:rPr lang="sv-SE" dirty="0"/>
              <a:t>Förskrivningen av demensläkemedel ökar</a:t>
            </a:r>
            <a:br>
              <a:rPr lang="sv-SE" dirty="0">
                <a:solidFill>
                  <a:srgbClr val="FF0000"/>
                </a:solidFill>
              </a:rPr>
            </a:br>
            <a:endParaRPr lang="sv-SE"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927" y="1151778"/>
            <a:ext cx="6571386" cy="496489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653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66103" y="1543"/>
            <a:ext cx="7589658" cy="1296144"/>
          </a:xfrm>
        </p:spPr>
        <p:txBody>
          <a:bodyPr/>
          <a:lstStyle/>
          <a:p>
            <a:r>
              <a:rPr lang="sv-SE" dirty="0"/>
              <a:t>…men varierar i landet</a:t>
            </a:r>
            <a:br>
              <a:rPr lang="sv-SE" sz="3200" dirty="0"/>
            </a:br>
            <a:endParaRPr lang="sv-SE" sz="3200"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3225" y="1286541"/>
            <a:ext cx="5316389" cy="497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ktangel 7"/>
          <p:cNvSpPr/>
          <p:nvPr/>
        </p:nvSpPr>
        <p:spPr>
          <a:xfrm>
            <a:off x="7919238" y="1286541"/>
            <a:ext cx="3041369" cy="1892017"/>
          </a:xfrm>
          <a:prstGeom prst="rect">
            <a:avLst/>
          </a:prstGeom>
          <a:solidFill>
            <a:srgbClr val="DAD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400" dirty="0">
              <a:solidFill>
                <a:schemeClr val="tx1"/>
              </a:solidFill>
            </a:endParaRPr>
          </a:p>
          <a:p>
            <a:r>
              <a:rPr lang="sv-SE" dirty="0">
                <a:solidFill>
                  <a:schemeClr val="tx1"/>
                </a:solidFill>
              </a:rPr>
              <a:t>Riket 2012: 1,6 %</a:t>
            </a:r>
          </a:p>
          <a:p>
            <a:r>
              <a:rPr lang="sv-SE" dirty="0">
                <a:solidFill>
                  <a:schemeClr val="tx1"/>
                </a:solidFill>
              </a:rPr>
              <a:t>Riket 2016: 1,9 %</a:t>
            </a:r>
          </a:p>
          <a:p>
            <a:endParaRPr lang="sv-SE" sz="1400" dirty="0">
              <a:solidFill>
                <a:schemeClr val="tx1"/>
              </a:solidFill>
            </a:endParaRPr>
          </a:p>
        </p:txBody>
      </p:sp>
      <p:sp>
        <p:nvSpPr>
          <p:cNvPr id="4" name="Rektangel 3"/>
          <p:cNvSpPr/>
          <p:nvPr/>
        </p:nvSpPr>
        <p:spPr>
          <a:xfrm>
            <a:off x="2555359" y="2030819"/>
            <a:ext cx="861237" cy="1414130"/>
          </a:xfrm>
          <a:prstGeom prst="rect">
            <a:avLst/>
          </a:prstGeom>
          <a:solidFill>
            <a:srgbClr val="DAD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6" name="Rektangel 5"/>
          <p:cNvSpPr/>
          <p:nvPr/>
        </p:nvSpPr>
        <p:spPr>
          <a:xfrm>
            <a:off x="2555359" y="3615070"/>
            <a:ext cx="861237" cy="435936"/>
          </a:xfrm>
          <a:prstGeom prst="rect">
            <a:avLst/>
          </a:prstGeom>
          <a:solidFill>
            <a:srgbClr val="DAD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7" name="Rektangel 6"/>
          <p:cNvSpPr/>
          <p:nvPr/>
        </p:nvSpPr>
        <p:spPr>
          <a:xfrm>
            <a:off x="2714847" y="4157332"/>
            <a:ext cx="701748" cy="1254641"/>
          </a:xfrm>
          <a:prstGeom prst="rect">
            <a:avLst/>
          </a:prstGeom>
          <a:solidFill>
            <a:srgbClr val="DAD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Tree>
    <p:extLst>
      <p:ext uri="{BB962C8B-B14F-4D97-AF65-F5344CB8AC3E}">
        <p14:creationId xmlns:p14="http://schemas.microsoft.com/office/powerpoint/2010/main" val="4003127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51665" y="243012"/>
            <a:ext cx="8022287" cy="1296144"/>
          </a:xfrm>
        </p:spPr>
        <p:txBody>
          <a:bodyPr>
            <a:normAutofit fontScale="90000"/>
          </a:bodyPr>
          <a:lstStyle/>
          <a:p>
            <a:r>
              <a:rPr lang="sv-SE" dirty="0"/>
              <a:t>Färre demensteam i kommunerna</a:t>
            </a:r>
            <a:br>
              <a:rPr lang="sv-SE" sz="3200" dirty="0"/>
            </a:br>
            <a:br>
              <a:rPr lang="sv-SE" sz="3200" dirty="0"/>
            </a:br>
            <a:endParaRPr lang="sv-SE" sz="3200"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5184" y="1234791"/>
            <a:ext cx="5303422" cy="48917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ktangel 9"/>
          <p:cNvSpPr/>
          <p:nvPr/>
        </p:nvSpPr>
        <p:spPr>
          <a:xfrm>
            <a:off x="7570047" y="2896146"/>
            <a:ext cx="2387254" cy="1274211"/>
          </a:xfrm>
          <a:prstGeom prst="rect">
            <a:avLst/>
          </a:prstGeom>
          <a:solidFill>
            <a:srgbClr val="DAD7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400" dirty="0">
              <a:solidFill>
                <a:schemeClr val="tx1"/>
              </a:solidFill>
            </a:endParaRPr>
          </a:p>
          <a:p>
            <a:r>
              <a:rPr lang="sv-SE" dirty="0">
                <a:solidFill>
                  <a:schemeClr val="tx1"/>
                </a:solidFill>
              </a:rPr>
              <a:t>Riket 2013: 56 %</a:t>
            </a:r>
          </a:p>
          <a:p>
            <a:r>
              <a:rPr lang="sv-SE" dirty="0">
                <a:solidFill>
                  <a:schemeClr val="tx1"/>
                </a:solidFill>
              </a:rPr>
              <a:t>Riket 2016: 45 %</a:t>
            </a:r>
          </a:p>
          <a:p>
            <a:pPr algn="ctr"/>
            <a:endParaRPr lang="sv-SE" sz="1900" dirty="0">
              <a:solidFill>
                <a:schemeClr val="tx1"/>
              </a:solidFill>
            </a:endParaRPr>
          </a:p>
        </p:txBody>
      </p:sp>
      <p:sp>
        <p:nvSpPr>
          <p:cNvPr id="4" name="Rektangel 3"/>
          <p:cNvSpPr/>
          <p:nvPr/>
        </p:nvSpPr>
        <p:spPr>
          <a:xfrm>
            <a:off x="1492453" y="2013644"/>
            <a:ext cx="808074" cy="1765005"/>
          </a:xfrm>
          <a:prstGeom prst="rect">
            <a:avLst/>
          </a:prstGeom>
          <a:solidFill>
            <a:srgbClr val="DAD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6" name="Rektangel 5"/>
          <p:cNvSpPr/>
          <p:nvPr/>
        </p:nvSpPr>
        <p:spPr>
          <a:xfrm>
            <a:off x="1375184" y="3948771"/>
            <a:ext cx="925343" cy="1296470"/>
          </a:xfrm>
          <a:prstGeom prst="rect">
            <a:avLst/>
          </a:prstGeom>
          <a:solidFill>
            <a:srgbClr val="DAD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Tree>
    <p:extLst>
      <p:ext uri="{BB962C8B-B14F-4D97-AF65-F5344CB8AC3E}">
        <p14:creationId xmlns:p14="http://schemas.microsoft.com/office/powerpoint/2010/main" val="74948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60TgJhFrNbr7.Xbsbn_9N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heme/theme1.xml><?xml version="1.0" encoding="utf-8"?>
<a:theme xmlns:a="http://schemas.openxmlformats.org/drawingml/2006/main" name="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årdförlopp presentation mall" id="{D6D87600-4664-4D8D-AFA0-A72CB7C11140}" vid="{9226E296-3A06-4CC4-8B97-86EDD3B06295}"/>
    </a:ext>
  </a:extLst>
</a:theme>
</file>

<file path=ppt/theme/theme2.xml><?xml version="1.0" encoding="utf-8"?>
<a:theme xmlns:a="http://schemas.openxmlformats.org/drawingml/2006/main" name="1_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årdförlopp presentation mall" id="{D6D87600-4664-4D8D-AFA0-A72CB7C11140}" vid="{1B389F5C-5568-4364-BE4C-2A08D45B2CD8}"/>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1365</TotalTime>
  <Words>2551</Words>
  <Application>Microsoft Office PowerPoint</Application>
  <PresentationFormat>Bredbild</PresentationFormat>
  <Paragraphs>326</Paragraphs>
  <Slides>24</Slides>
  <Notes>12</Notes>
  <HiddenSlides>0</HiddenSlides>
  <MMClips>0</MMClips>
  <ScaleCrop>false</ScaleCrop>
  <HeadingPairs>
    <vt:vector size="8" baseType="variant">
      <vt:variant>
        <vt:lpstr>Använt teckensnitt</vt:lpstr>
      </vt:variant>
      <vt:variant>
        <vt:i4>3</vt:i4>
      </vt:variant>
      <vt:variant>
        <vt:lpstr>Tema</vt:lpstr>
      </vt:variant>
      <vt:variant>
        <vt:i4>2</vt:i4>
      </vt:variant>
      <vt:variant>
        <vt:lpstr>Serverprogram för OLE-inbäddning</vt:lpstr>
      </vt:variant>
      <vt:variant>
        <vt:i4>1</vt:i4>
      </vt:variant>
      <vt:variant>
        <vt:lpstr>Bildrubriker</vt:lpstr>
      </vt:variant>
      <vt:variant>
        <vt:i4>24</vt:i4>
      </vt:variant>
    </vt:vector>
  </HeadingPairs>
  <TitlesOfParts>
    <vt:vector size="30" baseType="lpstr">
      <vt:lpstr>Arial</vt:lpstr>
      <vt:lpstr>Calibri</vt:lpstr>
      <vt:lpstr>Calibri Light</vt:lpstr>
      <vt:lpstr>Tema_sveriges_regioner_i_samverkan</vt:lpstr>
      <vt:lpstr>1_Tema_sveriges_regioner_i_samverkan</vt:lpstr>
      <vt:lpstr>think-cell Slide</vt:lpstr>
      <vt:lpstr>PowerPoint-presentation</vt:lpstr>
      <vt:lpstr>Syftet med personcentrerade och sammanhållna vårdförlopp </vt:lpstr>
      <vt:lpstr>Regionerna i samverkan</vt:lpstr>
      <vt:lpstr>Personcentrerat och sammanhållet vårdförlopp för kognitiv svikt vid misstänkt demenssjukdom</vt:lpstr>
      <vt:lpstr>Nationell variation – utredningstider inom primärvården</vt:lpstr>
      <vt:lpstr>Vänte- och utredningstid specialistvård</vt:lpstr>
      <vt:lpstr>Förskrivningen av demensläkemedel ökar </vt:lpstr>
      <vt:lpstr>…men varierar i landet </vt:lpstr>
      <vt:lpstr>Färre demensteam i kommunerna  </vt:lpstr>
      <vt:lpstr>Vårdförloppet utgår från tillförlitliga och aktuella kunskapsstöd - baserat på bästa tillgängliga kunskap</vt:lpstr>
      <vt:lpstr>Nulägesbeskrivning ur ett patientperspektiv</vt:lpstr>
      <vt:lpstr>Varför behövs ett vårdförlopp för Personcentrerat och sammanhållet vårdförlopp för kognitiv svikt vid misstänkt demenssjukdom – ytterligare skäl</vt:lpstr>
      <vt:lpstr>Vårdförloppets mål</vt:lpstr>
      <vt:lpstr>Vårdförloppet innehåller flödesschema och åtgärder </vt:lpstr>
      <vt:lpstr>Vårdförloppet i korthet</vt:lpstr>
      <vt:lpstr>Vårdförloppet i korthet - fortsatt</vt:lpstr>
      <vt:lpstr>Vårdförloppet lägger tonvikt på</vt:lpstr>
      <vt:lpstr>Patientkontrakt</vt:lpstr>
      <vt:lpstr>          Vad kommer att följas upp (urval)</vt:lpstr>
      <vt:lpstr>Vad blir konsekvenserna?</vt:lpstr>
      <vt:lpstr>Dialog</vt:lpstr>
      <vt:lpstr>Deltagare</vt:lpstr>
      <vt:lpstr>Mer information och stöd</vt:lpstr>
      <vt:lpstr>Personcentrerat och sammanhållet vårdförlopp  för kognitiv svikt vid misstänkt demenssjukdom</vt:lpstr>
    </vt:vector>
  </TitlesOfParts>
  <Company>Sverige Kommuner och Landsting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Holmström Christina</dc:creator>
  <cp:lastModifiedBy>Alvarado Lönberg Karin</cp:lastModifiedBy>
  <cp:revision>115</cp:revision>
  <dcterms:created xsi:type="dcterms:W3CDTF">2020-05-28T13:45:39Z</dcterms:created>
  <dcterms:modified xsi:type="dcterms:W3CDTF">2021-08-25T07:43:46Z</dcterms:modified>
</cp:coreProperties>
</file>