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8"/>
  </p:notesMasterIdLst>
  <p:handoutMasterIdLst>
    <p:handoutMasterId r:id="rId29"/>
  </p:handoutMasterIdLst>
  <p:sldIdLst>
    <p:sldId id="265" r:id="rId6"/>
    <p:sldId id="287" r:id="rId7"/>
    <p:sldId id="286" r:id="rId8"/>
    <p:sldId id="290" r:id="rId9"/>
    <p:sldId id="269" r:id="rId10"/>
    <p:sldId id="291" r:id="rId11"/>
    <p:sldId id="271" r:id="rId12"/>
    <p:sldId id="260" r:id="rId13"/>
    <p:sldId id="259" r:id="rId14"/>
    <p:sldId id="272" r:id="rId15"/>
    <p:sldId id="289" r:id="rId16"/>
    <p:sldId id="296" r:id="rId17"/>
    <p:sldId id="277" r:id="rId18"/>
    <p:sldId id="273" r:id="rId19"/>
    <p:sldId id="262" r:id="rId20"/>
    <p:sldId id="263" r:id="rId21"/>
    <p:sldId id="292" r:id="rId22"/>
    <p:sldId id="276" r:id="rId23"/>
    <p:sldId id="284" r:id="rId24"/>
    <p:sldId id="295" r:id="rId25"/>
    <p:sldId id="280" r:id="rId26"/>
    <p:sldId id="294" r:id="rId27"/>
  </p:sldIdLst>
  <p:sldSz cx="12192000" cy="6858000"/>
  <p:notesSz cx="6797675" cy="9926638"/>
  <p:custDataLst>
    <p:tags r:id="rId3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EEB91-68CA-4419-95F4-C730731FF16D}" v="151" dt="2023-09-26T12:48:09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32" y="128"/>
      </p:cViewPr>
      <p:guideLst/>
    </p:cSldViewPr>
  </p:slideViewPr>
  <p:outlineViewPr>
    <p:cViewPr>
      <p:scale>
        <a:sx n="33" d="100"/>
        <a:sy n="33" d="100"/>
      </p:scale>
      <p:origin x="0" y="-6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B07A9FF-CF56-F15F-E559-05B51DE08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1F50C6-9A16-ACF8-C2E1-13265A453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A528-2949-4F7D-B695-57BE9B687B89}" type="datetimeFigureOut">
              <a:rPr lang="sv-SE" smtClean="0"/>
              <a:t>2023-10-19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A9BAEE-7866-B4C0-9FAA-E0E724C63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52FA0-8260-A466-08E8-56F4B211D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137D-B57E-4896-A616-A7974328D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1123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2023-10-19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asjalvskadeprojektet.se/wp-content/uploads/2016/06/Slutrapportprevalensm%C3%A4tning140410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7C0B713-C358-95C5-407C-8B2397B379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80934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0F318C3-F1B2-E781-EBF2-14BFE9F483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Länka åtgärdskoder till klinisk bedömning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3784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9829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349BF29-705E-C305-1203-BF0EE91E87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0075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48577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FF60DA54-D3D3-76C6-0E76-D1FD3A953B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A8A0B725-8BD0-7DEC-16FD-897E2C9C1F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1" dirty="0"/>
              <a:t>Utmaning 1: </a:t>
            </a:r>
            <a:r>
              <a:rPr lang="en-US" sz="1800" b="1" dirty="0" err="1"/>
              <a:t>Bristande</a:t>
            </a:r>
            <a:r>
              <a:rPr lang="en-US" sz="1800" b="1" dirty="0"/>
              <a:t> </a:t>
            </a:r>
            <a:r>
              <a:rPr lang="en-US" sz="1800" b="1" dirty="0" err="1"/>
              <a:t>tillgänglighet</a:t>
            </a:r>
            <a:endParaRPr lang="en-US" sz="1800" b="1" dirty="0"/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För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mycket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läggas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utredning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mindre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behandling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behöver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hjälp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med. 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får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bromsa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insatser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behöver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sättas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diagnos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Ibland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vara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lättnad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både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anhöriga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diagnos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sätts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men 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lång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rätt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diagnos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får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ofta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vänta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länge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komma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till behandling.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Rädsla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finns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bli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bortglömd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väntelistan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Bristande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information 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göra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själv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vart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hen ska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vända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sig vid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frågor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om hen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mår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sämre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väntan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vårdens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erbjuda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stöd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väntan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behandling.</a:t>
            </a:r>
          </a:p>
          <a:p>
            <a:pPr lvl="0">
              <a:lnSpc>
                <a:spcPct val="106000"/>
              </a:lnSpc>
            </a:pP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sv-SE" sz="1800" b="1" dirty="0"/>
              <a:t>Utmaning 2: </a:t>
            </a:r>
            <a:r>
              <a:rPr lang="en-US" sz="1800" b="1" dirty="0" err="1"/>
              <a:t>Brister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bemötande</a:t>
            </a:r>
            <a:r>
              <a:rPr lang="en-US" sz="1800" b="1" dirty="0"/>
              <a:t> och </a:t>
            </a:r>
            <a:r>
              <a:rPr lang="en-US" sz="1800" b="1" dirty="0" err="1"/>
              <a:t>kunskap</a:t>
            </a:r>
            <a:endParaRPr lang="en-US" sz="1800" b="1" dirty="0"/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vara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svårt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medarbetare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inom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våga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fråga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fördjupa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dialogen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någon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skadar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sig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själv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tankar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skada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sig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själv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Detta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tankar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känslor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hos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ointresserad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Mindre välkända yttringar av självskadebeteende, till exempel hos män, kan vara svårt att identifiera. Detta kan leda till att personer missas.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okunskap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bemötande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till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exempel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akutmottagningar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stigmatisering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behandlaren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intresse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inkännande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bli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svårt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våga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berätta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känna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hopp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tillit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trygghet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finnas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information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vägledning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olika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behandlingsalternativ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oroande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tankar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bli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avvisade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symtomen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uppfattas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tillräckligt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cs typeface="Times New Roman" panose="02020603050405020304" pitchFamily="18" charset="0"/>
              </a:rPr>
              <a:t>allvarliga</a:t>
            </a:r>
            <a:r>
              <a:rPr lang="en-US" sz="1200" dirty="0"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200" dirty="0"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sv-SE" sz="1800" b="1" dirty="0"/>
              <a:t>Utmaning 3: </a:t>
            </a:r>
            <a:r>
              <a:rPr lang="en-US" sz="1800" b="1" dirty="0" err="1"/>
              <a:t>Bristande</a:t>
            </a:r>
            <a:r>
              <a:rPr lang="en-US" sz="1800" b="1" dirty="0"/>
              <a:t> </a:t>
            </a:r>
            <a:r>
              <a:rPr lang="en-US" sz="1800" b="1" dirty="0" err="1"/>
              <a:t>samordning</a:t>
            </a:r>
            <a:r>
              <a:rPr lang="en-US" sz="1800" b="1" dirty="0"/>
              <a:t>, </a:t>
            </a:r>
            <a:r>
              <a:rPr lang="en-US" sz="1800" b="1" dirty="0" err="1"/>
              <a:t>samverkan</a:t>
            </a:r>
            <a:r>
              <a:rPr lang="en-US" sz="1800" b="1" dirty="0"/>
              <a:t> och </a:t>
            </a:r>
            <a:r>
              <a:rPr lang="en-US" sz="1800" b="1" dirty="0" err="1"/>
              <a:t>delaktighet</a:t>
            </a:r>
            <a:endParaRPr lang="en-US" sz="1800" b="1" dirty="0"/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tydlighet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samverkan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ansvar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olika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kännedom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rättigheter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möjligheter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till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behandlare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Detta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känsla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beroende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delaktig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kännedom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möjligheter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stöd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myndigheter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Vården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individanpassa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respektera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uppfattning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närstående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vården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hålla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utanför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Bristande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information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stöd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närstående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Abrupt avslut och oklart vem personen kan vända sig till efter att ha genomgått specifika behandlingar i den specialiserade vården.</a:t>
            </a:r>
            <a:br>
              <a:rPr lang="sv-SE" sz="1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sv-SE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Utmaning 4: </a:t>
            </a:r>
            <a:r>
              <a:rPr lang="en-US" sz="1800" b="1" dirty="0" err="1"/>
              <a:t>Bristande</a:t>
            </a:r>
            <a:r>
              <a:rPr lang="en-US" sz="1800" b="1" dirty="0"/>
              <a:t> </a:t>
            </a:r>
            <a:r>
              <a:rPr lang="en-US" sz="1800" b="1" dirty="0" err="1"/>
              <a:t>kontinuitet</a:t>
            </a:r>
            <a:r>
              <a:rPr lang="en-US" sz="1800" b="1" dirty="0"/>
              <a:t> </a:t>
            </a:r>
            <a:r>
              <a:rPr lang="en-US" sz="1800" b="1" dirty="0" err="1"/>
              <a:t>över</a:t>
            </a:r>
            <a:r>
              <a:rPr lang="en-US" sz="1800" b="1" dirty="0"/>
              <a:t> </a:t>
            </a:r>
            <a:r>
              <a:rPr lang="en-US" sz="1800" b="1" dirty="0" err="1"/>
              <a:t>tid</a:t>
            </a:r>
            <a:endParaRPr lang="en-US" sz="1800" b="1" dirty="0"/>
          </a:p>
          <a:p>
            <a:pPr marL="34290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behålla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samma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hela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behandlingsperioden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göra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gemensamt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framtagen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vårdplan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också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följs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fortsatta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skapar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förutsägbarhet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Brister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kontinuitet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gör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blir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tungt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behöva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berätta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upprepade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gånger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vilket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leda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orkar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beskriva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hela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problematik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85885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91778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08347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[1] Daukantaitė, D., Lundh, LG., Wångby-Lundh, M. et al. What happens to young adults who have engaged in self-injurious behavior as adolescents? A 10-year follow-up. Eur Child Adolesc Psychiatry 30, 475–492 (2021)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[2] Nationella Självskadeprojektet. En nationell kartläggning av förekomsten av självskadande beteende hos patienter inom barn &amp; ungdoms- och vuxenpsykiatrin [Internet]. Uppsala: Uppsala universitet; 2014. Hämtad från: </a:t>
            </a:r>
            <a:r>
              <a:rPr lang="lt-LT" b="0" i="0" u="none" strike="noStrike" dirty="0">
                <a:solidFill>
                  <a:srgbClr val="00706E"/>
                </a:solidFill>
                <a:effectLst/>
                <a:latin typeface="Roboto" panose="02000000000000000000" pitchFamily="2" charset="0"/>
                <a:hlinkClick r:id="rId3"/>
              </a:rPr>
              <a:t>https://nationellasjalvskadeprojektet.se/wp-content/uploads/2016/06/Slutrapportprevalensm%C3%A4tning140410.pdf</a:t>
            </a:r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[3] Stoffers-Winterling JM, Storebø OJ, Kongerslev MT, Faltinsen E, Todorovac A, Jørgensen MS, et al. Psychotherapies for borderline personality disorder : a focused systematic review and meta analysis. Br J Psychiatry. 2022;1–15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[4] Cristea IA, Gentili CA, Cotet CD, Palomba D, Barbui C, Cuijpers P. Efficacy of Psychotherapies for Borderline Personality Disorder A Systematic Review and Meta-analysis. JAMA Psychiatry. 2022;74(4):319–28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[5] Kothgassner OD, Goreis A, Robinson K, Huscsava MM, Schmahl C, Plener PL. Efficacy of dialectical behavior therapy for adolescent self-harm and suicidal ideation : a systematic review and meta-analysis. Psychol Med. 2021;51:1057–67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[6] Chen S, Cheng Y, Zhao W, Zhang Y. Effects of dialectical behaviour therapy on reducing self‐harming behaviours and negative emotions in patients with borderline personality disorder: A meta‐analysis. J Psychiatr Ment Health Nurs [Internet]. 2021 Dec 20;28:1128–39</a:t>
            </a:r>
          </a:p>
          <a:p>
            <a:pPr algn="l"/>
            <a:r>
              <a:rPr lang="lt-LT" b="0" i="0" u="none" strike="noStrike" dirty="0">
                <a:effectLst/>
                <a:latin typeface="Roboto" panose="02000000000000000000" pitchFamily="2" charset="0"/>
              </a:rPr>
              <a:t>[7] Brackman, Emily H.; Andover, Margaret S.; Treatments for psychological problems and syndromes. McKay, Dean (Ed); Abramowitz, Jonathan S. (Ed); Storch, Eric A. (Ed); Publisher: Wiley Blackwell; 2017, s. 328-344</a:t>
            </a: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34247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ochinsats.se/sjaelvskadebeteen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nationellasjalvskadeprojektet.se/rekommendationer-for-vard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rdochinsats.se/sjaelvskadebeteende/behandling-och-stoed/mentaliseringsbaserad-terapi-mbt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vardochinsats.se/sjaelvskadebeteende/behandling-och-stoed/dialektisk-beteendeterapi-dbt/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https://www.vardochinsats.se/sjaelvskadebeteende/behandling-och-stoed/emotionsregleringsbehandling-i-grupp-ergt/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1.emf"/><Relationship Id="rId10" Type="http://schemas.openxmlformats.org/officeDocument/2006/relationships/hyperlink" Target="https://www.vardochinsats.se/sjaelvskadebeteende/behandling-och-stoed/stoed-foer-vaardnadshavare-och-naerstaaende/" TargetMode="External"/><Relationship Id="rId4" Type="http://schemas.openxmlformats.org/officeDocument/2006/relationships/oleObject" Target="../embeddings/oleObject6.bin"/><Relationship Id="rId9" Type="http://schemas.openxmlformats.org/officeDocument/2006/relationships/hyperlink" Target="https://www.nationelltklinisktkunskapsstod.se/globalassets/nkk/media/dokument/kunskapsstod/vardforlopp/generisk-modell-for-rehabilitering-och-delar-av-forsakringsmedicinskt-arbete_for-klinisk-verksamhe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unskapsstyrningvard.se/kunskapsstod/personcentreradesammanhallnavardforlopp/godkandavardforlopp/vardforlopphoftledsartros.1005.html" TargetMode="External"/><Relationship Id="rId5" Type="http://schemas.openxmlformats.org/officeDocument/2006/relationships/hyperlink" Target="https://kunskapsstyrningvard.se/kunskapsstyrningvard/kunskapsstod/publiceradekunskapsstod/psykiskhalsa/vardforloppsjalvskadebeteende.75043.html" TargetMode="External"/><Relationship Id="rId4" Type="http://schemas.openxmlformats.org/officeDocument/2006/relationships/hyperlink" Target="http://www.kunskapsstyrningvard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A90A55D-554E-C3F4-6D9C-6F5038F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-178" r="1373" b="25860"/>
          <a:stretch/>
        </p:blipFill>
        <p:spPr>
          <a:xfrm>
            <a:off x="0" y="0"/>
            <a:ext cx="12192000" cy="6664159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50227" y="2245380"/>
            <a:ext cx="8708415" cy="1183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Personcentrerat och sammanhållet vårdförlopp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Självskadebeteende hos vuxna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40390" y="346261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652387" y="3253221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Brister i bemötande och kunskap.</a:t>
            </a: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52387" y="4675864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Bristande samordning, samverkan och delaktighet.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52387" y="5763889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Bristande kontinuitet över tid.</a:t>
            </a:r>
            <a:endParaRPr lang="sv-SE" dirty="0"/>
          </a:p>
        </p:txBody>
      </p:sp>
      <p:sp>
        <p:nvSpPr>
          <p:cNvPr id="2" name="Högerpi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974" y="188288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974" y="3433486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974" y="4908206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5" y="6032487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52387" y="1668099"/>
            <a:ext cx="5407270" cy="792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Bristande tillgänglighet.</a:t>
            </a: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4534464" y="1058306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Utmaningar</a:t>
            </a:r>
          </a:p>
        </p:txBody>
      </p:sp>
      <p:pic>
        <p:nvPicPr>
          <p:cNvPr id="3" name="Bild 4" descr="Bilden visar en så kallad patientresa med utmaningar och erfarenheter för patienter med självskadebeteende">
            <a:extLst>
              <a:ext uri="{FF2B5EF4-FFF2-40B4-BE49-F238E27FC236}">
                <a16:creationId xmlns:a16="http://schemas.microsoft.com/office/drawing/2014/main" id="{728F7D97-F676-481C-AFF1-500B7C4F6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90" y="1200283"/>
            <a:ext cx="3751584" cy="541936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3DDB510-B841-FDAF-58B8-DDFCD9412AAC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334895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423740" y="537994"/>
            <a:ext cx="3440383" cy="609793"/>
          </a:xfrm>
        </p:spPr>
        <p:txBody>
          <a:bodyPr/>
          <a:lstStyle/>
          <a:p>
            <a:r>
              <a:rPr lang="sv-SE" dirty="0"/>
              <a:t>Patientkontrakt</a:t>
            </a:r>
          </a:p>
        </p:txBody>
      </p:sp>
      <p:sp>
        <p:nvSpPr>
          <p:cNvPr id="7" name="Rektangel 6"/>
          <p:cNvSpPr/>
          <p:nvPr/>
        </p:nvSpPr>
        <p:spPr>
          <a:xfrm>
            <a:off x="5047666" y="5652507"/>
            <a:ext cx="7010985" cy="9102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EB995C-8C98-E96C-F6A7-93886459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r="31087"/>
          <a:stretch/>
        </p:blipFill>
        <p:spPr>
          <a:xfrm>
            <a:off x="1" y="0"/>
            <a:ext cx="4914900" cy="66484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2E0D9E4-9053-42DF-B3CE-D38F5FEB493B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BA8BAAD-F215-5D34-0D21-BD7C7DEA0C36}"/>
              </a:ext>
            </a:extLst>
          </p:cNvPr>
          <p:cNvSpPr txBox="1"/>
          <p:nvPr/>
        </p:nvSpPr>
        <p:spPr>
          <a:xfrm>
            <a:off x="5294511" y="1541707"/>
            <a:ext cx="6169171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sv-SE" b="0" i="0" dirty="0">
              <a:effectLst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Patient och närstående (om patienten medger) är delaktiga i planeringen av vården. Delaktighet skapas med hjälp av dialog och genom en gemensam överenskommelse för vård och behandling. </a:t>
            </a:r>
          </a:p>
          <a:p>
            <a:pPr>
              <a:spcAft>
                <a:spcPts val="500"/>
              </a:spcAft>
            </a:pPr>
            <a:endParaRPr lang="sv-SE" sz="2000" dirty="0"/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Patient ska tidigt erbjudas en fast vårdkontakt som säkerställer att behovet av samordning, kontinuitet, tillgänglighet och intensitet i vård och omsorg efterlevs.</a:t>
            </a: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5FA455B9-000E-4D95-29DA-2B1246730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0236" y="5045878"/>
            <a:ext cx="756745" cy="2923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07335CF-E412-CB23-0C15-B93347DBDDCD}"/>
              </a:ext>
            </a:extLst>
          </p:cNvPr>
          <p:cNvSpPr txBox="1"/>
          <p:nvPr/>
        </p:nvSpPr>
        <p:spPr>
          <a:xfrm>
            <a:off x="9517161" y="5007386"/>
            <a:ext cx="65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Forts</a:t>
            </a:r>
          </a:p>
        </p:txBody>
      </p:sp>
    </p:spTree>
    <p:extLst>
      <p:ext uri="{BB962C8B-B14F-4D97-AF65-F5344CB8AC3E}">
        <p14:creationId xmlns:p14="http://schemas.microsoft.com/office/powerpoint/2010/main" val="157024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402719" y="421075"/>
            <a:ext cx="4676702" cy="609793"/>
          </a:xfrm>
        </p:spPr>
        <p:txBody>
          <a:bodyPr>
            <a:normAutofit/>
          </a:bodyPr>
          <a:lstStyle/>
          <a:p>
            <a:r>
              <a:rPr lang="sv-SE" dirty="0"/>
              <a:t>Patientkontrakt </a:t>
            </a:r>
            <a:r>
              <a:rPr lang="sv-SE" sz="1200" dirty="0"/>
              <a:t>forts</a:t>
            </a:r>
          </a:p>
        </p:txBody>
      </p:sp>
      <p:sp>
        <p:nvSpPr>
          <p:cNvPr id="7" name="Rektangel 6"/>
          <p:cNvSpPr/>
          <p:nvPr/>
        </p:nvSpPr>
        <p:spPr>
          <a:xfrm>
            <a:off x="5047666" y="5652507"/>
            <a:ext cx="7010985" cy="9102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EB995C-8C98-E96C-F6A7-93886459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r="31087"/>
          <a:stretch/>
        </p:blipFill>
        <p:spPr>
          <a:xfrm>
            <a:off x="1" y="0"/>
            <a:ext cx="4914900" cy="66484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2E0D9E4-9053-42DF-B3CE-D38F5FEB493B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BA8BAAD-F215-5D34-0D21-BD7C7DEA0C36}"/>
              </a:ext>
            </a:extLst>
          </p:cNvPr>
          <p:cNvSpPr txBox="1"/>
          <p:nvPr/>
        </p:nvSpPr>
        <p:spPr>
          <a:xfrm>
            <a:off x="5262980" y="1198770"/>
            <a:ext cx="6169171" cy="38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sv-SE" b="0" i="0" dirty="0">
              <a:effectLst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dirty="0"/>
              <a:t>I vårdförloppet återkommer upprättande av vårdplan och om personen behöver insatser från flera aktörer, upprättas även samordnad individuell plan (SIP). I planerna tydliggörs överenskommelser och ansvarsområden för såväl personen själv som hälso- och sjukvården och eventuella andra aktörer. </a:t>
            </a:r>
          </a:p>
          <a:p>
            <a:pPr>
              <a:spcAft>
                <a:spcPts val="500"/>
              </a:spcAft>
            </a:pPr>
            <a:endParaRPr lang="sv-SE" dirty="0"/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Om heldygnsvård blir nödvändig i syfte att rädda liv är en tydlig kommunikation och överenskommelse om behandling extra viktig. Självvald inläggning (SI) är ett kort, i förväg överenskommet och definierat heldygnsvårdstillfälle som kan initieras av patienten själv vid försämrat mående.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38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849979" y="1146701"/>
            <a:ext cx="7103434" cy="609793"/>
          </a:xfrm>
        </p:spPr>
        <p:txBody>
          <a:bodyPr>
            <a:noAutofit/>
          </a:bodyPr>
          <a:lstStyle/>
          <a:p>
            <a:r>
              <a:rPr lang="sv-SE" sz="2800" dirty="0"/>
              <a:t>Vårdförloppet utgår från tillförlitliga och aktuella kunskapsstöd och baseras på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996984" y="2267516"/>
            <a:ext cx="6809423" cy="3106589"/>
          </a:xfrm>
          <a:solidFill>
            <a:schemeClr val="bg1"/>
          </a:solidFill>
          <a:ln>
            <a:noFill/>
          </a:ln>
          <a:effectLst/>
        </p:spPr>
        <p:txBody>
          <a:bodyPr tIns="90000"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Självskadebeteende, Nationella vård- och insatsprogram (VIP)</a:t>
            </a:r>
            <a:r>
              <a:rPr lang="sv-SE" sz="2200" b="0" i="0" dirty="0">
                <a:effectLst/>
              </a:rPr>
              <a:t>.</a:t>
            </a:r>
            <a:br>
              <a:rPr lang="sv-SE" sz="2200" b="0" i="0" dirty="0">
                <a:effectLst/>
              </a:rPr>
            </a:br>
            <a:endParaRPr lang="sv-SE" sz="2200" b="0" i="0" dirty="0">
              <a:effectLst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Rekommendationer för insatser vid självskadebeteende, Nationella Självskadeprojektet</a:t>
            </a:r>
            <a:r>
              <a:rPr lang="sv-SE" sz="2200" b="0" i="0" dirty="0">
                <a:effectLst/>
              </a:rPr>
              <a:t>.</a:t>
            </a:r>
            <a:br>
              <a:rPr lang="sv-SE" sz="2200" b="0" i="0" dirty="0">
                <a:effectLst/>
              </a:rPr>
            </a:br>
            <a:endParaRPr lang="sv-SE" sz="2200" b="0" i="0" dirty="0">
              <a:effectLst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ea typeface="Calibri" panose="020F0502020204030204" pitchFamily="34" charset="0"/>
                <a:cs typeface="Arial" panose="020B0604020202020204" pitchFamily="34" charset="0"/>
              </a:rPr>
              <a:t>Aktuell forskning (se referenser i vårdförloppet).</a:t>
            </a:r>
            <a:br>
              <a:rPr lang="sv-SE" sz="22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ea typeface="Calibri" panose="020F0502020204030204" pitchFamily="34" charset="0"/>
                <a:cs typeface="Arial" panose="020B0604020202020204" pitchFamily="34" charset="0"/>
              </a:rPr>
              <a:t>Intervjuer med egenerfarna samt kontinuerlig brukarmedverkan.</a:t>
            </a:r>
          </a:p>
          <a:p>
            <a:endParaRPr lang="sv-SE" sz="1600" dirty="0">
              <a:solidFill>
                <a:schemeClr val="accent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158ECCB-08D8-CA4E-8CE5-C1C536FED896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787AF7-C168-9AA1-C05C-7164DFA8C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/>
        </p:blipFill>
        <p:spPr>
          <a:xfrm>
            <a:off x="0" y="0"/>
            <a:ext cx="4572000" cy="66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7699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773711" y="1284197"/>
            <a:ext cx="2957066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572634" y="1297699"/>
            <a:ext cx="672935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Åtgärdsblock</a:t>
            </a:r>
          </a:p>
        </p:txBody>
      </p:sp>
      <p:sp>
        <p:nvSpPr>
          <p:cNvPr id="12" name="Vänsterpi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840277" y="4174470"/>
            <a:ext cx="443945" cy="78467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54335"/>
              </p:ext>
            </p:extLst>
          </p:nvPr>
        </p:nvGraphicFramePr>
        <p:xfrm>
          <a:off x="4568012" y="1748770"/>
          <a:ext cx="6729350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236">
                  <a:extLst>
                    <a:ext uri="{9D8B030D-6E8A-4147-A177-3AD203B41FA5}">
                      <a16:colId xmlns:a16="http://schemas.microsoft.com/office/drawing/2014/main" val="1177575122"/>
                    </a:ext>
                  </a:extLst>
                </a:gridCol>
                <a:gridCol w="2249114">
                  <a:extLst>
                    <a:ext uri="{9D8B030D-6E8A-4147-A177-3AD203B41FA5}">
                      <a16:colId xmlns:a16="http://schemas.microsoft.com/office/drawing/2014/main" val="63663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Hälso- och sjukvårdens åtgärder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Patientens åtgärder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7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 Behandling</a:t>
                      </a:r>
                      <a:endParaRPr lang="sv-S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dirty="0"/>
                        <a:t>Följande behandlingsmetoder rekommenderas: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>
                          <a:hlinkClick r:id="rId6"/>
                        </a:rPr>
                        <a:t>Emotionsregleringsbehandling i grupp – ERGT</a:t>
                      </a:r>
                      <a:endParaRPr lang="sv-SE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>
                          <a:hlinkClick r:id="rId7"/>
                        </a:rPr>
                        <a:t>Dialektisk beteendeterapi – DBT </a:t>
                      </a:r>
                      <a:endParaRPr lang="sv-SE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>
                          <a:hlinkClick r:id="rId8"/>
                        </a:rPr>
                        <a:t>Mentaliseringsbaserad</a:t>
                      </a:r>
                      <a:r>
                        <a:rPr lang="sv-SE" sz="1200" dirty="0">
                          <a:hlinkClick r:id="rId8"/>
                        </a:rPr>
                        <a:t> terapi – MBT</a:t>
                      </a:r>
                      <a:endParaRPr lang="sv-SE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Ta ställning till rehabiliteringsåtgärder och försäkringsmedicinska insatser.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>
                          <a:hlinkClick r:id="rId9"/>
                        </a:rPr>
                        <a:t>Generisk modell för rehabilitering och försäkringsmedicinskt arbete, NKK</a:t>
                      </a:r>
                      <a:endParaRPr lang="sv-SE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Erbjud närstående stöd enligt VIP.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>
                          <a:hlinkClick r:id="rId10"/>
                        </a:rPr>
                        <a:t>Stöd för närstående</a:t>
                      </a:r>
                      <a:br>
                        <a:rPr lang="sv-SE" sz="1200" dirty="0"/>
                      </a:b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Förslag på KVÅ-koder:</a:t>
                      </a:r>
                    </a:p>
                    <a:p>
                      <a:r>
                        <a:rPr lang="sv-SE" sz="1200" dirty="0"/>
                        <a:t>DU015 Emotion </a:t>
                      </a:r>
                      <a:r>
                        <a:rPr lang="sv-SE" sz="1200" dirty="0" err="1"/>
                        <a:t>Regulation</a:t>
                      </a:r>
                      <a:r>
                        <a:rPr lang="sv-SE" sz="1200" dirty="0"/>
                        <a:t> Group </a:t>
                      </a:r>
                      <a:r>
                        <a:rPr lang="sv-SE" sz="1200" dirty="0" err="1"/>
                        <a:t>Therapy</a:t>
                      </a:r>
                      <a:r>
                        <a:rPr lang="sv-SE" sz="1200" dirty="0"/>
                        <a:t> (ERGT)</a:t>
                      </a:r>
                    </a:p>
                    <a:p>
                      <a:r>
                        <a:rPr lang="sv-SE" sz="1200" dirty="0"/>
                        <a:t>DU021 Dialektisk beteendeterapi (DBT)</a:t>
                      </a:r>
                    </a:p>
                    <a:p>
                      <a:r>
                        <a:rPr lang="sv-SE" sz="1200" dirty="0"/>
                        <a:t>DU013 </a:t>
                      </a:r>
                      <a:r>
                        <a:rPr lang="sv-SE" sz="1200" dirty="0" err="1"/>
                        <a:t>Mentaliseringsbaserad</a:t>
                      </a:r>
                      <a:r>
                        <a:rPr lang="sv-SE" sz="1200" dirty="0"/>
                        <a:t> terapi (MBT)</a:t>
                      </a:r>
                      <a:br>
                        <a:rPr lang="sv-SE" sz="1200" dirty="0"/>
                      </a:b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Förslag på KVÅ-koder för information till närstående:</a:t>
                      </a:r>
                    </a:p>
                    <a:p>
                      <a:r>
                        <a:rPr lang="sv-SE" sz="1200" dirty="0"/>
                        <a:t>GB010 Information och undervisning riktad till närstående</a:t>
                      </a:r>
                    </a:p>
                    <a:p>
                      <a:r>
                        <a:rPr lang="sv-SE" sz="1200" dirty="0"/>
                        <a:t>QT016 Rådgivning till närstående</a:t>
                      </a:r>
                      <a:br>
                        <a:rPr lang="sv-SE" sz="1200" dirty="0"/>
                      </a:br>
                      <a:endParaRPr lang="sv-S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Förslag på ICD-10-koder att använda för alla yrkeskategorier, se (C).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Följa överenskommen vårdplan inklusive krisplan.</a:t>
                      </a:r>
                    </a:p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Ha följsamhet till behandlingsmetoden.</a:t>
                      </a:r>
                    </a:p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Delta aktivt i planerade behandlingstillfällen.</a:t>
                      </a:r>
                    </a:p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Använda och generalisera färdigheter till situation.</a:t>
                      </a:r>
                    </a:p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Vid behov delta aktivt i rehabiliterande åtgärder.</a:t>
                      </a:r>
                    </a:p>
                    <a:p>
                      <a:pPr marL="171450" indent="-1714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Närstående kan få generellt stöd och delta i närståendeutbildning utan att involveras i patientens vård.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959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1A139CF-8544-F8C9-0EA9-CD30CB1337C8}"/>
              </a:ext>
            </a:extLst>
          </p:cNvPr>
          <p:cNvSpPr txBox="1"/>
          <p:nvPr/>
        </p:nvSpPr>
        <p:spPr>
          <a:xfrm rot="19199136">
            <a:off x="3973304" y="1987221"/>
            <a:ext cx="81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Exempel</a:t>
            </a:r>
            <a:endParaRPr lang="sv-SE" sz="2400" dirty="0">
              <a:solidFill>
                <a:srgbClr val="FF0000"/>
              </a:solidFill>
            </a:endParaRPr>
          </a:p>
        </p:txBody>
      </p:sp>
      <p:pic>
        <p:nvPicPr>
          <p:cNvPr id="10" name="Bildobjekt 9" descr="Bilden visar ett flödesschema för vårdförloppet">
            <a:extLst>
              <a:ext uri="{FF2B5EF4-FFF2-40B4-BE49-F238E27FC236}">
                <a16:creationId xmlns:a16="http://schemas.microsoft.com/office/drawing/2014/main" id="{60F5D17C-6D72-054C-927B-CE75FF26F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" y="1748770"/>
            <a:ext cx="2907676" cy="473493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34638CE-7AB6-3FA2-DADB-4987ADD118E4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F42CCD4-CA67-7C16-63A1-CDC2BEA33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1644" y="1269628"/>
            <a:ext cx="2628901" cy="4584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7418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449180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Vad kommer att följas upp (urval)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7AC2E0A-A079-A10D-0901-28B3EC216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425" y="1194840"/>
            <a:ext cx="5743575" cy="506699"/>
            <a:chOff x="352425" y="1537704"/>
            <a:chExt cx="5743575" cy="5066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FCC5333-BE59-3F39-E5C7-019BE23A5C08}"/>
                </a:ext>
              </a:extLst>
            </p:cNvPr>
            <p:cNvSpPr/>
            <p:nvPr/>
          </p:nvSpPr>
          <p:spPr>
            <a:xfrm>
              <a:off x="1909762" y="1561809"/>
              <a:ext cx="2628901" cy="4584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526B6-D4F9-4B22-AC5A-C610BB2A6702}"/>
                </a:ext>
              </a:extLst>
            </p:cNvPr>
            <p:cNvSpPr/>
            <p:nvPr/>
          </p:nvSpPr>
          <p:spPr>
            <a:xfrm>
              <a:off x="352425" y="1537704"/>
              <a:ext cx="5743575" cy="5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Resultatmått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FE918-B768-4D36-9D56-383F0BD01BC0}"/>
              </a:ext>
            </a:extLst>
          </p:cNvPr>
          <p:cNvSpPr/>
          <p:nvPr/>
        </p:nvSpPr>
        <p:spPr>
          <a:xfrm>
            <a:off x="6401331" y="1169463"/>
            <a:ext cx="5438243" cy="59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Processmått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302942" y="5683372"/>
            <a:ext cx="9688783" cy="834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Datakällor: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v-SE" sz="1600" dirty="0"/>
              <a:t>Regionernas vårdinformationssystem där strukturerad vårddokumentation utgör grunden.</a:t>
            </a:r>
          </a:p>
          <a:p>
            <a:pPr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6CCF95F-4B9B-8286-A0AA-A126A8FEF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25" y="1874407"/>
            <a:ext cx="5743575" cy="361199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EA20762-E7C2-E162-D098-2CC2D1187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4308" y="1881614"/>
            <a:ext cx="5743575" cy="36047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1377C90-0B11-B0E4-83F3-D05555139C05}"/>
              </a:ext>
            </a:extLst>
          </p:cNvPr>
          <p:cNvSpPr txBox="1"/>
          <p:nvPr/>
        </p:nvSpPr>
        <p:spPr>
          <a:xfrm>
            <a:off x="508442" y="2360386"/>
            <a:ext cx="541610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Andel patienter med diagnostiserat självskadebeteende som efter avslutad behandling uppvisar minskat självskadebeteende enligt DSHI-9.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Andel patienter med diagnostiserat självskadebeteende som efter avslutad behandling uppvisar symtomlindring enligt CORE-OM.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Andel patienter med diagnostiserat självskadebeteende som efter avslutad behandling uppvisar förbättrad hälsa och ökad funktion på WHODAS – 36 frågor.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Antal vårddagar inom heldygnsvård för patienter med diagnostiserat självskadebeteende (hög </a:t>
            </a:r>
            <a:r>
              <a:rPr lang="sv-SE" sz="1600" dirty="0" err="1"/>
              <a:t>prio</a:t>
            </a:r>
            <a:r>
              <a:rPr lang="sv-SE" sz="1600" dirty="0"/>
              <a:t>).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9A47596-FA0A-7961-308A-34A4D23A727D}"/>
              </a:ext>
            </a:extLst>
          </p:cNvPr>
          <p:cNvSpPr txBox="1"/>
          <p:nvPr/>
        </p:nvSpPr>
        <p:spPr>
          <a:xfrm>
            <a:off x="6401332" y="2255428"/>
            <a:ext cx="543824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Antal patienter med diagnostiserat självskadebeteende senaste 12 månaderna.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Andel patienter med diagnostiserat självskadebeteende som fått stabiliserande insatser, patientutbildning eller behandling inom 30 dagar efter klinisk bedömning.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Genomsnittlig tid till behandling (DBT, MBT, ERGT) för patienter med diagnostiserat självskadebeteende (hög </a:t>
            </a:r>
            <a:r>
              <a:rPr lang="sv-SE" sz="1600" dirty="0" err="1"/>
              <a:t>prio</a:t>
            </a:r>
            <a:r>
              <a:rPr lang="sv-SE" sz="1600" dirty="0"/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Andel patienter med diagnostiserat självskadebeteende som fått behandling enligt metoder DBT, MBT eller ERGT (hög </a:t>
            </a:r>
            <a:r>
              <a:rPr lang="sv-SE" sz="1600" dirty="0" err="1"/>
              <a:t>prio</a:t>
            </a:r>
            <a:r>
              <a:rPr lang="sv-SE" sz="1600" dirty="0"/>
              <a:t>).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2122108-AB34-7518-236E-403F28C0DB12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71954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5903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Vad blir konsekvenserna?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473440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Fördelar/vinster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De flesta regioner anser att vårdförloppet är implementerbart.</a:t>
            </a:r>
          </a:p>
          <a:p>
            <a:pPr marL="285750" lvl="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Om insatserna implementeras i hela landet leder det till en ökad möjlighet för patienterna att få bästa tänkbara behandling utifrån aktuell kunskap och tillgänglig evidens, oavsett bostadsort.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Patientgruppens lidande och sjukskrivningsbehov bedöms minska på sikt vilket sannolikt leder till en betydande samhällsekonomisk vinning.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På längre sikt förväntas kostnaderna bli lägre till följd av minskat behov av heldygnsvård och akutvård.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Ev. risker/svårigheter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Idag finns regionala och lokala skillnader som omfattar bemanning, struktur och kunskapsnivå.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Vid införande kan kostnaderna för hälso- och sjukvården öka initialt, främst på grund av personalkostnader till följd av högre tillgänglighet och utökad utbildning.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Antal besökstimmar i psykiatrisk öppenvård för personer med mer omfattande sjukdomsgrad kan öka.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06CDB5-7F3F-4DAF-B872-1BC8872ABD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10048D3-EBD9-F2E5-8B40-28D08C4A4DCB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1682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41" y="717819"/>
            <a:ext cx="10629865" cy="609793"/>
          </a:xfrm>
        </p:spPr>
        <p:txBody>
          <a:bodyPr>
            <a:noAutofit/>
          </a:bodyPr>
          <a:lstStyle/>
          <a:p>
            <a:r>
              <a:rPr lang="sv-SE" sz="3200" dirty="0"/>
              <a:t>Personcentrerat och sammanhållet vårdförlopp för självskadebeteende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871441" y="2572088"/>
            <a:ext cx="4896000" cy="29320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>
              <a:spcBef>
                <a:spcPts val="600"/>
              </a:spcBef>
            </a:pPr>
            <a:r>
              <a:rPr lang="sv-SE" sz="1700" b="1" dirty="0">
                <a:solidFill>
                  <a:schemeClr val="tx1"/>
                </a:solidFill>
              </a:rPr>
              <a:t>Målen med vårdförloppet är bland annat att personer med självskadebeteende: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Genomgår en tidig bedömning.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Erbjuds evidensbaserad behandling.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Medverkar i beslut och planering.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Uppnår förbättrat mående och funktion.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Lär sig att hantera känslor utan att skada sig själv. </a:t>
            </a:r>
            <a:endParaRPr lang="sv-SE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039854" y="2572088"/>
            <a:ext cx="5101388" cy="29320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r>
              <a:rPr lang="sv-SE" sz="1700" b="1" dirty="0">
                <a:solidFill>
                  <a:schemeClr val="tx1"/>
                </a:solidFill>
              </a:rPr>
              <a:t>Övergripande åtgärder och uppföljning: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Gott bemötande, tidiga insatser och evidensbaserad behandling prioriteras.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Strukturerad spridning och implementering av vårdförlopp och vård- och insatsprogram rekommenderas.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Långsiktig kompetensförsörjningsplan optimerar följsamhet till vårdförlopp.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Införande av ICD-10-kod: Z91.5B samt tilläggskoder X60-X84 och Y10-Y34 krävs för uppföljning.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defRPr/>
            </a:pPr>
            <a:endParaRPr lang="sv-SE" sz="17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BDF53FC-FB81-B482-0E8A-B14919481220}"/>
              </a:ext>
            </a:extLst>
          </p:cNvPr>
          <p:cNvSpPr/>
          <p:nvPr/>
        </p:nvSpPr>
        <p:spPr>
          <a:xfrm>
            <a:off x="836022" y="1353879"/>
            <a:ext cx="10519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Vårdförloppet </a:t>
            </a:r>
            <a:r>
              <a:rPr lang="sv-SE" b="1" i="1" dirty="0">
                <a:solidFill>
                  <a:srgbClr val="377D7A"/>
                </a:solidFill>
                <a:latin typeface="Calibri" panose="020F0502020204030204"/>
              </a:rPr>
              <a:t>inleds </a:t>
            </a: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vid misstanke om självskadebeteende eller försämring av tidigare känt självskadebeteende konstateras inom psykiatrisk specialiserad vård. Vårdförloppet </a:t>
            </a:r>
            <a:r>
              <a:rPr lang="sv-SE" b="1" i="1" dirty="0">
                <a:solidFill>
                  <a:srgbClr val="377D7A"/>
                </a:solidFill>
                <a:latin typeface="Calibri" panose="020F0502020204030204"/>
              </a:rPr>
              <a:t>avslutas</a:t>
            </a: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 när mål i vårdplan uppnåtts eller behov av ytterligare insatser inom vårdförloppet har upphört.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0E2F11-2339-700F-D53F-EB6F49D128BC}"/>
              </a:ext>
            </a:extLst>
          </p:cNvPr>
          <p:cNvSpPr txBox="1"/>
          <p:nvPr/>
        </p:nvSpPr>
        <p:spPr>
          <a:xfrm>
            <a:off x="0" y="-86757"/>
            <a:ext cx="208358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SAMMANFATTNING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762810-243B-FF5A-C750-4FE99A77E714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93A87A-E0FB-BC82-4E2D-EA266944B9A6}"/>
              </a:ext>
            </a:extLst>
          </p:cNvPr>
          <p:cNvSpPr txBox="1"/>
          <p:nvPr/>
        </p:nvSpPr>
        <p:spPr>
          <a:xfrm>
            <a:off x="2307053" y="5799000"/>
            <a:ext cx="720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Kompletterande kunskapsstöd behövs för att täcka hela vårdkedjan.</a:t>
            </a:r>
          </a:p>
        </p:txBody>
      </p:sp>
    </p:spTree>
    <p:extLst>
      <p:ext uri="{BB962C8B-B14F-4D97-AF65-F5344CB8AC3E}">
        <p14:creationId xmlns:p14="http://schemas.microsoft.com/office/powerpoint/2010/main" val="286319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170885"/>
              </p:ext>
            </p:extLst>
          </p:nvPr>
        </p:nvGraphicFramePr>
        <p:xfrm>
          <a:off x="594946" y="800322"/>
          <a:ext cx="11002107" cy="461442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62610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5617028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422469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Namn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Region/sjukvårdsregion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226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Aase Eriksson</a:t>
                      </a:r>
                      <a:endParaRPr lang="sv-S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Sjuksköterska Ordförande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Västra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Pethra Zollfrank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Regionutvecklare, Processledare och koordinator NAG självskadebeteende tom 230101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Västra</a:t>
                      </a: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Therese Nielsen Lindén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Arbetsterapeut, Processledare och koordinator NAG självskadebeteende from 230101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Västra</a:t>
                      </a: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Eva Klingberg</a:t>
                      </a:r>
                      <a:endParaRPr lang="sv-S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Civilekonom, Processledare Vårdförlopp självskadebeteende tom 220630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Stockholm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Terese Johansson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Arbetsterapeut, Processledare för vårdförlopp självskadebeteende efter 220701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Västra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Anna-Karin Drewsen</a:t>
                      </a:r>
                      <a:endParaRPr lang="sv-SE" sz="1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Sjuksköterska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Norra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Hanna Sahlin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Stockholm-Gotland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Ulrica Bonde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Västra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21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Christer Fridolfsson</a:t>
                      </a:r>
                      <a:endParaRPr lang="sv-S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 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Västra, Primärvårdsrepresentant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Charlotte </a:t>
                      </a:r>
                      <a:r>
                        <a:rPr lang="sv-SE" sz="1100" dirty="0" err="1"/>
                        <a:t>Tebrell</a:t>
                      </a:r>
                      <a:endParaRPr lang="sv-SE" sz="1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Sjuksköterska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sv-SE" sz="1100" dirty="0"/>
                        <a:t>Sydöstra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Mattias Holmqvist Larsson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Sydöstra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Nariman Hakiminejad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Västra, Kommunrepresentant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Kazhal Ahmedi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Socionom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Sydöstra, Kommunrepresentant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7124606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Njördur Viborg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Psykolog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Södra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73645894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Ulrika Lidbom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Strateg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Mellansverige, Kommunrepresentant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54150227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Giulia Arslan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Överläkare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Stockholm-Gotland, adjungerad i vårdförloppsarbetet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39916971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Conny Allaskog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Brukarrepresentant, representerar SHEDO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Brukar- och närståenderepresentant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938155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Pia Ejeklint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Egenerfaren, representerar SHEDO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Brukar- och närståenderepresentant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701121960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Nicole Wolpher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/>
                        <a:t>Egenerfaren, representerar SHEDO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Brukar- och närståenderepresentant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2553790216"/>
                  </a:ext>
                </a:extLst>
              </a:tr>
            </a:tbl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AED86C-953D-BEF0-56F3-2BD86B89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5439A06-0F83-2E7C-655F-AE3FF2158732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413069"/>
            <a:ext cx="5148385" cy="4185298"/>
          </a:xfrm>
        </p:spPr>
        <p:txBody>
          <a:bodyPr/>
          <a:lstStyle/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hlinkClick r:id="rId3"/>
              </a:rPr>
              <a:t>NKK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hlinkClick r:id="rId4"/>
              </a:rPr>
              <a:t>www.kunskapsstyrningvard.se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6647283" y="4874037"/>
            <a:ext cx="4890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rgbClr val="000000"/>
                </a:solidFill>
                <a:latin typeface="Calibri"/>
                <a:hlinkClick r:id="rId5"/>
              </a:rPr>
              <a:t>T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hlinkClick r:id="rId5"/>
              </a:rPr>
              <a:t>ill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hlinkClick r:id="rId5"/>
              </a:rPr>
              <a:t> filmen</a:t>
            </a:r>
            <a:endParaRPr lang="sv-SE" sz="1100" dirty="0">
              <a:solidFill>
                <a:srgbClr val="000000"/>
              </a:solidFill>
              <a:latin typeface="Calibri"/>
              <a:hlinkClick r:id="rId6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27053" y="1306742"/>
            <a:ext cx="4910325" cy="992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/>
              <a:t>Film</a:t>
            </a:r>
            <a:endParaRPr lang="sv-SE" sz="1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41655EF-AE89-103B-E206-E31BE47CF80A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65C8D8A-9F3F-B00D-D41E-AC5A6B4B8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84" t="21150" r="40174" b="33528"/>
          <a:stretch/>
        </p:blipFill>
        <p:spPr>
          <a:xfrm>
            <a:off x="6731289" y="1891407"/>
            <a:ext cx="4983039" cy="28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30991" y="814173"/>
            <a:ext cx="11601317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</a:t>
            </a:r>
            <a:br>
              <a:rPr lang="sv-SE" dirty="0"/>
            </a:br>
            <a:r>
              <a:rPr lang="sv-SE" dirty="0"/>
              <a:t>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18306" y="1423966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073584" y="5673986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4DE846-AB9E-7BB1-02A0-BE267FECD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b="1061"/>
          <a:stretch/>
        </p:blipFill>
        <p:spPr>
          <a:xfrm>
            <a:off x="7695111" y="-1"/>
            <a:ext cx="4496889" cy="66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155090" y="2599026"/>
            <a:ext cx="9708240" cy="10843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Följande två bilder är tänkta att användas som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underlag och inspiration för diskussion och dialog.</a:t>
            </a: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CF294D-02C0-DB22-FA56-07051DA052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97704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1 - gapanalys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resurser.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nyckelpersoner.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blir konsekvenserna?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E47C063-139E-9074-E97E-C42C5A48A6EA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942BFC6-5F16-48DE-C0B8-37F2FCE904BF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- införande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genomför?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kan vi arbeta med införandet?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7F4A37B-AA68-CEE5-6F77-5DA8FF170330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E20CDB-65E2-D66F-D5F6-53F49BB4EC83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220504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93" y="404340"/>
            <a:ext cx="9144000" cy="609793"/>
          </a:xfrm>
        </p:spPr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393" y="1356955"/>
            <a:ext cx="5489331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3"/>
          <a:stretch/>
        </p:blipFill>
        <p:spPr>
          <a:xfrm>
            <a:off x="6541551" y="1226634"/>
            <a:ext cx="5650449" cy="4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C9BEB-CD13-B727-1031-12DCD1D22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självskadebeteende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FDF8E6-DF6A-7822-A7E1-C2673FAB2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399"/>
            <a:ext cx="8947467" cy="481875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</a:rPr>
              <a:t>Vårdförloppet utgår från den internationella definitionen av självskadebeteende: </a:t>
            </a:r>
            <a:r>
              <a:rPr lang="sv-SE" i="1" dirty="0">
                <a:solidFill>
                  <a:srgbClr val="000000"/>
                </a:solidFill>
              </a:rPr>
              <a:t>avsiktlig förstörelse eller förändring av den egna kroppsvävnaden utan medvetet suicidsyfte.</a:t>
            </a:r>
            <a:br>
              <a:rPr lang="sv-SE" dirty="0">
                <a:solidFill>
                  <a:srgbClr val="000000"/>
                </a:solidFill>
              </a:rPr>
            </a:br>
            <a:endParaRPr lang="sv-SE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Självskadebeteende fyller ofta en känsloreglerande funktion. </a:t>
            </a:r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Trots att självskadebeteendet innebär negativa långsiktiga konsekvenser för individen kan det fungera i stunden.</a:t>
            </a:r>
            <a:endParaRPr lang="sv-SE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9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Självskadebeteende är ingen egen diagnos och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kan förekomma vid alla former av psykiatriska tillstånd.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Självskadebeteende förekommer i alla åldrar men är vanligast hos ungdomar och unga vuxna.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C72457-25A9-CE50-9DCF-8D379B6ACBDF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333517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9054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72" y="419321"/>
            <a:ext cx="10628003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omfattning och huvudsakliga åtgärder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819159" y="2913540"/>
            <a:ext cx="9855070" cy="245370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 välorganiserad vårdkedja som minimerar onödiga väntetider och optimerar tillgängliga resurser.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Snabbt omhändertagande och bedömning samt hög tillgänglighet till stabiliserande insatser och evidensbaserad behandling.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Öka patientens medverkan i vården och i samhället.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Ett gott bemötande är avgörande för behandlingsutfall och prognos. Personal bör erbjudas utbildning, handledning och stöd i syfte att bibehålla ett gott bemötande.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</a:rPr>
              <a:t>Närståendemedverkan och erbjudande om närståendeutbildning.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3940B13-6F64-36B2-4C89-CA72E4F0E13F}"/>
              </a:ext>
            </a:extLst>
          </p:cNvPr>
          <p:cNvSpPr txBox="1"/>
          <p:nvPr/>
        </p:nvSpPr>
        <p:spPr>
          <a:xfrm>
            <a:off x="731797" y="1333579"/>
            <a:ext cx="967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Vårdförloppet omfattar åtgärder från att det finns misstanke om självskadebeteende eller försämring av tidigare känt självskadebeteende konstateras inom psykiatrisk specialiserad vård. Vårdförloppet </a:t>
            </a:r>
            <a:r>
              <a:rPr lang="sv-SE" b="1" i="1" dirty="0">
                <a:solidFill>
                  <a:srgbClr val="377D7A"/>
                </a:solidFill>
                <a:latin typeface="Calibri" panose="020F0502020204030204"/>
              </a:rPr>
              <a:t>avslutas</a:t>
            </a: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 när mål i vårdplan uppnåtts eller behov av ytterligare insatser inom vårdförloppet har upphört.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951F4AF-A885-ACB6-F182-AE87D152ED86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9195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E42C4A-E09D-E51E-EE2D-CE344FBD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40" y="722231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ett vårdförlopp?</a:t>
            </a:r>
            <a:br>
              <a:rPr lang="sv-SE" dirty="0"/>
            </a:br>
            <a:r>
              <a:rPr lang="sv-SE" sz="1800" dirty="0"/>
              <a:t>Huvudsakliga anledningar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2C22E5E-3E7A-CDEE-CCA2-D0DBA41A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40" y="1893194"/>
            <a:ext cx="4629955" cy="376492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D9E83CF-B0F3-CCD5-3F7D-F901AEF38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6833" y="1893195"/>
            <a:ext cx="4629955" cy="376492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9EBF600-0776-66AA-B388-71EBE28BCB10}"/>
              </a:ext>
            </a:extLst>
          </p:cNvPr>
          <p:cNvSpPr txBox="1"/>
          <p:nvPr/>
        </p:nvSpPr>
        <p:spPr>
          <a:xfrm>
            <a:off x="834196" y="2007794"/>
            <a:ext cx="44203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Vårdförloppet vill minska: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Bristande tillgänglighet.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Bristande kontinuitet.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Brister i bemötande.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Bristande medverkan och delaktighet.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Bristande samordning och samverkan som leder till långvarig psykisk ohälsa.</a:t>
            </a:r>
            <a:endParaRPr lang="sv-SE" sz="1800" dirty="0">
              <a:solidFill>
                <a:schemeClr val="bg1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lvl="1"/>
            <a:r>
              <a:rPr lang="sv-SE" sz="1200" dirty="0">
                <a:solidFill>
                  <a:schemeClr val="bg1"/>
                </a:solidFill>
              </a:rPr>
              <a:t>(framkommit i intervjuer med egenerfarna)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D642DE5-24AA-7956-293F-346851BA1CC8}"/>
              </a:ext>
            </a:extLst>
          </p:cNvPr>
          <p:cNvSpPr txBox="1"/>
          <p:nvPr/>
        </p:nvSpPr>
        <p:spPr>
          <a:xfrm>
            <a:off x="6332621" y="2007794"/>
            <a:ext cx="4403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Vårdförloppet vill öka: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Jämlik vård med evidensbaserad behandling utifrån patientens behov och förutsättningar.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latin typeface="Calibri" panose="020F0502020204030204"/>
              </a:rPr>
              <a:t>Att personer får rätt behandling i tid.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latin typeface="Calibri" panose="020F0502020204030204"/>
              </a:rPr>
              <a:t>Insatser som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främjar återhämtning och möjliggör ökad eller bibehållen. funktionsförmåga och livskvalitet.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/>
              </a:rPr>
              <a:t>Stöd för verksamheterna att planera och implementera rekommenderade behandlingsmetoder.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0C17045-5C91-3D9A-DAC8-7ECE3F80AF1D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79788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variation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87701" y="1978479"/>
            <a:ext cx="7041082" cy="4186238"/>
          </a:xfrm>
          <a:solidFill>
            <a:schemeClr val="bg1"/>
          </a:solidFill>
          <a:ln>
            <a:noFill/>
          </a:ln>
          <a:effectLst/>
        </p:spPr>
        <p:txBody>
          <a:bodyPr tIns="90000"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0" i="0" u="none" strike="noStrike" baseline="0" dirty="0">
                <a:solidFill>
                  <a:srgbClr val="000000"/>
                </a:solidFill>
              </a:rPr>
              <a:t>Den nationella arbetsgruppen för självskadebeteende genomförde en kartläggning av behandlingsinsatser i de sex sjukvårdsregionerna 2022. Där framkom skillnader gällande </a:t>
            </a:r>
            <a:r>
              <a:rPr lang="sv-SE" dirty="0">
                <a:solidFill>
                  <a:srgbClr val="000000"/>
                </a:solidFill>
              </a:rPr>
              <a:t>tillgänglighet framför allt till e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motion </a:t>
            </a:r>
            <a:r>
              <a:rPr lang="sv-SE" dirty="0" err="1">
                <a:solidFill>
                  <a:srgbClr val="000000"/>
                </a:solidFill>
              </a:rPr>
              <a:t>r</a:t>
            </a:r>
            <a:r>
              <a:rPr lang="sv-SE" sz="2400" b="0" i="0" u="none" strike="noStrike" baseline="0" dirty="0" err="1">
                <a:solidFill>
                  <a:srgbClr val="000000"/>
                </a:solidFill>
              </a:rPr>
              <a:t>egulation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v-SE" sz="2400" b="0" i="0" u="none" strike="noStrike" baseline="0" dirty="0" err="1">
                <a:solidFill>
                  <a:srgbClr val="000000"/>
                </a:solidFill>
              </a:rPr>
              <a:t>group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t</a:t>
            </a:r>
            <a:r>
              <a:rPr lang="sv-SE" sz="2400" b="0" i="0" u="none" strike="noStrike" baseline="0" dirty="0" err="1">
                <a:solidFill>
                  <a:srgbClr val="000000"/>
                </a:solidFill>
              </a:rPr>
              <a:t>herapy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 (ERGT), </a:t>
            </a:r>
            <a:r>
              <a:rPr lang="sv-SE" sz="2400" b="0" i="0" u="none" strike="noStrike" baseline="0" dirty="0" err="1">
                <a:solidFill>
                  <a:srgbClr val="000000"/>
                </a:solidFill>
              </a:rPr>
              <a:t>mentaliseringsbaserad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 terapi (MBT) och närståendeutbildning.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sv-SE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förekommer skillnader i befolkningsunderlag, geografiska avstånd samt möjlighet att rekrytera rätt kompetens, vilket också påverkar tillgängligheten.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Ekonomiska förutsättningar varierar. För att följa vårdförloppet rekommenderas en tydlig och systematisk kompetensplanering med såväl kortsiktiga som långsiktiga utbildningsinsatser. 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1E63F1D-74B8-5546-EACF-80CB75DE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7048">
            <a:off x="8677610" y="496866"/>
            <a:ext cx="2368580" cy="56013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4AA0D1-662F-BE83-C1B3-02ACE38DBFBB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85936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550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366" y="660590"/>
            <a:ext cx="6674187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5067181" y="1816773"/>
            <a:ext cx="6674187" cy="424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solidFill>
                  <a:srgbClr val="000000"/>
                </a:solidFill>
              </a:rPr>
              <a:t>Gott bemötande.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</a:rPr>
              <a:t>S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nabbt omhändertagande.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Delaktighet och stöd till närstående.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</a:rPr>
              <a:t>H</a:t>
            </a:r>
            <a:r>
              <a:rPr lang="sv-SE" sz="2400" b="0" i="0" u="none" strike="noStrike" baseline="0" dirty="0">
                <a:solidFill>
                  <a:srgbClr val="000000"/>
                </a:solidFill>
              </a:rPr>
              <a:t>ög tillgänglighet till rätt bedömning och behandling.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</a:rPr>
              <a:t>T</a:t>
            </a:r>
            <a:r>
              <a:rPr lang="sv-SE" sz="2000" b="0" i="0" u="none" strike="noStrike" baseline="0" dirty="0">
                <a:solidFill>
                  <a:srgbClr val="000000"/>
                </a:solidFill>
              </a:rPr>
              <a:t>illgång till evidensbaserade metoder som stärker patientens delaktighet, främjar återhämtning och leder till ökad eller bibehållen funktionsförmåga. </a:t>
            </a:r>
            <a:endParaRPr lang="sv-SE" sz="20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0DD9E50-29A7-A382-E7CB-780A0729A168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B840C4-7AB9-F503-FB94-338D94CEE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035"/>
            <a:ext cx="4572000" cy="70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5579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08061" y="1862966"/>
            <a:ext cx="9411286" cy="415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r>
              <a:rPr lang="sv-SE" sz="2400" b="1" dirty="0">
                <a:solidFill>
                  <a:schemeClr val="tx1"/>
                </a:solidFill>
              </a:rPr>
              <a:t>Personer med självskadebeteende: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får en tidig bedömning och bemöts samordnat och professionellt.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medverkar i beslut om och planering av vård- och stödinsatser och att närstående ges möjlighet att vara delaktiga om personen givit sitt samtycke.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erbjuds stabiliserande insatser, patientutbildning eller evidensbaserad behandling inom 30 dagar efter klinisk bedömning.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kan hantera känslor utan att skada sig själv.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uppnår förbättrat mående och funktion.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061" y="638333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mål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845F0F7-FC34-B3EE-3A7B-5682098CC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0556" y="597180"/>
            <a:ext cx="2432335" cy="827165"/>
            <a:chOff x="5398020" y="409577"/>
            <a:chExt cx="2323667" cy="668799"/>
          </a:xfrm>
        </p:grpSpPr>
        <p:pic>
          <p:nvPicPr>
            <p:cNvPr id="5" name="Bildobjekt 4" descr="En bild som visar text, clipart&#10;&#10;Automatiskt genererad beskrivning">
              <a:extLst>
                <a:ext uri="{FF2B5EF4-FFF2-40B4-BE49-F238E27FC236}">
                  <a16:creationId xmlns:a16="http://schemas.microsoft.com/office/drawing/2014/main" id="{3E2F728B-FB05-CC7E-6FC0-0D9BA3D71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4"/>
            <a:stretch/>
          </p:blipFill>
          <p:spPr>
            <a:xfrm rot="3982433">
              <a:off x="6819702" y="176391"/>
              <a:ext cx="593318" cy="1210652"/>
            </a:xfrm>
            <a:prstGeom prst="rect">
              <a:avLst/>
            </a:prstGeom>
          </p:spPr>
        </p:pic>
        <p:pic>
          <p:nvPicPr>
            <p:cNvPr id="11" name="Bildobjekt 10" descr="En bild som visar text, clipart&#10;&#10;Automatiskt genererad beskrivning">
              <a:extLst>
                <a:ext uri="{FF2B5EF4-FFF2-40B4-BE49-F238E27FC236}">
                  <a16:creationId xmlns:a16="http://schemas.microsoft.com/office/drawing/2014/main" id="{16D0946B-9E59-0F8B-CE3E-204508CFC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4"/>
            <a:stretch/>
          </p:blipFill>
          <p:spPr>
            <a:xfrm rot="18103221" flipH="1">
              <a:off x="5702559" y="105038"/>
              <a:ext cx="601574" cy="1210652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71E77E08-A0FA-109A-19A1-79669EFAC04C}"/>
              </a:ext>
            </a:extLst>
          </p:cNvPr>
          <p:cNvSpPr txBox="1"/>
          <p:nvPr/>
        </p:nvSpPr>
        <p:spPr>
          <a:xfrm>
            <a:off x="9936480" y="144076"/>
            <a:ext cx="216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Självskadebeteende hos vuxna</a:t>
            </a:r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59A5C9F7-2B6E-45E4-A003-4148642CEFC8}" vid="{16E4A10F-04EE-4DF3-8329-E5C69F91EDE7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59A5C9F7-2B6E-45E4-A003-4148642CEFC8}" vid="{A49B5181-377E-4FCA-BF37-A1AE9A74FBD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34A045EA19F4FA7D09B49F22071FD" ma:contentTypeVersion="2" ma:contentTypeDescription="Create a new document." ma:contentTypeScope="" ma:versionID="a2a5866f1427024a2e562e45ed8dbe9d">
  <xsd:schema xmlns:xsd="http://www.w3.org/2001/XMLSchema" xmlns:xs="http://www.w3.org/2001/XMLSchema" xmlns:p="http://schemas.microsoft.com/office/2006/metadata/properties" xmlns:ns2="91a51955-e0f2-46a1-a4fe-2819e2857af0" targetNamespace="http://schemas.microsoft.com/office/2006/metadata/properties" ma:root="true" ma:fieldsID="ec994fab9acded7de300dbad652e5921" ns2:_="">
    <xsd:import namespace="91a51955-e0f2-46a1-a4fe-2819e2857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51955-e0f2-46a1-a4fe-2819e2857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38263-E1C9-4E5B-82EB-4EFA5F423BC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1a51955-e0f2-46a1-a4fe-2819e2857af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CB9E7B-C758-4FCE-B64B-53CDE07E7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F3AA6D-41C9-4BD7-96F9-05BD668C3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51955-e0f2-46a1-a4fe-2819e2857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Tema_sveriges_regioner_i_samverkan</Template>
  <TotalTime>687</TotalTime>
  <Words>2787</Words>
  <Application>Microsoft Office PowerPoint</Application>
  <PresentationFormat>Bredbild</PresentationFormat>
  <Paragraphs>322</Paragraphs>
  <Slides>22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Symbol</vt:lpstr>
      <vt:lpstr>Tema_sveriges_regioner_i_samverkan</vt:lpstr>
      <vt:lpstr>1_Tema_sveriges_regioner_i_samverkan</vt:lpstr>
      <vt:lpstr>think-cell Slide</vt:lpstr>
      <vt:lpstr>Personcentrerat och sammanhållet vårdförlopp Självskadebeteende hos vuxna</vt:lpstr>
      <vt:lpstr>Syftet med personcentrerade  och sammanhållna vårdförlopp </vt:lpstr>
      <vt:lpstr>Regionerna i samverkan</vt:lpstr>
      <vt:lpstr>Om självskadebeteende</vt:lpstr>
      <vt:lpstr>Vårdförloppets omfattning och huvudsakliga åtgärder</vt:lpstr>
      <vt:lpstr>Varför ett vårdförlopp? Huvudsakliga anledningar</vt:lpstr>
      <vt:lpstr>Nationell variation</vt:lpstr>
      <vt:lpstr>Vårdförloppet lägger tonvikt på</vt:lpstr>
      <vt:lpstr>Vårdförloppets mål</vt:lpstr>
      <vt:lpstr>Nulägesbeskrivning ur ett patientperspektiv</vt:lpstr>
      <vt:lpstr>Patientkontrakt</vt:lpstr>
      <vt:lpstr>Patientkontrakt forts</vt:lpstr>
      <vt:lpstr>Vårdförloppet utgår från tillförlitliga och aktuella kunskapsstöd och baseras på bästa tillgängliga kunskap</vt:lpstr>
      <vt:lpstr>Vårdförloppet innehåller flödesschema och åtgärder </vt:lpstr>
      <vt:lpstr>Vad kommer att följas upp (urval)</vt:lpstr>
      <vt:lpstr>Vad blir konsekvenserna?</vt:lpstr>
      <vt:lpstr>Personcentrerat och sammanhållet vårdförlopp för självskadebeteende</vt:lpstr>
      <vt:lpstr>Deltagare</vt:lpstr>
      <vt:lpstr>Mer information och stöd</vt:lpstr>
      <vt:lpstr>Självskadebeteende hos vuxna</vt:lpstr>
      <vt:lpstr>Dialog 1 - gapanalys</vt:lpstr>
      <vt:lpstr>Dialog - införande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[denna sida tas bort innan publicering]</dc:title>
  <dc:creator>Dalne Cajsa</dc:creator>
  <cp:lastModifiedBy>Björk Staffan</cp:lastModifiedBy>
  <cp:revision>12</cp:revision>
  <cp:lastPrinted>2023-09-19T08:54:02Z</cp:lastPrinted>
  <dcterms:created xsi:type="dcterms:W3CDTF">2023-05-02T08:44:17Z</dcterms:created>
  <dcterms:modified xsi:type="dcterms:W3CDTF">2023-10-19T09:45:50Z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0x01010069834A045EA19F4FA7D09B49F22071FD</vt:lpwstr>
  </property>
</Properties>
</file>