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145709515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66" y="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8F4D08-C63F-4F6A-9817-0E934E09DE7D}" type="datetimeFigureOut">
              <a:rPr lang="sv-SE" smtClean="0"/>
              <a:t>2024-03-12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4A5AAD-D7E0-42D1-BA2A-73182A7BB09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311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>
            <a:extLst>
              <a:ext uri="{FF2B5EF4-FFF2-40B4-BE49-F238E27FC236}">
                <a16:creationId xmlns:a16="http://schemas.microsoft.com/office/drawing/2014/main" id="{9795F843-3CE1-ED4D-A4D1-B27B6DB646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8742" y="616841"/>
            <a:ext cx="9144000" cy="609793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CF58C1CC-ECA4-5141-95FE-2805C6A2DC6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89013" y="1422400"/>
            <a:ext cx="9144000" cy="41862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341667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39BEDAC0-5874-E04B-91DB-F5F9756271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0942" y="2349500"/>
            <a:ext cx="5158058" cy="1219200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41956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9C4D5F23-7C9C-F741-BD57-C8983CF398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8742" y="616841"/>
            <a:ext cx="9144000" cy="609793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iagram 3">
            <a:extLst>
              <a:ext uri="{FF2B5EF4-FFF2-40B4-BE49-F238E27FC236}">
                <a16:creationId xmlns:a16="http://schemas.microsoft.com/office/drawing/2014/main" id="{25595C8F-5C86-AD41-81CB-49F231878EF4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988742" y="1397000"/>
            <a:ext cx="9144000" cy="4737100"/>
          </a:xfrm>
        </p:spPr>
        <p:txBody>
          <a:bodyPr/>
          <a:lstStyle/>
          <a:p>
            <a:r>
              <a:rPr lang="sv-SE"/>
              <a:t>Klicka på ikonen för att lägga till ett diagram</a:t>
            </a:r>
          </a:p>
        </p:txBody>
      </p:sp>
    </p:spTree>
    <p:extLst>
      <p:ext uri="{BB962C8B-B14F-4D97-AF65-F5344CB8AC3E}">
        <p14:creationId xmlns:p14="http://schemas.microsoft.com/office/powerpoint/2010/main" val="4013628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15">
            <a:extLst>
              <a:ext uri="{FF2B5EF4-FFF2-40B4-BE49-F238E27FC236}">
                <a16:creationId xmlns:a16="http://schemas.microsoft.com/office/drawing/2014/main" id="{627232BD-4CA2-2247-B71E-E9AC38B6CEF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7161696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66A257AA-5F16-1A4A-B3E3-DA688DDA87C4}"/>
              </a:ext>
            </a:extLst>
          </p:cNvPr>
          <p:cNvGrpSpPr/>
          <p:nvPr/>
        </p:nvGrpSpPr>
        <p:grpSpPr>
          <a:xfrm>
            <a:off x="10444481" y="5727126"/>
            <a:ext cx="2222205" cy="884879"/>
            <a:chOff x="10242697" y="5607996"/>
            <a:chExt cx="2222205" cy="884879"/>
          </a:xfrm>
        </p:grpSpPr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4DDCF8DE-35BF-CE4C-84F1-345F9BD1A59D}"/>
                </a:ext>
              </a:extLst>
            </p:cNvPr>
            <p:cNvSpPr txBox="1"/>
            <p:nvPr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textruta 5">
              <a:extLst>
                <a:ext uri="{FF2B5EF4-FFF2-40B4-BE49-F238E27FC236}">
                  <a16:creationId xmlns:a16="http://schemas.microsoft.com/office/drawing/2014/main" id="{36D91317-B3A4-F44F-A50E-7262129857E7}"/>
                </a:ext>
              </a:extLst>
            </p:cNvPr>
            <p:cNvSpPr txBox="1"/>
            <p:nvPr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7" name="Rak 6">
              <a:extLst>
                <a:ext uri="{FF2B5EF4-FFF2-40B4-BE49-F238E27FC236}">
                  <a16:creationId xmlns:a16="http://schemas.microsoft.com/office/drawing/2014/main" id="{2677C2A9-EE1A-3D47-A628-E42AF60ADC3A}"/>
                </a:ext>
              </a:extLst>
            </p:cNvPr>
            <p:cNvCxnSpPr>
              <a:cxnSpLocks/>
            </p:cNvCxnSpPr>
            <p:nvPr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p 7">
            <a:extLst>
              <a:ext uri="{FF2B5EF4-FFF2-40B4-BE49-F238E27FC236}">
                <a16:creationId xmlns:a16="http://schemas.microsoft.com/office/drawing/2014/main" id="{B1819E8B-7BDB-6141-977D-7EF44C3E334F}"/>
              </a:ext>
            </a:extLst>
          </p:cNvPr>
          <p:cNvGrpSpPr/>
          <p:nvPr userDrawn="1"/>
        </p:nvGrpSpPr>
        <p:grpSpPr>
          <a:xfrm>
            <a:off x="10444481" y="5727126"/>
            <a:ext cx="2222205" cy="884879"/>
            <a:chOff x="10242697" y="5607996"/>
            <a:chExt cx="2222205" cy="884879"/>
          </a:xfrm>
        </p:grpSpPr>
        <p:sp>
          <p:nvSpPr>
            <p:cNvPr id="9" name="textruta 8">
              <a:extLst>
                <a:ext uri="{FF2B5EF4-FFF2-40B4-BE49-F238E27FC236}">
                  <a16:creationId xmlns:a16="http://schemas.microsoft.com/office/drawing/2014/main" id="{FF6F8030-A4CC-C748-A26E-38FD2E87979A}"/>
                </a:ext>
              </a:extLst>
            </p:cNvPr>
            <p:cNvSpPr txBox="1"/>
            <p:nvPr userDrawn="1"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textruta 9">
              <a:extLst>
                <a:ext uri="{FF2B5EF4-FFF2-40B4-BE49-F238E27FC236}">
                  <a16:creationId xmlns:a16="http://schemas.microsoft.com/office/drawing/2014/main" id="{2685D7D2-FDF8-F246-859F-C45D301F4D2E}"/>
                </a:ext>
              </a:extLst>
            </p:cNvPr>
            <p:cNvSpPr txBox="1"/>
            <p:nvPr userDrawn="1"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1" name="Rak 10">
              <a:extLst>
                <a:ext uri="{FF2B5EF4-FFF2-40B4-BE49-F238E27FC236}">
                  <a16:creationId xmlns:a16="http://schemas.microsoft.com/office/drawing/2014/main" id="{690F618A-4C54-7A4A-8027-63A38AD9A5F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60414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F5919A7-E5E7-E447-AC47-3628E2C2C37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BD851597-1D96-1F49-9B1A-ED0727F4581C}"/>
              </a:ext>
            </a:extLst>
          </p:cNvPr>
          <p:cNvGrpSpPr/>
          <p:nvPr/>
        </p:nvGrpSpPr>
        <p:grpSpPr>
          <a:xfrm>
            <a:off x="10242697" y="5607996"/>
            <a:ext cx="2222205" cy="884879"/>
            <a:chOff x="10242697" y="5607996"/>
            <a:chExt cx="2222205" cy="884879"/>
          </a:xfrm>
        </p:grpSpPr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51D8CF96-0018-FD40-88CB-DC6ACA2FB156}"/>
                </a:ext>
              </a:extLst>
            </p:cNvPr>
            <p:cNvSpPr txBox="1"/>
            <p:nvPr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textruta 5">
              <a:extLst>
                <a:ext uri="{FF2B5EF4-FFF2-40B4-BE49-F238E27FC236}">
                  <a16:creationId xmlns:a16="http://schemas.microsoft.com/office/drawing/2014/main" id="{A2A8A072-9169-BC43-801A-A61BF591F032}"/>
                </a:ext>
              </a:extLst>
            </p:cNvPr>
            <p:cNvSpPr txBox="1"/>
            <p:nvPr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7" name="Rak 6">
              <a:extLst>
                <a:ext uri="{FF2B5EF4-FFF2-40B4-BE49-F238E27FC236}">
                  <a16:creationId xmlns:a16="http://schemas.microsoft.com/office/drawing/2014/main" id="{9E836D9E-4AB0-0C41-802B-ED4298D608B2}"/>
                </a:ext>
              </a:extLst>
            </p:cNvPr>
            <p:cNvCxnSpPr>
              <a:cxnSpLocks/>
            </p:cNvCxnSpPr>
            <p:nvPr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3BC94B7A-F171-604C-9683-0DB769480EC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41413" y="1574800"/>
            <a:ext cx="9144000" cy="41862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9" name="Platshållare för text 20">
            <a:extLst>
              <a:ext uri="{FF2B5EF4-FFF2-40B4-BE49-F238E27FC236}">
                <a16:creationId xmlns:a16="http://schemas.microsoft.com/office/drawing/2014/main" id="{42676A12-DB87-3E48-8425-B6EE6303708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41413" y="761565"/>
            <a:ext cx="9144000" cy="660400"/>
          </a:xfrm>
        </p:spPr>
        <p:txBody>
          <a:bodyPr>
            <a:noAutofit/>
          </a:bodyPr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grpSp>
        <p:nvGrpSpPr>
          <p:cNvPr id="11" name="Grupp 10">
            <a:extLst>
              <a:ext uri="{FF2B5EF4-FFF2-40B4-BE49-F238E27FC236}">
                <a16:creationId xmlns:a16="http://schemas.microsoft.com/office/drawing/2014/main" id="{67BBF980-C512-0447-A28B-C4C2C1F78096}"/>
              </a:ext>
            </a:extLst>
          </p:cNvPr>
          <p:cNvGrpSpPr/>
          <p:nvPr userDrawn="1"/>
        </p:nvGrpSpPr>
        <p:grpSpPr>
          <a:xfrm>
            <a:off x="10242697" y="5607996"/>
            <a:ext cx="2222205" cy="884879"/>
            <a:chOff x="10242697" y="5607996"/>
            <a:chExt cx="2222205" cy="884879"/>
          </a:xfrm>
        </p:grpSpPr>
        <p:sp>
          <p:nvSpPr>
            <p:cNvPr id="12" name="textruta 11">
              <a:extLst>
                <a:ext uri="{FF2B5EF4-FFF2-40B4-BE49-F238E27FC236}">
                  <a16:creationId xmlns:a16="http://schemas.microsoft.com/office/drawing/2014/main" id="{4CB3DB73-CD80-6941-876E-37F777FC5E4F}"/>
                </a:ext>
              </a:extLst>
            </p:cNvPr>
            <p:cNvSpPr txBox="1"/>
            <p:nvPr userDrawn="1"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textruta 12">
              <a:extLst>
                <a:ext uri="{FF2B5EF4-FFF2-40B4-BE49-F238E27FC236}">
                  <a16:creationId xmlns:a16="http://schemas.microsoft.com/office/drawing/2014/main" id="{2322C6A7-FC94-F84A-9ED7-D07BAFDC4FFA}"/>
                </a:ext>
              </a:extLst>
            </p:cNvPr>
            <p:cNvSpPr txBox="1"/>
            <p:nvPr userDrawn="1"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4" name="Rak 13">
              <a:extLst>
                <a:ext uri="{FF2B5EF4-FFF2-40B4-BE49-F238E27FC236}">
                  <a16:creationId xmlns:a16="http://schemas.microsoft.com/office/drawing/2014/main" id="{47BA1FC6-63BA-2641-B133-B828EDB49E3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41789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5ECCEBBD-DCC5-9D46-8E00-EA10C52082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29302" y="743841"/>
            <a:ext cx="4127500" cy="805559"/>
          </a:xfrm>
        </p:spPr>
        <p:txBody>
          <a:bodyPr anchor="b">
            <a:noAutofit/>
          </a:bodyPr>
          <a:lstStyle>
            <a:lvl1pPr algn="l">
              <a:defRPr sz="28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text 11">
            <a:extLst>
              <a:ext uri="{FF2B5EF4-FFF2-40B4-BE49-F238E27FC236}">
                <a16:creationId xmlns:a16="http://schemas.microsoft.com/office/drawing/2014/main" id="{5B50278C-4D2B-704E-A5F0-C7A065AD63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9302" y="1727200"/>
            <a:ext cx="4127500" cy="418623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bild 3">
            <a:extLst>
              <a:ext uri="{FF2B5EF4-FFF2-40B4-BE49-F238E27FC236}">
                <a16:creationId xmlns:a16="http://schemas.microsoft.com/office/drawing/2014/main" id="{95429808-FCC4-BF42-A19A-25EAACB2059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5257800" cy="66421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4085478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rubrik 1">
            <a:extLst>
              <a:ext uri="{FF2B5EF4-FFF2-40B4-BE49-F238E27FC236}">
                <a16:creationId xmlns:a16="http://schemas.microsoft.com/office/drawing/2014/main" id="{18BF671C-FD53-304A-A420-AEADAE282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4090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sv-SE"/>
          </a:p>
        </p:txBody>
      </p:sp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08950591-8A82-364A-86CA-C189240A10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940449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sv-SE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8C0B532-3FF1-6D4C-B718-CA8EFF31A50B}"/>
              </a:ext>
            </a:extLst>
          </p:cNvPr>
          <p:cNvSpPr/>
          <p:nvPr/>
        </p:nvSpPr>
        <p:spPr>
          <a:xfrm>
            <a:off x="0" y="6649656"/>
            <a:ext cx="12192000" cy="2083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10" name="Grupp 9">
            <a:extLst>
              <a:ext uri="{FF2B5EF4-FFF2-40B4-BE49-F238E27FC236}">
                <a16:creationId xmlns:a16="http://schemas.microsoft.com/office/drawing/2014/main" id="{97303B95-650F-714F-8232-5984935A2441}"/>
              </a:ext>
            </a:extLst>
          </p:cNvPr>
          <p:cNvGrpSpPr/>
          <p:nvPr/>
        </p:nvGrpSpPr>
        <p:grpSpPr>
          <a:xfrm>
            <a:off x="10444402" y="5729019"/>
            <a:ext cx="2222205" cy="884879"/>
            <a:chOff x="9377915" y="4859079"/>
            <a:chExt cx="2222205" cy="884879"/>
          </a:xfrm>
        </p:grpSpPr>
        <p:sp>
          <p:nvSpPr>
            <p:cNvPr id="11" name="textruta 10">
              <a:extLst>
                <a:ext uri="{FF2B5EF4-FFF2-40B4-BE49-F238E27FC236}">
                  <a16:creationId xmlns:a16="http://schemas.microsoft.com/office/drawing/2014/main" id="{3A8B58AC-0FAC-EA4C-ADF5-FAADAB680E47}"/>
                </a:ext>
              </a:extLst>
            </p:cNvPr>
            <p:cNvSpPr txBox="1"/>
            <p:nvPr/>
          </p:nvSpPr>
          <p:spPr>
            <a:xfrm>
              <a:off x="9377915" y="4859079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2" name="Rak 11">
              <a:extLst>
                <a:ext uri="{FF2B5EF4-FFF2-40B4-BE49-F238E27FC236}">
                  <a16:creationId xmlns:a16="http://schemas.microsoft.com/office/drawing/2014/main" id="{FC4396FF-D82D-CB4F-AACC-5084E37108EB}"/>
                </a:ext>
              </a:extLst>
            </p:cNvPr>
            <p:cNvCxnSpPr>
              <a:cxnSpLocks/>
            </p:cNvCxnSpPr>
            <p:nvPr/>
          </p:nvCxnSpPr>
          <p:spPr>
            <a:xfrm>
              <a:off x="9474838" y="5528493"/>
              <a:ext cx="1529859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ruta 12">
              <a:extLst>
                <a:ext uri="{FF2B5EF4-FFF2-40B4-BE49-F238E27FC236}">
                  <a16:creationId xmlns:a16="http://schemas.microsoft.com/office/drawing/2014/main" id="{C41A13BC-AA04-7047-96FB-A2FFD99C0BE6}"/>
                </a:ext>
              </a:extLst>
            </p:cNvPr>
            <p:cNvSpPr txBox="1"/>
            <p:nvPr/>
          </p:nvSpPr>
          <p:spPr>
            <a:xfrm>
              <a:off x="9387105" y="5523898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5" name="Grupp 14">
            <a:extLst>
              <a:ext uri="{FF2B5EF4-FFF2-40B4-BE49-F238E27FC236}">
                <a16:creationId xmlns:a16="http://schemas.microsoft.com/office/drawing/2014/main" id="{17030F3F-79BD-B340-B21F-259B2B70D2DE}"/>
              </a:ext>
            </a:extLst>
          </p:cNvPr>
          <p:cNvGrpSpPr/>
          <p:nvPr userDrawn="1"/>
        </p:nvGrpSpPr>
        <p:grpSpPr>
          <a:xfrm>
            <a:off x="10444402" y="5729019"/>
            <a:ext cx="2222205" cy="884879"/>
            <a:chOff x="9377915" y="4859079"/>
            <a:chExt cx="2222205" cy="884879"/>
          </a:xfrm>
        </p:grpSpPr>
        <p:sp>
          <p:nvSpPr>
            <p:cNvPr id="16" name="textruta 15">
              <a:extLst>
                <a:ext uri="{FF2B5EF4-FFF2-40B4-BE49-F238E27FC236}">
                  <a16:creationId xmlns:a16="http://schemas.microsoft.com/office/drawing/2014/main" id="{6B0C84F2-76AA-414F-A6BF-AEE900B45DB0}"/>
                </a:ext>
              </a:extLst>
            </p:cNvPr>
            <p:cNvSpPr txBox="1"/>
            <p:nvPr userDrawn="1"/>
          </p:nvSpPr>
          <p:spPr>
            <a:xfrm>
              <a:off x="9377915" y="4859079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7" name="Rak 16">
              <a:extLst>
                <a:ext uri="{FF2B5EF4-FFF2-40B4-BE49-F238E27FC236}">
                  <a16:creationId xmlns:a16="http://schemas.microsoft.com/office/drawing/2014/main" id="{D3C49365-0748-D64B-A403-DEDBF3586D5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74838" y="5528493"/>
              <a:ext cx="1529859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ruta 17">
              <a:extLst>
                <a:ext uri="{FF2B5EF4-FFF2-40B4-BE49-F238E27FC236}">
                  <a16:creationId xmlns:a16="http://schemas.microsoft.com/office/drawing/2014/main" id="{A9BF9558-A2D8-F84F-9EF5-C73972FE2965}"/>
                </a:ext>
              </a:extLst>
            </p:cNvPr>
            <p:cNvSpPr txBox="1"/>
            <p:nvPr userDrawn="1"/>
          </p:nvSpPr>
          <p:spPr>
            <a:xfrm>
              <a:off x="9387105" y="5523898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52563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D9A0D744-26C0-4C66-8330-63FD1F44D6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7164" y="186194"/>
            <a:ext cx="11093476" cy="709115"/>
          </a:xfrm>
        </p:spPr>
        <p:txBody>
          <a:bodyPr>
            <a:normAutofit fontScale="90000"/>
          </a:bodyPr>
          <a:lstStyle/>
          <a:p>
            <a:br>
              <a:rPr lang="sv-SE" dirty="0"/>
            </a:br>
            <a:br>
              <a:rPr lang="sv-SE" dirty="0"/>
            </a:br>
            <a:r>
              <a:rPr lang="sv-SE" sz="4000" dirty="0"/>
              <a:t>NSG data och analys, insatsområden 2024</a:t>
            </a:r>
          </a:p>
        </p:txBody>
      </p:sp>
      <p:graphicFrame>
        <p:nvGraphicFramePr>
          <p:cNvPr id="28" name="Tabell 4">
            <a:extLst>
              <a:ext uri="{FF2B5EF4-FFF2-40B4-BE49-F238E27FC236}">
                <a16:creationId xmlns:a16="http://schemas.microsoft.com/office/drawing/2014/main" id="{117C436B-AD9A-B85D-57E0-AB0D64761A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7715980"/>
              </p:ext>
            </p:extLst>
          </p:nvPr>
        </p:nvGraphicFramePr>
        <p:xfrm>
          <a:off x="377164" y="1068911"/>
          <a:ext cx="11073155" cy="19838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98256">
                  <a:extLst>
                    <a:ext uri="{9D8B030D-6E8A-4147-A177-3AD203B41FA5}">
                      <a16:colId xmlns:a16="http://schemas.microsoft.com/office/drawing/2014/main" val="2108285614"/>
                    </a:ext>
                  </a:extLst>
                </a:gridCol>
                <a:gridCol w="2186494">
                  <a:extLst>
                    <a:ext uri="{9D8B030D-6E8A-4147-A177-3AD203B41FA5}">
                      <a16:colId xmlns:a16="http://schemas.microsoft.com/office/drawing/2014/main" val="2825722928"/>
                    </a:ext>
                  </a:extLst>
                </a:gridCol>
                <a:gridCol w="2238999">
                  <a:extLst>
                    <a:ext uri="{9D8B030D-6E8A-4147-A177-3AD203B41FA5}">
                      <a16:colId xmlns:a16="http://schemas.microsoft.com/office/drawing/2014/main" val="3760291775"/>
                    </a:ext>
                  </a:extLst>
                </a:gridCol>
                <a:gridCol w="2265007">
                  <a:extLst>
                    <a:ext uri="{9D8B030D-6E8A-4147-A177-3AD203B41FA5}">
                      <a16:colId xmlns:a16="http://schemas.microsoft.com/office/drawing/2014/main" val="1677065043"/>
                    </a:ext>
                  </a:extLst>
                </a:gridCol>
                <a:gridCol w="2184399">
                  <a:extLst>
                    <a:ext uri="{9D8B030D-6E8A-4147-A177-3AD203B41FA5}">
                      <a16:colId xmlns:a16="http://schemas.microsoft.com/office/drawing/2014/main" val="1023448787"/>
                    </a:ext>
                  </a:extLst>
                </a:gridCol>
              </a:tblGrid>
              <a:tr h="8949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dirty="0"/>
                        <a:t>Konsolidering CPUA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dirty="0"/>
                        <a:t>Konsolidering registerplattformar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dirty="0"/>
                        <a:t>Automatiserad informations-försörjning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dirty="0"/>
                        <a:t>Nationell formulärsamling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dirty="0"/>
                        <a:t>Primärvårdskvalitet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54321"/>
                  </a:ext>
                </a:extLst>
              </a:tr>
              <a:tr h="1069465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Genomförande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Initiering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Genomförande, förvaltning och uppföljning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Initiering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Genomförande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0100724"/>
                  </a:ext>
                </a:extLst>
              </a:tr>
            </a:tbl>
          </a:graphicData>
        </a:graphic>
      </p:graphicFrame>
      <p:graphicFrame>
        <p:nvGraphicFramePr>
          <p:cNvPr id="2" name="Tabell 4">
            <a:extLst>
              <a:ext uri="{FF2B5EF4-FFF2-40B4-BE49-F238E27FC236}">
                <a16:creationId xmlns:a16="http://schemas.microsoft.com/office/drawing/2014/main" id="{64BEB5A7-97D8-7700-C3B9-F07007C6B0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2639503"/>
              </p:ext>
            </p:extLst>
          </p:nvPr>
        </p:nvGraphicFramePr>
        <p:xfrm>
          <a:off x="356843" y="3033360"/>
          <a:ext cx="11093476" cy="23691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8577">
                  <a:extLst>
                    <a:ext uri="{9D8B030D-6E8A-4147-A177-3AD203B41FA5}">
                      <a16:colId xmlns:a16="http://schemas.microsoft.com/office/drawing/2014/main" val="2758536402"/>
                    </a:ext>
                  </a:extLst>
                </a:gridCol>
                <a:gridCol w="2182316">
                  <a:extLst>
                    <a:ext uri="{9D8B030D-6E8A-4147-A177-3AD203B41FA5}">
                      <a16:colId xmlns:a16="http://schemas.microsoft.com/office/drawing/2014/main" val="656477922"/>
                    </a:ext>
                  </a:extLst>
                </a:gridCol>
                <a:gridCol w="2255193">
                  <a:extLst>
                    <a:ext uri="{9D8B030D-6E8A-4147-A177-3AD203B41FA5}">
                      <a16:colId xmlns:a16="http://schemas.microsoft.com/office/drawing/2014/main" val="2827978149"/>
                    </a:ext>
                  </a:extLst>
                </a:gridCol>
                <a:gridCol w="2254894">
                  <a:extLst>
                    <a:ext uri="{9D8B030D-6E8A-4147-A177-3AD203B41FA5}">
                      <a16:colId xmlns:a16="http://schemas.microsoft.com/office/drawing/2014/main" val="4294293837"/>
                    </a:ext>
                  </a:extLst>
                </a:gridCol>
                <a:gridCol w="2182496">
                  <a:extLst>
                    <a:ext uri="{9D8B030D-6E8A-4147-A177-3AD203B41FA5}">
                      <a16:colId xmlns:a16="http://schemas.microsoft.com/office/drawing/2014/main" val="2626812033"/>
                    </a:ext>
                  </a:extLst>
                </a:gridCol>
              </a:tblGrid>
              <a:tr h="11483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Kvalitetsregisterdata </a:t>
                      </a:r>
                      <a:r>
                        <a:rPr kumimoji="0" lang="sv-SE" sz="1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urval, ensning och tillgängliggörande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Vårddata – urval,  ensning och tillgängliggörande</a:t>
                      </a:r>
                      <a:endParaRPr kumimoji="0" lang="sv-SE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54321"/>
                  </a:ext>
                </a:extLst>
              </a:tr>
              <a:tr h="1220791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Genomförande</a:t>
                      </a: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Initiering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Samarbete med NSG strukturerad vårdinformation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0100724"/>
                  </a:ext>
                </a:extLst>
              </a:tr>
            </a:tbl>
          </a:graphicData>
        </a:graphic>
      </p:graphicFrame>
      <p:sp>
        <p:nvSpPr>
          <p:cNvPr id="8" name="Ellips 7">
            <a:extLst>
              <a:ext uri="{FF2B5EF4-FFF2-40B4-BE49-F238E27FC236}">
                <a16:creationId xmlns:a16="http://schemas.microsoft.com/office/drawing/2014/main" id="{AC8C41BE-F419-6DC1-31A4-129A95B04C25}"/>
              </a:ext>
            </a:extLst>
          </p:cNvPr>
          <p:cNvSpPr/>
          <p:nvPr/>
        </p:nvSpPr>
        <p:spPr>
          <a:xfrm>
            <a:off x="4023272" y="1682629"/>
            <a:ext cx="677334" cy="2614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27" name="Rubrik 2">
            <a:extLst>
              <a:ext uri="{FF2B5EF4-FFF2-40B4-BE49-F238E27FC236}">
                <a16:creationId xmlns:a16="http://schemas.microsoft.com/office/drawing/2014/main" id="{39A60F65-FA8F-7D49-9252-89742F757310}"/>
              </a:ext>
            </a:extLst>
          </p:cNvPr>
          <p:cNvSpPr txBox="1">
            <a:spLocks/>
          </p:cNvSpPr>
          <p:nvPr/>
        </p:nvSpPr>
        <p:spPr>
          <a:xfrm>
            <a:off x="318774" y="543756"/>
            <a:ext cx="9773181" cy="60293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sv-SE" sz="3200" dirty="0"/>
          </a:p>
        </p:txBody>
      </p:sp>
      <p:sp>
        <p:nvSpPr>
          <p:cNvPr id="13" name="Ellips 12">
            <a:extLst>
              <a:ext uri="{FF2B5EF4-FFF2-40B4-BE49-F238E27FC236}">
                <a16:creationId xmlns:a16="http://schemas.microsoft.com/office/drawing/2014/main" id="{AC8C41BE-F419-6DC1-31A4-129A95B04C25}"/>
              </a:ext>
            </a:extLst>
          </p:cNvPr>
          <p:cNvSpPr/>
          <p:nvPr/>
        </p:nvSpPr>
        <p:spPr>
          <a:xfrm>
            <a:off x="1848968" y="3911559"/>
            <a:ext cx="677334" cy="23054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4" name="Rubrik 2">
            <a:extLst>
              <a:ext uri="{FF2B5EF4-FFF2-40B4-BE49-F238E27FC236}">
                <a16:creationId xmlns:a16="http://schemas.microsoft.com/office/drawing/2014/main" id="{FE45D94F-48C3-3171-AE5F-D6900CB0E5B5}"/>
              </a:ext>
            </a:extLst>
          </p:cNvPr>
          <p:cNvSpPr txBox="1">
            <a:spLocks/>
          </p:cNvSpPr>
          <p:nvPr/>
        </p:nvSpPr>
        <p:spPr>
          <a:xfrm>
            <a:off x="318775" y="5536318"/>
            <a:ext cx="9144000" cy="93157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sv-SE" sz="3200" dirty="0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3ADED1CE-0035-CE7F-23AF-A020BF976A41}"/>
              </a:ext>
            </a:extLst>
          </p:cNvPr>
          <p:cNvSpPr txBox="1"/>
          <p:nvPr/>
        </p:nvSpPr>
        <p:spPr>
          <a:xfrm>
            <a:off x="318774" y="5522836"/>
            <a:ext cx="45384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NSG = Nationell samverkansgrupp</a:t>
            </a:r>
          </a:p>
          <a:p>
            <a:r>
              <a:rPr lang="sv-SE" sz="1400" dirty="0"/>
              <a:t>NAG = Nationell arbetsgrupp</a:t>
            </a:r>
          </a:p>
          <a:p>
            <a:r>
              <a:rPr lang="sv-SE" sz="1400" dirty="0"/>
              <a:t>CPUA = Centralt personuppgiftsansvarig myndighet</a:t>
            </a:r>
          </a:p>
        </p:txBody>
      </p:sp>
      <p:sp>
        <p:nvSpPr>
          <p:cNvPr id="6" name="Ellips 5">
            <a:extLst>
              <a:ext uri="{FF2B5EF4-FFF2-40B4-BE49-F238E27FC236}">
                <a16:creationId xmlns:a16="http://schemas.microsoft.com/office/drawing/2014/main" id="{C3B9A569-9C8D-CEC6-B98A-81A7D6063FE8}"/>
              </a:ext>
            </a:extLst>
          </p:cNvPr>
          <p:cNvSpPr/>
          <p:nvPr/>
        </p:nvSpPr>
        <p:spPr>
          <a:xfrm>
            <a:off x="1767850" y="1659028"/>
            <a:ext cx="677334" cy="2614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7" name="Ellips 6">
            <a:extLst>
              <a:ext uri="{FF2B5EF4-FFF2-40B4-BE49-F238E27FC236}">
                <a16:creationId xmlns:a16="http://schemas.microsoft.com/office/drawing/2014/main" id="{7DC99E8B-EAF1-FE0B-5C78-A2B3938AD8C7}"/>
              </a:ext>
            </a:extLst>
          </p:cNvPr>
          <p:cNvSpPr/>
          <p:nvPr/>
        </p:nvSpPr>
        <p:spPr>
          <a:xfrm>
            <a:off x="4023272" y="3908483"/>
            <a:ext cx="677334" cy="23054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</p:spTree>
    <p:extLst>
      <p:ext uri="{BB962C8B-B14F-4D97-AF65-F5344CB8AC3E}">
        <p14:creationId xmlns:p14="http://schemas.microsoft.com/office/powerpoint/2010/main" val="474967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_sveriges_regioner_i_samverkan">
  <a:themeElements>
    <a:clrScheme name="Sveriges regioner i samverka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77D7A"/>
      </a:accent1>
      <a:accent2>
        <a:srgbClr val="CC91A9"/>
      </a:accent2>
      <a:accent3>
        <a:srgbClr val="203670"/>
      </a:accent3>
      <a:accent4>
        <a:srgbClr val="EBAE51"/>
      </a:accent4>
      <a:accent5>
        <a:srgbClr val="6C3F80"/>
      </a:accent5>
      <a:accent6>
        <a:srgbClr val="D34B50"/>
      </a:accent6>
      <a:hlink>
        <a:srgbClr val="18A7B8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4" id="{02D4D526-D8A4-4F4A-B69B-4B3AF82E4831}" vid="{66A6ED8C-007A-4142-BC86-762536A5AB75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65</Words>
  <Application>Microsoft Office PowerPoint</Application>
  <PresentationFormat>Bredbild</PresentationFormat>
  <Paragraphs>23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Calibri</vt:lpstr>
      <vt:lpstr>Tema_sveriges_regioner_i_samverkan</vt:lpstr>
      <vt:lpstr>  NSG data och analys, insatsområden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</dc:title>
  <dc:creator>Tael Teresa</dc:creator>
  <cp:lastModifiedBy>Alvarado Lönberg Karin</cp:lastModifiedBy>
  <cp:revision>10</cp:revision>
  <dcterms:created xsi:type="dcterms:W3CDTF">2024-01-11T12:34:11Z</dcterms:created>
  <dcterms:modified xsi:type="dcterms:W3CDTF">2024-03-12T08:25:50Z</dcterms:modified>
</cp:coreProperties>
</file>