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22" r:id="rId5"/>
  </p:sldIdLst>
  <p:sldSz cx="12192000" cy="6858000"/>
  <p:notesSz cx="7023100" cy="9309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23377155-411A-3A11-313B-FF0B028E26D6}"/>
              </a:ext>
            </a:extLst>
          </p:cNvPr>
          <p:cNvSpPr/>
          <p:nvPr/>
        </p:nvSpPr>
        <p:spPr>
          <a:xfrm>
            <a:off x="10424337" y="5780598"/>
            <a:ext cx="1709353" cy="853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5" y="70274"/>
            <a:ext cx="11073136" cy="635926"/>
          </a:xfrm>
        </p:spPr>
        <p:txBody>
          <a:bodyPr>
            <a:no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Strukturerad vårdinformation (SVI), insatsområden 2024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610951"/>
              </p:ext>
            </p:extLst>
          </p:nvPr>
        </p:nvGraphicFramePr>
        <p:xfrm>
          <a:off x="377164" y="847288"/>
          <a:ext cx="11073155" cy="1938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738814">
                <a:tc>
                  <a:txBody>
                    <a:bodyPr/>
                    <a:lstStyle/>
                    <a:p>
                      <a:r>
                        <a:rPr lang="sv-SE" sz="1800" dirty="0"/>
                        <a:t>SVI patologi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SVI psykiatri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SVI levnadsvanor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SVI sepsis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SVI läkemedel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19953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NPO medicinsk diagnostik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NPO psykisk hälsa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NPO levnadsvanor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245" marR="0" lvl="0" indent="-1822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NPO infektionssjukdomar och NPO akut vård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245" marR="0" lvl="0" indent="-1822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NSG läkemedel medicinteknik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74901"/>
              </p:ext>
            </p:extLst>
          </p:nvPr>
        </p:nvGraphicFramePr>
        <p:xfrm>
          <a:off x="377144" y="2785635"/>
          <a:ext cx="11073155" cy="1861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1401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226315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42268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250219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  <a:gridCol w="2202952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687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SVI kvalitetsregister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Struktur för vårdtjänst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Vårdplan inklusive patientkontakt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Hälsodeklaration inför operation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i="0" dirty="0"/>
                        <a:t>SVI centrala venkatetrar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17403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NSG data och analys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Förankring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245" marR="0" lvl="0" indent="-1822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 </a:t>
                      </a:r>
                    </a:p>
                    <a:p>
                      <a:pPr marL="182245" marR="0" lvl="0" indent="-1822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Genomförs inom Ineras projekt Sammanhållen planering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182245" marR="0" lvl="0" indent="-1822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NPO perioperativ vård, intensivvård och transplantation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 </a:t>
                      </a:r>
                    </a:p>
                    <a:p>
                      <a:pPr marL="182245" marR="0" lvl="0" indent="-1822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NPO perioperativ vård, intensivvård och transplantation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3975297" y="124475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784850" y="1251342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1CB34D19-74F1-CA01-4E69-2D689F355B6B}"/>
              </a:ext>
            </a:extLst>
          </p:cNvPr>
          <p:cNvSpPr/>
          <p:nvPr/>
        </p:nvSpPr>
        <p:spPr>
          <a:xfrm>
            <a:off x="6222330" y="126366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1C79FB1-4C6B-AA4A-5B43-CF3C652F88FB}"/>
              </a:ext>
            </a:extLst>
          </p:cNvPr>
          <p:cNvSpPr/>
          <p:nvPr/>
        </p:nvSpPr>
        <p:spPr>
          <a:xfrm>
            <a:off x="8497657" y="1247725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C25842C8-137B-BCB6-5033-17F8A83FD1C6}"/>
              </a:ext>
            </a:extLst>
          </p:cNvPr>
          <p:cNvSpPr/>
          <p:nvPr/>
        </p:nvSpPr>
        <p:spPr>
          <a:xfrm>
            <a:off x="10681484" y="314992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53A70DCF-07E1-9074-8021-07FFD14B3778}"/>
              </a:ext>
            </a:extLst>
          </p:cNvPr>
          <p:cNvSpPr/>
          <p:nvPr/>
        </p:nvSpPr>
        <p:spPr>
          <a:xfrm>
            <a:off x="1784850" y="315880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B2CBEF5D-330A-4416-710E-7A268056538C}"/>
              </a:ext>
            </a:extLst>
          </p:cNvPr>
          <p:cNvSpPr/>
          <p:nvPr/>
        </p:nvSpPr>
        <p:spPr>
          <a:xfrm>
            <a:off x="8541492" y="3149929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3751320C-CE65-F9E6-C347-6C95F92DD0FA}"/>
              </a:ext>
            </a:extLst>
          </p:cNvPr>
          <p:cNvSpPr txBox="1"/>
          <p:nvPr/>
        </p:nvSpPr>
        <p:spPr>
          <a:xfrm>
            <a:off x="318775" y="5687638"/>
            <a:ext cx="3336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NSG = Nationell samverkansgrupp</a:t>
            </a:r>
          </a:p>
          <a:p>
            <a:r>
              <a:rPr lang="sv-SE" dirty="0"/>
              <a:t>NAG = Nationell arbetsgrupp</a:t>
            </a:r>
          </a:p>
        </p:txBody>
      </p:sp>
      <p:graphicFrame>
        <p:nvGraphicFramePr>
          <p:cNvPr id="15" name="Tabell 4">
            <a:extLst>
              <a:ext uri="{FF2B5EF4-FFF2-40B4-BE49-F238E27FC236}">
                <a16:creationId xmlns:a16="http://schemas.microsoft.com/office/drawing/2014/main" id="{1290F7AC-8611-63EB-E760-999064C6F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270126"/>
              </p:ext>
            </p:extLst>
          </p:nvPr>
        </p:nvGraphicFramePr>
        <p:xfrm>
          <a:off x="6996418" y="4647081"/>
          <a:ext cx="4453881" cy="2003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6639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197242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</a:tblGrid>
              <a:tr h="772208">
                <a:tc>
                  <a:txBody>
                    <a:bodyPr/>
                    <a:lstStyle/>
                    <a:p>
                      <a:r>
                        <a:rPr lang="sv-SE" sz="1800" dirty="0"/>
                        <a:t>Kodverk klinisk mikrobiologi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Vårddata – urval,  ensning och tillgängliggörande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08923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NPO medicinsk diagnostik och Inera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NSG data och analys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16" name="Ellips 15">
            <a:extLst>
              <a:ext uri="{FF2B5EF4-FFF2-40B4-BE49-F238E27FC236}">
                <a16:creationId xmlns:a16="http://schemas.microsoft.com/office/drawing/2014/main" id="{BE4D08D5-BC68-F900-27FE-8EAE530ADF7B}"/>
              </a:ext>
            </a:extLst>
          </p:cNvPr>
          <p:cNvSpPr/>
          <p:nvPr/>
        </p:nvSpPr>
        <p:spPr>
          <a:xfrm>
            <a:off x="8541492" y="4952434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8FEFCF33-25D5-1A04-0761-5935D38D6095}"/>
              </a:ext>
            </a:extLst>
          </p:cNvPr>
          <p:cNvSpPr/>
          <p:nvPr/>
        </p:nvSpPr>
        <p:spPr>
          <a:xfrm>
            <a:off x="10681484" y="495243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</p:spTree>
    <p:extLst>
      <p:ext uri="{BB962C8B-B14F-4D97-AF65-F5344CB8AC3E}">
        <p14:creationId xmlns:p14="http://schemas.microsoft.com/office/powerpoint/2010/main" val="1364562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98BBB02101BA4FAFD876B8FB95F265" ma:contentTypeVersion="13" ma:contentTypeDescription="Skapa ett nytt dokument." ma:contentTypeScope="" ma:versionID="b211594bb62f4b996e9038fb07e883cd">
  <xsd:schema xmlns:xsd="http://www.w3.org/2001/XMLSchema" xmlns:xs="http://www.w3.org/2001/XMLSchema" xmlns:p="http://schemas.microsoft.com/office/2006/metadata/properties" xmlns:ns2="77117653-373f-40e6-a88a-0772a4a1cd84" xmlns:ns3="7220a10b-efa8-4f76-9dc0-a8ad6de2a90b" targetNamespace="http://schemas.microsoft.com/office/2006/metadata/properties" ma:root="true" ma:fieldsID="e0f4366f1f45e75c40a5433b7241d93c" ns2:_="" ns3:_="">
    <xsd:import namespace="77117653-373f-40e6-a88a-0772a4a1cd84"/>
    <xsd:import namespace="7220a10b-efa8-4f76-9dc0-a8ad6de2a9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17653-373f-40e6-a88a-0772a4a1cd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0a10b-efa8-4f76-9dc0-a8ad6de2a9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cd6d1f40-43da-4910-a3f9-0a9619254af9}" ma:internalName="TaxCatchAll" ma:showField="CatchAllData" ma:web="7220a10b-efa8-4f76-9dc0-a8ad6de2a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117653-373f-40e6-a88a-0772a4a1cd84">
      <Terms xmlns="http://schemas.microsoft.com/office/infopath/2007/PartnerControls"/>
    </lcf76f155ced4ddcb4097134ff3c332f>
    <TaxCatchAll xmlns="7220a10b-efa8-4f76-9dc0-a8ad6de2a90b" xsi:nil="true"/>
  </documentManagement>
</p:properties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BC0A49-BA11-4B2D-8CDE-BA564BA7F8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117653-373f-40e6-a88a-0772a4a1cd84"/>
    <ds:schemaRef ds:uri="7220a10b-efa8-4f76-9dc0-a8ad6de2a9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7220a10b-efa8-4f76-9dc0-a8ad6de2a90b"/>
    <ds:schemaRef ds:uri="77117653-373f-40e6-a88a-0772a4a1cd84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51640</TotalTime>
  <Words>147</Words>
  <Application>Microsoft Office PowerPoint</Application>
  <PresentationFormat>Bredbild</PresentationFormat>
  <Paragraphs>48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Strukturerad vårdinformation (SVI), insatsområden 2024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449</cp:revision>
  <cp:lastPrinted>2023-10-23T14:59:05Z</cp:lastPrinted>
  <dcterms:created xsi:type="dcterms:W3CDTF">2020-10-02T09:15:38Z</dcterms:created>
  <dcterms:modified xsi:type="dcterms:W3CDTF">2024-02-13T10:10:49Z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0x0101005198BBB02101BA4FAFD876B8FB95F265</vt:lpwstr>
  </property>
  <property fmtid="{D5CDD505-2E9C-101B-9397-08002B2CF9AE}" pid="3" name="MediaServiceImageTags">
    <vt:lpwstr/>
  </property>
</Properties>
</file>