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5"/>
  </p:notesMasterIdLst>
  <p:sldIdLst>
    <p:sldId id="295" r:id="rId2"/>
    <p:sldId id="324" r:id="rId3"/>
    <p:sldId id="325" r:id="rId4"/>
    <p:sldId id="344" r:id="rId5"/>
    <p:sldId id="348" r:id="rId6"/>
    <p:sldId id="281" r:id="rId7"/>
    <p:sldId id="277" r:id="rId8"/>
    <p:sldId id="333" r:id="rId9"/>
    <p:sldId id="326" r:id="rId10"/>
    <p:sldId id="327" r:id="rId11"/>
    <p:sldId id="257" r:id="rId12"/>
    <p:sldId id="302" r:id="rId13"/>
    <p:sldId id="280" r:id="rId14"/>
    <p:sldId id="260" r:id="rId15"/>
    <p:sldId id="261" r:id="rId16"/>
    <p:sldId id="328" r:id="rId17"/>
    <p:sldId id="346" r:id="rId18"/>
    <p:sldId id="283" r:id="rId19"/>
    <p:sldId id="330" r:id="rId20"/>
    <p:sldId id="331" r:id="rId21"/>
    <p:sldId id="332" r:id="rId22"/>
    <p:sldId id="345" r:id="rId23"/>
    <p:sldId id="335" r:id="rId24"/>
    <p:sldId id="354" r:id="rId25"/>
    <p:sldId id="336" r:id="rId26"/>
    <p:sldId id="266" r:id="rId27"/>
    <p:sldId id="267" r:id="rId28"/>
    <p:sldId id="273" r:id="rId29"/>
    <p:sldId id="294" r:id="rId30"/>
    <p:sldId id="337" r:id="rId31"/>
    <p:sldId id="340" r:id="rId32"/>
    <p:sldId id="342" r:id="rId33"/>
    <p:sldId id="343" r:id="rId34"/>
    <p:sldId id="341" r:id="rId35"/>
    <p:sldId id="350" r:id="rId36"/>
    <p:sldId id="351" r:id="rId37"/>
    <p:sldId id="352" r:id="rId38"/>
    <p:sldId id="349" r:id="rId39"/>
    <p:sldId id="314" r:id="rId40"/>
    <p:sldId id="315" r:id="rId41"/>
    <p:sldId id="347" r:id="rId42"/>
    <p:sldId id="323" r:id="rId43"/>
    <p:sldId id="275" r:id="rId4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5F03AD-7763-4FA6-B205-94DC7F7A6870}" type="datetimeFigureOut">
              <a:rPr lang="sv-SE" smtClean="0"/>
              <a:t>2023-11-15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F181CC-EB8C-4089-A0B9-7DBD8E95AF6A}" type="slidenum">
              <a:rPr lang="sv-SE" smtClean="0"/>
              <a:t>‹#›</a:t>
            </a:fld>
            <a:endParaRPr lang="sv-SE"/>
          </a:p>
        </p:txBody>
      </p:sp>
    </p:spTree>
    <p:extLst>
      <p:ext uri="{BB962C8B-B14F-4D97-AF65-F5344CB8AC3E}">
        <p14:creationId xmlns:p14="http://schemas.microsoft.com/office/powerpoint/2010/main" val="2884300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B0059E-202F-4D80-89A1-1F427506E36D}"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4080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Plan</a:t>
            </a:r>
            <a:r>
              <a:rPr lang="sv-SE" baseline="0" dirty="0"/>
              <a:t> för hur vi ska hantera extraordinära händelser</a:t>
            </a:r>
            <a:endParaRPr lang="sv-SE" dirty="0"/>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80BCA7-2ECC-47B5-B9B2-ACC3A771F7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5121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80BCA7-2ECC-47B5-B9B2-ACC3A771F7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1219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180BCA7-2ECC-47B5-B9B2-ACC3A771F74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963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3B85BE-CBE2-CD8C-9F5D-60FA1E2A687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FD742DE-AE93-698E-AB2F-7B8D53C7DD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6B2CCF3-7DD3-379D-96C8-06E716631C95}"/>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5" name="Platshållare för sidfot 4">
            <a:extLst>
              <a:ext uri="{FF2B5EF4-FFF2-40B4-BE49-F238E27FC236}">
                <a16:creationId xmlns:a16="http://schemas.microsoft.com/office/drawing/2014/main" id="{66911F55-FF60-8CEB-CC42-28BCDF77460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D6175AF-1D35-F69A-E210-A1B08AD84023}"/>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322099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271FA4-1A73-F58D-76AB-1782375CD03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88206FF-F307-02DF-CB95-5A8FB1AD8070}"/>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6365F94-38F4-2591-E24B-36565D05B598}"/>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5" name="Platshållare för sidfot 4">
            <a:extLst>
              <a:ext uri="{FF2B5EF4-FFF2-40B4-BE49-F238E27FC236}">
                <a16:creationId xmlns:a16="http://schemas.microsoft.com/office/drawing/2014/main" id="{0C982FB5-A553-4E3A-1CDD-FBDFB37787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C1455F-9012-46CA-82A4-8D0EFCC07360}"/>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3298542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B5DAC9A-A3AB-5447-BCD4-2641EC44CF8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E75F409-C09E-583F-4D68-7C93FE427203}"/>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77B5F68-3E98-88C8-1C39-989159C70E8B}"/>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5" name="Platshållare för sidfot 4">
            <a:extLst>
              <a:ext uri="{FF2B5EF4-FFF2-40B4-BE49-F238E27FC236}">
                <a16:creationId xmlns:a16="http://schemas.microsoft.com/office/drawing/2014/main" id="{4A4B6ADD-AF70-E0DF-57CF-9630A8A2281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AFB3D7B-7D6A-8636-8DD8-7C4251DF3AE1}"/>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2560430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tartbild Neutral blå">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205569D6-E610-4563-9766-5771875CEE55}"/>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Bildobjekt 6" descr="Gävle kommuns logotype">
            <a:extLst>
              <a:ext uri="{FF2B5EF4-FFF2-40B4-BE49-F238E27FC236}">
                <a16:creationId xmlns:a16="http://schemas.microsoft.com/office/drawing/2014/main" id="{DC313111-3D9E-453F-9326-1D4630EA51E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13525" y="559663"/>
            <a:ext cx="528881" cy="968886"/>
          </a:xfrm>
          <a:prstGeom prst="rect">
            <a:avLst/>
          </a:prstGeom>
        </p:spPr>
      </p:pic>
      <p:sp>
        <p:nvSpPr>
          <p:cNvPr id="6" name="Rubrik 1">
            <a:extLst>
              <a:ext uri="{FF2B5EF4-FFF2-40B4-BE49-F238E27FC236}">
                <a16:creationId xmlns:a16="http://schemas.microsoft.com/office/drawing/2014/main" id="{8669B085-0390-4DB0-BE36-F546D67AB533}"/>
              </a:ext>
            </a:extLst>
          </p:cNvPr>
          <p:cNvSpPr>
            <a:spLocks noGrp="1"/>
          </p:cNvSpPr>
          <p:nvPr>
            <p:ph type="ctrTitle"/>
          </p:nvPr>
        </p:nvSpPr>
        <p:spPr>
          <a:xfrm>
            <a:off x="1054510" y="2961484"/>
            <a:ext cx="10087896" cy="1892826"/>
          </a:xfrm>
        </p:spPr>
        <p:txBody>
          <a:bodyPr anchor="t" anchorCtr="0">
            <a:noAutofit/>
          </a:bodyPr>
          <a:lstStyle>
            <a:lvl1pPr algn="l">
              <a:defRPr sz="6500">
                <a:solidFill>
                  <a:schemeClr val="bg1"/>
                </a:solidFill>
              </a:defRPr>
            </a:lvl1pPr>
          </a:lstStyle>
          <a:p>
            <a:r>
              <a:rPr lang="sv-SE"/>
              <a:t>Klicka här för att ändra mall för rubrikformat</a:t>
            </a:r>
            <a:endParaRPr lang="sv-SE" dirty="0"/>
          </a:p>
        </p:txBody>
      </p:sp>
      <p:sp>
        <p:nvSpPr>
          <p:cNvPr id="8" name="textruta 7">
            <a:extLst>
              <a:ext uri="{FF2B5EF4-FFF2-40B4-BE49-F238E27FC236}">
                <a16:creationId xmlns:a16="http://schemas.microsoft.com/office/drawing/2014/main" id="{EF0E9DD3-9603-4EDE-9751-EC99C17FB308}"/>
              </a:ext>
            </a:extLst>
          </p:cNvPr>
          <p:cNvSpPr txBox="1"/>
          <p:nvPr userDrawn="1"/>
        </p:nvSpPr>
        <p:spPr>
          <a:xfrm>
            <a:off x="980767" y="6480481"/>
            <a:ext cx="1128252" cy="246221"/>
          </a:xfrm>
          <a:prstGeom prst="rect">
            <a:avLst/>
          </a:prstGeom>
          <a:noFill/>
        </p:spPr>
        <p:txBody>
          <a:bodyPr wrap="square" rtlCol="0">
            <a:spAutoFit/>
          </a:bodyPr>
          <a:lstStyle/>
          <a:p>
            <a:pPr algn="l"/>
            <a:r>
              <a:rPr lang="sv-SE" sz="1000" b="0" dirty="0">
                <a:solidFill>
                  <a:schemeClr val="bg1"/>
                </a:solidFill>
              </a:rPr>
              <a:t>www.gavle.se</a:t>
            </a:r>
          </a:p>
        </p:txBody>
      </p:sp>
      <p:cxnSp>
        <p:nvCxnSpPr>
          <p:cNvPr id="9" name="Rak koppling 8">
            <a:extLst>
              <a:ext uri="{FF2B5EF4-FFF2-40B4-BE49-F238E27FC236}">
                <a16:creationId xmlns:a16="http://schemas.microsoft.com/office/drawing/2014/main" id="{0C4C5711-26A5-4FF5-834E-EED383801F5E}"/>
              </a:ext>
              <a:ext uri="{C183D7F6-B498-43B3-948B-1728B52AA6E4}">
                <adec:decorative xmlns:adec="http://schemas.microsoft.com/office/drawing/2017/decorative" val="1"/>
              </a:ext>
            </a:extLst>
          </p:cNvPr>
          <p:cNvCxnSpPr/>
          <p:nvPr userDrawn="1"/>
        </p:nvCxnSpPr>
        <p:spPr>
          <a:xfrm>
            <a:off x="1039761" y="6297561"/>
            <a:ext cx="10112477"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0" name="Platshållare för datum 3">
            <a:extLst>
              <a:ext uri="{FF2B5EF4-FFF2-40B4-BE49-F238E27FC236}">
                <a16:creationId xmlns:a16="http://schemas.microsoft.com/office/drawing/2014/main" id="{F9F5579F-6F6A-4F7E-ACBC-A2A9C5DF5B1B}"/>
              </a:ext>
            </a:extLst>
          </p:cNvPr>
          <p:cNvSpPr>
            <a:spLocks noGrp="1"/>
          </p:cNvSpPr>
          <p:nvPr>
            <p:ph type="dt" sz="half" idx="10"/>
          </p:nvPr>
        </p:nvSpPr>
        <p:spPr>
          <a:xfrm>
            <a:off x="10220632" y="6480480"/>
            <a:ext cx="931606" cy="246222"/>
          </a:xfrm>
          <a:prstGeom prst="rect">
            <a:avLst/>
          </a:prstGeom>
        </p:spPr>
        <p:txBody>
          <a:bodyPr/>
          <a:lstStyle>
            <a:lvl1pPr algn="r">
              <a:defRPr sz="1000">
                <a:solidFill>
                  <a:schemeClr val="bg1"/>
                </a:solidFill>
              </a:defRPr>
            </a:lvl1pPr>
          </a:lstStyle>
          <a:p>
            <a:fld id="{8FEEA727-BB96-401B-8337-CBEDE11850E5}" type="datetimeFigureOut">
              <a:rPr lang="sv-SE" smtClean="0"/>
              <a:pPr/>
              <a:t>2023-11-15</a:t>
            </a:fld>
            <a:endParaRPr lang="sv-SE" dirty="0"/>
          </a:p>
        </p:txBody>
      </p:sp>
      <p:sp>
        <p:nvSpPr>
          <p:cNvPr id="11" name="Platshållare för innehåll 2">
            <a:extLst>
              <a:ext uri="{FF2B5EF4-FFF2-40B4-BE49-F238E27FC236}">
                <a16:creationId xmlns:a16="http://schemas.microsoft.com/office/drawing/2014/main" id="{D94B1888-859E-40D4-93AC-249712622D04}"/>
              </a:ext>
            </a:extLst>
          </p:cNvPr>
          <p:cNvSpPr>
            <a:spLocks noGrp="1"/>
          </p:cNvSpPr>
          <p:nvPr>
            <p:ph idx="1" hasCustomPrompt="1"/>
          </p:nvPr>
        </p:nvSpPr>
        <p:spPr>
          <a:xfrm>
            <a:off x="1049594" y="5108216"/>
            <a:ext cx="5784343" cy="968881"/>
          </a:xfrm>
        </p:spPr>
        <p:txBody>
          <a:bodyPr>
            <a:noAutofit/>
          </a:bodyPr>
          <a:lstStyle>
            <a:lvl1pPr marL="0" indent="0">
              <a:buFontTx/>
              <a:buNone/>
              <a:defRPr sz="16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 Efternamn</a:t>
            </a:r>
          </a:p>
          <a:p>
            <a:pPr lvl="0"/>
            <a:r>
              <a:rPr lang="sv-SE" dirty="0"/>
              <a:t>Titel</a:t>
            </a:r>
          </a:p>
          <a:p>
            <a:pPr lvl="0"/>
            <a:r>
              <a:rPr lang="sv-SE" dirty="0"/>
              <a:t>Enhet/avdelning</a:t>
            </a:r>
          </a:p>
        </p:txBody>
      </p:sp>
    </p:spTree>
    <p:extLst>
      <p:ext uri="{BB962C8B-B14F-4D97-AF65-F5344CB8AC3E}">
        <p14:creationId xmlns:p14="http://schemas.microsoft.com/office/powerpoint/2010/main" val="32425851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unktlista och bild till höge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sz="half" idx="1"/>
          </p:nvPr>
        </p:nvSpPr>
        <p:spPr>
          <a:xfrm>
            <a:off x="2510400" y="2160000"/>
            <a:ext cx="4080000" cy="3240000"/>
          </a:xfrm>
        </p:spPr>
        <p:txBody>
          <a:bodyPr/>
          <a:lstStyle>
            <a:lvl1pPr>
              <a:lnSpc>
                <a:spcPts val="2800"/>
              </a:lnSpc>
              <a:spcBef>
                <a:spcPts val="200"/>
              </a:spcBef>
              <a:spcAft>
                <a:spcPts val="600"/>
              </a:spcAft>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p:txBody>
      </p:sp>
      <p:sp>
        <p:nvSpPr>
          <p:cNvPr id="5" name="Platshållare för datum 4"/>
          <p:cNvSpPr>
            <a:spLocks noGrp="1"/>
          </p:cNvSpPr>
          <p:nvPr>
            <p:ph type="dt" sz="half" idx="10"/>
          </p:nvPr>
        </p:nvSpPr>
        <p:spPr/>
        <p:txBody>
          <a:bodyPr/>
          <a:lstStyle/>
          <a:p>
            <a:fld id="{3020C28D-465F-4F43-BDB1-26BD7891D2D0}" type="datetime1">
              <a:rPr lang="sv-SE" smtClean="0"/>
              <a:pPr/>
              <a:t>2023-11-15</a:t>
            </a:fld>
            <a:endParaRPr lang="en-GB"/>
          </a:p>
        </p:txBody>
      </p:sp>
      <p:sp>
        <p:nvSpPr>
          <p:cNvPr id="6" name="Platshållare för sidfot 5"/>
          <p:cNvSpPr>
            <a:spLocks noGrp="1"/>
          </p:cNvSpPr>
          <p:nvPr>
            <p:ph type="ftr" sz="quarter" idx="11"/>
          </p:nvPr>
        </p:nvSpPr>
        <p:spPr/>
        <p:txBody>
          <a:bodyPr/>
          <a:lstStyle/>
          <a:p>
            <a:r>
              <a:rPr lang="en-GB"/>
              <a:t>Gävle kommun</a:t>
            </a:r>
          </a:p>
        </p:txBody>
      </p:sp>
      <p:sp>
        <p:nvSpPr>
          <p:cNvPr id="7" name="Platshållare för bildnummer 6"/>
          <p:cNvSpPr>
            <a:spLocks noGrp="1"/>
          </p:cNvSpPr>
          <p:nvPr>
            <p:ph type="sldNum" sz="quarter" idx="12"/>
          </p:nvPr>
        </p:nvSpPr>
        <p:spPr/>
        <p:txBody>
          <a:bodyPr/>
          <a:lstStyle/>
          <a:p>
            <a:fld id="{5931CCED-C06E-4325-AB7A-98A9C7CD34E8}" type="slidenum">
              <a:rPr lang="en-GB" smtClean="0"/>
              <a:pPr/>
              <a:t>‹#›</a:t>
            </a:fld>
            <a:endParaRPr lang="en-GB"/>
          </a:p>
        </p:txBody>
      </p:sp>
      <p:sp>
        <p:nvSpPr>
          <p:cNvPr id="10" name="Platshållare för bild 9"/>
          <p:cNvSpPr>
            <a:spLocks noGrp="1"/>
          </p:cNvSpPr>
          <p:nvPr>
            <p:ph type="pic" sz="quarter" idx="13"/>
          </p:nvPr>
        </p:nvSpPr>
        <p:spPr>
          <a:xfrm>
            <a:off x="6864351" y="2160000"/>
            <a:ext cx="4320000" cy="3240000"/>
          </a:xfrm>
        </p:spPr>
        <p:txBody>
          <a:bodyPr>
            <a:normAutofit/>
          </a:bodyPr>
          <a:lstStyle>
            <a:lvl1pPr marL="0" indent="0">
              <a:buFontTx/>
              <a:buNone/>
              <a:defRPr sz="1400"/>
            </a:lvl1pPr>
          </a:lstStyle>
          <a:p>
            <a:r>
              <a:rPr lang="sv-SE"/>
              <a:t>Klicka på ikonen för att lägga till en bild</a:t>
            </a:r>
            <a:endParaRPr lang="en-GB"/>
          </a:p>
        </p:txBody>
      </p:sp>
    </p:spTree>
    <p:extLst>
      <p:ext uri="{BB962C8B-B14F-4D97-AF65-F5344CB8AC3E}">
        <p14:creationId xmlns:p14="http://schemas.microsoft.com/office/powerpoint/2010/main" val="1864675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2458144" y="1249906"/>
            <a:ext cx="6432000" cy="1470025"/>
          </a:xfrm>
        </p:spPr>
        <p:txBody>
          <a:bodyPr lIns="0" tIns="0" rIns="0" bIns="0" anchor="b" anchorCtr="0">
            <a:noAutofit/>
          </a:bodyPr>
          <a:lstStyle>
            <a:lvl1pPr algn="l">
              <a:lnSpc>
                <a:spcPts val="4000"/>
              </a:lnSpc>
              <a:defRPr sz="3600" b="1"/>
            </a:lvl1pPr>
          </a:lstStyle>
          <a:p>
            <a:r>
              <a:rPr lang="sv-SE" dirty="0"/>
              <a:t>Rubrik</a:t>
            </a:r>
            <a:endParaRPr lang="en-GB" dirty="0"/>
          </a:p>
        </p:txBody>
      </p:sp>
      <p:sp>
        <p:nvSpPr>
          <p:cNvPr id="3" name="Underrubrik 2"/>
          <p:cNvSpPr>
            <a:spLocks noGrp="1"/>
          </p:cNvSpPr>
          <p:nvPr>
            <p:ph type="subTitle" idx="1" hasCustomPrompt="1"/>
          </p:nvPr>
        </p:nvSpPr>
        <p:spPr>
          <a:xfrm>
            <a:off x="2458144" y="2733876"/>
            <a:ext cx="6432000" cy="504000"/>
          </a:xfrm>
        </p:spPr>
        <p:txBody>
          <a:bodyPr lIns="0" tIns="0" rIns="0" bIns="0">
            <a:noAutofit/>
          </a:bodyPr>
          <a:lstStyle>
            <a:lvl1pPr marL="0" indent="0" algn="l">
              <a:lnSpc>
                <a:spcPts val="4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err="1"/>
              <a:t>ev</a:t>
            </a:r>
            <a:r>
              <a:rPr lang="en-GB" dirty="0"/>
              <a:t>. </a:t>
            </a:r>
            <a:r>
              <a:rPr lang="en-GB" dirty="0" err="1"/>
              <a:t>underrubrik</a:t>
            </a:r>
            <a:endParaRPr lang="en-GB" dirty="0"/>
          </a:p>
        </p:txBody>
      </p:sp>
      <p:sp>
        <p:nvSpPr>
          <p:cNvPr id="9" name="Platshållare för text 8"/>
          <p:cNvSpPr>
            <a:spLocks noGrp="1"/>
          </p:cNvSpPr>
          <p:nvPr>
            <p:ph type="body" sz="quarter" idx="13" hasCustomPrompt="1"/>
          </p:nvPr>
        </p:nvSpPr>
        <p:spPr>
          <a:xfrm>
            <a:off x="2458144" y="3605098"/>
            <a:ext cx="6432000" cy="1368425"/>
          </a:xfrm>
        </p:spPr>
        <p:txBody>
          <a:bodyPr>
            <a:normAutofit/>
          </a:bodyPr>
          <a:lstStyle>
            <a:lvl1pPr marL="0" indent="0">
              <a:lnSpc>
                <a:spcPts val="3200"/>
              </a:lnSpc>
              <a:spcBef>
                <a:spcPts val="0"/>
              </a:spcBef>
              <a:buFontTx/>
              <a:buNone/>
              <a:defRPr sz="3000"/>
            </a:lvl1pPr>
          </a:lstStyle>
          <a:p>
            <a:pPr lvl="0"/>
            <a:r>
              <a:rPr lang="sv-SE" dirty="0"/>
              <a:t>Förnamn Efternamn</a:t>
            </a:r>
            <a:endParaRPr lang="en-GB" dirty="0"/>
          </a:p>
        </p:txBody>
      </p:sp>
      <p:pic>
        <p:nvPicPr>
          <p:cNvPr id="11" name="Bildobjekt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 y="4971398"/>
            <a:ext cx="12190993" cy="1913986"/>
          </a:xfrm>
          <a:prstGeom prst="rect">
            <a:avLst/>
          </a:prstGeom>
        </p:spPr>
      </p:pic>
      <p:pic>
        <p:nvPicPr>
          <p:cNvPr id="8" name="Bildobjekt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73981" y="548681"/>
            <a:ext cx="768900" cy="1041975"/>
          </a:xfrm>
          <a:prstGeom prst="rect">
            <a:avLst/>
          </a:prstGeom>
        </p:spPr>
      </p:pic>
    </p:spTree>
    <p:extLst>
      <p:ext uri="{BB962C8B-B14F-4D97-AF65-F5344CB8AC3E}">
        <p14:creationId xmlns:p14="http://schemas.microsoft.com/office/powerpoint/2010/main" val="341504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unktlista och bild till vänste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5" name="Platshållare för datum 4"/>
          <p:cNvSpPr>
            <a:spLocks noGrp="1"/>
          </p:cNvSpPr>
          <p:nvPr>
            <p:ph type="dt" sz="half" idx="10"/>
          </p:nvPr>
        </p:nvSpPr>
        <p:spPr/>
        <p:txBody>
          <a:bodyPr/>
          <a:lstStyle/>
          <a:p>
            <a:fld id="{3020C28D-465F-4F43-BDB1-26BD7891D2D0}" type="datetime1">
              <a:rPr lang="sv-SE" smtClean="0"/>
              <a:pPr/>
              <a:t>2023-11-15</a:t>
            </a:fld>
            <a:endParaRPr lang="en-GB"/>
          </a:p>
        </p:txBody>
      </p:sp>
      <p:sp>
        <p:nvSpPr>
          <p:cNvPr id="6" name="Platshållare för sidfot 5"/>
          <p:cNvSpPr>
            <a:spLocks noGrp="1"/>
          </p:cNvSpPr>
          <p:nvPr>
            <p:ph type="ftr" sz="quarter" idx="11"/>
          </p:nvPr>
        </p:nvSpPr>
        <p:spPr/>
        <p:txBody>
          <a:bodyPr/>
          <a:lstStyle/>
          <a:p>
            <a:r>
              <a:rPr lang="en-GB"/>
              <a:t>Gävle kommun</a:t>
            </a:r>
          </a:p>
        </p:txBody>
      </p:sp>
      <p:sp>
        <p:nvSpPr>
          <p:cNvPr id="7" name="Platshållare för bildnummer 6"/>
          <p:cNvSpPr>
            <a:spLocks noGrp="1"/>
          </p:cNvSpPr>
          <p:nvPr>
            <p:ph type="sldNum" sz="quarter" idx="12"/>
          </p:nvPr>
        </p:nvSpPr>
        <p:spPr/>
        <p:txBody>
          <a:bodyPr/>
          <a:lstStyle/>
          <a:p>
            <a:fld id="{5931CCED-C06E-4325-AB7A-98A9C7CD34E8}" type="slidenum">
              <a:rPr lang="en-GB" smtClean="0"/>
              <a:pPr/>
              <a:t>‹#›</a:t>
            </a:fld>
            <a:endParaRPr lang="en-GB"/>
          </a:p>
        </p:txBody>
      </p:sp>
      <p:sp>
        <p:nvSpPr>
          <p:cNvPr id="10" name="Platshållare för bild 9"/>
          <p:cNvSpPr>
            <a:spLocks noGrp="1"/>
          </p:cNvSpPr>
          <p:nvPr>
            <p:ph type="pic" sz="quarter" idx="13"/>
          </p:nvPr>
        </p:nvSpPr>
        <p:spPr>
          <a:xfrm>
            <a:off x="2496085" y="2160000"/>
            <a:ext cx="4320000" cy="3240000"/>
          </a:xfrm>
        </p:spPr>
        <p:txBody>
          <a:bodyPr>
            <a:normAutofit/>
          </a:bodyPr>
          <a:lstStyle>
            <a:lvl1pPr marL="0" indent="0">
              <a:buFontTx/>
              <a:buNone/>
              <a:defRPr sz="1400"/>
            </a:lvl1pPr>
          </a:lstStyle>
          <a:p>
            <a:r>
              <a:rPr lang="sv-SE"/>
              <a:t>Klicka på ikonen för att lägga till en bild</a:t>
            </a:r>
            <a:endParaRPr lang="en-GB"/>
          </a:p>
        </p:txBody>
      </p:sp>
      <p:sp>
        <p:nvSpPr>
          <p:cNvPr id="9" name="Platshållare för innehåll 2"/>
          <p:cNvSpPr>
            <a:spLocks noGrp="1"/>
          </p:cNvSpPr>
          <p:nvPr>
            <p:ph sz="half" idx="1"/>
          </p:nvPr>
        </p:nvSpPr>
        <p:spPr>
          <a:xfrm>
            <a:off x="7248128" y="2160000"/>
            <a:ext cx="4080000" cy="3240000"/>
          </a:xfrm>
        </p:spPr>
        <p:txBody>
          <a:bodyPr/>
          <a:lstStyle>
            <a:lvl1pPr>
              <a:lnSpc>
                <a:spcPts val="2800"/>
              </a:lnSpc>
              <a:spcBef>
                <a:spcPts val="200"/>
              </a:spcBef>
              <a:spcAft>
                <a:spcPts val="600"/>
              </a:spcAft>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p:txBody>
      </p:sp>
    </p:spTree>
    <p:extLst>
      <p:ext uri="{BB962C8B-B14F-4D97-AF65-F5344CB8AC3E}">
        <p14:creationId xmlns:p14="http://schemas.microsoft.com/office/powerpoint/2010/main" val="317220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ida för utfallande bild">
    <p:spTree>
      <p:nvGrpSpPr>
        <p:cNvPr id="1" name=""/>
        <p:cNvGrpSpPr/>
        <p:nvPr/>
      </p:nvGrpSpPr>
      <p:grpSpPr>
        <a:xfrm>
          <a:off x="0" y="0"/>
          <a:ext cx="0" cy="0"/>
          <a:chOff x="0" y="0"/>
          <a:chExt cx="0" cy="0"/>
        </a:xfrm>
      </p:grpSpPr>
      <p:sp>
        <p:nvSpPr>
          <p:cNvPr id="6" name="Platshållare för bild 5"/>
          <p:cNvSpPr>
            <a:spLocks noGrp="1"/>
          </p:cNvSpPr>
          <p:nvPr>
            <p:ph type="pic" sz="quarter" idx="10"/>
          </p:nvPr>
        </p:nvSpPr>
        <p:spPr>
          <a:xfrm>
            <a:off x="0" y="0"/>
            <a:ext cx="12192000" cy="6858000"/>
          </a:xfrm>
        </p:spPr>
        <p:txBody>
          <a:bodyPr anchor="ctr" anchorCtr="0"/>
          <a:lstStyle>
            <a:lvl1pPr marL="0" indent="0" algn="ctr">
              <a:buFontTx/>
              <a:buNone/>
              <a:defRPr sz="1600"/>
            </a:lvl1pPr>
          </a:lstStyle>
          <a:p>
            <a:r>
              <a:rPr lang="sv-SE"/>
              <a:t>Klicka på ikonen för att lägga till en bild</a:t>
            </a:r>
            <a:endParaRPr lang="en-GB"/>
          </a:p>
        </p:txBody>
      </p:sp>
    </p:spTree>
    <p:extLst>
      <p:ext uri="{BB962C8B-B14F-4D97-AF65-F5344CB8AC3E}">
        <p14:creationId xmlns:p14="http://schemas.microsoft.com/office/powerpoint/2010/main" val="2493755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datum 2"/>
          <p:cNvSpPr>
            <a:spLocks noGrp="1"/>
          </p:cNvSpPr>
          <p:nvPr>
            <p:ph type="dt" sz="half" idx="10"/>
          </p:nvPr>
        </p:nvSpPr>
        <p:spPr/>
        <p:txBody>
          <a:bodyPr/>
          <a:lstStyle/>
          <a:p>
            <a:fld id="{F50E4656-9A3C-4087-92AD-3DEA1F1F71FB}" type="datetime1">
              <a:rPr lang="sv-SE" smtClean="0"/>
              <a:pPr/>
              <a:t>2023-11-15</a:t>
            </a:fld>
            <a:endParaRPr lang="en-GB" dirty="0"/>
          </a:p>
        </p:txBody>
      </p:sp>
      <p:sp>
        <p:nvSpPr>
          <p:cNvPr id="4" name="Platshållare för sidfot 3"/>
          <p:cNvSpPr>
            <a:spLocks noGrp="1"/>
          </p:cNvSpPr>
          <p:nvPr>
            <p:ph type="ftr" sz="quarter" idx="11"/>
          </p:nvPr>
        </p:nvSpPr>
        <p:spPr/>
        <p:txBody>
          <a:bodyPr/>
          <a:lstStyle/>
          <a:p>
            <a:r>
              <a:rPr lang="en-GB"/>
              <a:t>Gävle kommun</a:t>
            </a:r>
            <a:endParaRPr lang="en-GB" dirty="0"/>
          </a:p>
        </p:txBody>
      </p:sp>
      <p:sp>
        <p:nvSpPr>
          <p:cNvPr id="5" name="Platshållare för bildnummer 4"/>
          <p:cNvSpPr>
            <a:spLocks noGrp="1"/>
          </p:cNvSpPr>
          <p:nvPr>
            <p:ph type="sldNum" sz="quarter" idx="12"/>
          </p:nvPr>
        </p:nvSpPr>
        <p:spPr/>
        <p:txBody>
          <a:bodyPr/>
          <a:lstStyle/>
          <a:p>
            <a:fld id="{5931CCED-C06E-4325-AB7A-98A9C7CD34E8}" type="slidenum">
              <a:rPr lang="en-GB" smtClean="0"/>
              <a:pPr/>
              <a:t>‹#›</a:t>
            </a:fld>
            <a:endParaRPr lang="en-GB" dirty="0"/>
          </a:p>
        </p:txBody>
      </p:sp>
    </p:spTree>
    <p:extLst>
      <p:ext uri="{BB962C8B-B14F-4D97-AF65-F5344CB8AC3E}">
        <p14:creationId xmlns:p14="http://schemas.microsoft.com/office/powerpoint/2010/main" val="1926564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vslutande sida">
    <p:spTree>
      <p:nvGrpSpPr>
        <p:cNvPr id="1" name=""/>
        <p:cNvGrpSpPr/>
        <p:nvPr/>
      </p:nvGrpSpPr>
      <p:grpSpPr>
        <a:xfrm>
          <a:off x="0" y="0"/>
          <a:ext cx="0" cy="0"/>
          <a:chOff x="0" y="0"/>
          <a:chExt cx="0" cy="0"/>
        </a:xfrm>
      </p:grpSpPr>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74784" y="548680"/>
            <a:ext cx="768097" cy="1039370"/>
          </a:xfrm>
          <a:prstGeom prst="rect">
            <a:avLst/>
          </a:prstGeom>
        </p:spPr>
      </p:pic>
      <p:sp>
        <p:nvSpPr>
          <p:cNvPr id="8" name="textruta 7"/>
          <p:cNvSpPr txBox="1"/>
          <p:nvPr userDrawn="1"/>
        </p:nvSpPr>
        <p:spPr>
          <a:xfrm>
            <a:off x="2487049" y="1662708"/>
            <a:ext cx="4320480" cy="605294"/>
          </a:xfrm>
          <a:prstGeom prst="rect">
            <a:avLst/>
          </a:prstGeom>
          <a:noFill/>
        </p:spPr>
        <p:txBody>
          <a:bodyPr wrap="square" lIns="0" rIns="0" rtlCol="0">
            <a:spAutoFit/>
          </a:bodyPr>
          <a:lstStyle/>
          <a:p>
            <a:pPr>
              <a:lnSpc>
                <a:spcPts val="4000"/>
              </a:lnSpc>
            </a:pPr>
            <a:r>
              <a:rPr lang="sv-SE" sz="3600" b="1" dirty="0"/>
              <a:t>Tack för oss!</a:t>
            </a:r>
          </a:p>
        </p:txBody>
      </p:sp>
      <p:sp>
        <p:nvSpPr>
          <p:cNvPr id="10" name="Platshållare för text 9"/>
          <p:cNvSpPr>
            <a:spLocks noGrp="1"/>
          </p:cNvSpPr>
          <p:nvPr>
            <p:ph type="body" sz="quarter" idx="10" hasCustomPrompt="1"/>
          </p:nvPr>
        </p:nvSpPr>
        <p:spPr>
          <a:xfrm>
            <a:off x="2487049" y="3212976"/>
            <a:ext cx="7391467" cy="1656184"/>
          </a:xfrm>
        </p:spPr>
        <p:txBody>
          <a:bodyPr/>
          <a:lstStyle>
            <a:lvl1pPr marL="0" indent="0">
              <a:lnSpc>
                <a:spcPts val="3200"/>
              </a:lnSpc>
              <a:spcBef>
                <a:spcPts val="0"/>
              </a:spcBef>
              <a:buFontTx/>
              <a:buNone/>
              <a:defRPr sz="3000"/>
            </a:lvl1pPr>
          </a:lstStyle>
          <a:p>
            <a:pPr lvl="0"/>
            <a:r>
              <a:rPr lang="sv-SE" dirty="0"/>
              <a:t>Förnamn Efternamn</a:t>
            </a:r>
          </a:p>
          <a:p>
            <a:pPr lvl="0"/>
            <a:r>
              <a:rPr lang="sv-SE" dirty="0"/>
              <a:t>fornamn.efternamn@gavle.se</a:t>
            </a:r>
          </a:p>
          <a:p>
            <a:pPr lvl="0"/>
            <a:r>
              <a:rPr lang="sv-SE" dirty="0"/>
              <a:t>Tel 026-17 88 99</a:t>
            </a:r>
          </a:p>
        </p:txBody>
      </p:sp>
      <p:sp>
        <p:nvSpPr>
          <p:cNvPr id="11" name="textruta 10"/>
          <p:cNvSpPr txBox="1"/>
          <p:nvPr userDrawn="1"/>
        </p:nvSpPr>
        <p:spPr>
          <a:xfrm>
            <a:off x="2487049" y="2789307"/>
            <a:ext cx="4320480" cy="505203"/>
          </a:xfrm>
          <a:prstGeom prst="rect">
            <a:avLst/>
          </a:prstGeom>
        </p:spPr>
        <p:txBody>
          <a:bodyPr vert="horz" lIns="0" tIns="0" rIns="0" bIns="0" rtlCol="0">
            <a:noAutofit/>
          </a:bodyPr>
          <a:lstStyle>
            <a:lvl1pPr lvl="0" indent="0">
              <a:lnSpc>
                <a:spcPts val="3200"/>
              </a:lnSpc>
              <a:spcBef>
                <a:spcPct val="20000"/>
              </a:spcBef>
              <a:buFontTx/>
              <a:buNone/>
              <a:defRPr sz="3000"/>
            </a:lvl1pPr>
            <a:lvl2pPr marL="333375" indent="-152400">
              <a:lnSpc>
                <a:spcPts val="2200"/>
              </a:lnSpc>
              <a:spcBef>
                <a:spcPct val="20000"/>
              </a:spcBef>
              <a:buFont typeface="Arial" pitchFamily="34" charset="0"/>
              <a:buChar char="–"/>
            </a:lvl2pPr>
            <a:lvl3pPr marL="466725" indent="-152400">
              <a:lnSpc>
                <a:spcPts val="1800"/>
              </a:lnSpc>
              <a:spcBef>
                <a:spcPct val="20000"/>
              </a:spcBef>
              <a:buFont typeface="Arial" pitchFamily="34" charset="0"/>
              <a:buChar char="•"/>
              <a:tabLst/>
              <a:defRPr sz="1600"/>
            </a:lvl3pPr>
            <a:lvl4pPr marL="628650" indent="-171450">
              <a:lnSpc>
                <a:spcPts val="1800"/>
              </a:lnSpc>
              <a:spcBef>
                <a:spcPct val="20000"/>
              </a:spcBef>
              <a:buFont typeface="Arial" pitchFamily="34" charset="0"/>
              <a:buChar char="–"/>
              <a:defRPr sz="1600"/>
            </a:lvl4pPr>
            <a:lvl5pPr marL="809625" indent="-190500">
              <a:lnSpc>
                <a:spcPts val="1800"/>
              </a:lnSpc>
              <a:spcBef>
                <a:spcPct val="20000"/>
              </a:spcBef>
              <a:buFont typeface="Arial" pitchFamily="34" charset="0"/>
              <a:buChar char="»"/>
              <a:defRPr sz="14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sv-SE" sz="3000" dirty="0"/>
              <a:t>Kontaktuppgifter</a:t>
            </a:r>
          </a:p>
        </p:txBody>
      </p:sp>
      <p:pic>
        <p:nvPicPr>
          <p:cNvPr id="12" name="Bildobjekt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4" y="4971398"/>
            <a:ext cx="12190993" cy="1913986"/>
          </a:xfrm>
          <a:prstGeom prst="rect">
            <a:avLst/>
          </a:prstGeom>
        </p:spPr>
      </p:pic>
    </p:spTree>
    <p:extLst>
      <p:ext uri="{BB962C8B-B14F-4D97-AF65-F5344CB8AC3E}">
        <p14:creationId xmlns:p14="http://schemas.microsoft.com/office/powerpoint/2010/main" val="2130496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2458144" y="1249906"/>
            <a:ext cx="6432000" cy="1470025"/>
          </a:xfrm>
        </p:spPr>
        <p:txBody>
          <a:bodyPr lIns="0" tIns="0" rIns="0" bIns="0" anchor="b" anchorCtr="0">
            <a:noAutofit/>
          </a:bodyPr>
          <a:lstStyle>
            <a:lvl1pPr algn="l">
              <a:lnSpc>
                <a:spcPts val="4000"/>
              </a:lnSpc>
              <a:defRPr sz="3600" b="1"/>
            </a:lvl1pPr>
          </a:lstStyle>
          <a:p>
            <a:r>
              <a:rPr lang="sv-SE" dirty="0"/>
              <a:t>Rubrik</a:t>
            </a:r>
            <a:endParaRPr lang="en-GB" dirty="0"/>
          </a:p>
        </p:txBody>
      </p:sp>
      <p:sp>
        <p:nvSpPr>
          <p:cNvPr id="3" name="Underrubrik 2"/>
          <p:cNvSpPr>
            <a:spLocks noGrp="1"/>
          </p:cNvSpPr>
          <p:nvPr>
            <p:ph type="subTitle" idx="1" hasCustomPrompt="1"/>
          </p:nvPr>
        </p:nvSpPr>
        <p:spPr>
          <a:xfrm>
            <a:off x="2458144" y="2733876"/>
            <a:ext cx="6432000" cy="504000"/>
          </a:xfrm>
        </p:spPr>
        <p:txBody>
          <a:bodyPr lIns="0" tIns="0" rIns="0" bIns="0">
            <a:noAutofit/>
          </a:bodyPr>
          <a:lstStyle>
            <a:lvl1pPr marL="0" indent="0" algn="l">
              <a:lnSpc>
                <a:spcPts val="4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err="1"/>
              <a:t>ev</a:t>
            </a:r>
            <a:r>
              <a:rPr lang="en-GB" dirty="0"/>
              <a:t>. </a:t>
            </a:r>
            <a:r>
              <a:rPr lang="en-GB" dirty="0" err="1"/>
              <a:t>underrubrik</a:t>
            </a:r>
            <a:endParaRPr lang="en-GB" dirty="0"/>
          </a:p>
        </p:txBody>
      </p:sp>
      <p:sp>
        <p:nvSpPr>
          <p:cNvPr id="9" name="Platshållare för text 8"/>
          <p:cNvSpPr>
            <a:spLocks noGrp="1"/>
          </p:cNvSpPr>
          <p:nvPr>
            <p:ph type="body" sz="quarter" idx="13" hasCustomPrompt="1"/>
          </p:nvPr>
        </p:nvSpPr>
        <p:spPr>
          <a:xfrm>
            <a:off x="2458144" y="3605098"/>
            <a:ext cx="6432000" cy="1368425"/>
          </a:xfrm>
        </p:spPr>
        <p:txBody>
          <a:bodyPr>
            <a:normAutofit/>
          </a:bodyPr>
          <a:lstStyle>
            <a:lvl1pPr marL="0" indent="0">
              <a:lnSpc>
                <a:spcPts val="3200"/>
              </a:lnSpc>
              <a:spcBef>
                <a:spcPts val="0"/>
              </a:spcBef>
              <a:buFontTx/>
              <a:buNone/>
              <a:defRPr sz="3000"/>
            </a:lvl1pPr>
          </a:lstStyle>
          <a:p>
            <a:pPr lvl="0"/>
            <a:r>
              <a:rPr lang="sv-SE" dirty="0"/>
              <a:t>Förnamn Efternamn</a:t>
            </a:r>
            <a:endParaRPr lang="en-GB" dirty="0"/>
          </a:p>
        </p:txBody>
      </p:sp>
      <p:pic>
        <p:nvPicPr>
          <p:cNvPr id="11" name="Bildobjekt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 y="4971398"/>
            <a:ext cx="12190993" cy="1913986"/>
          </a:xfrm>
          <a:prstGeom prst="rect">
            <a:avLst/>
          </a:prstGeom>
        </p:spPr>
      </p:pic>
      <p:pic>
        <p:nvPicPr>
          <p:cNvPr id="8" name="Bildobjekt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73981" y="548681"/>
            <a:ext cx="768900" cy="1041975"/>
          </a:xfrm>
          <a:prstGeom prst="rect">
            <a:avLst/>
          </a:prstGeom>
        </p:spPr>
      </p:pic>
    </p:spTree>
    <p:extLst>
      <p:ext uri="{BB962C8B-B14F-4D97-AF65-F5344CB8AC3E}">
        <p14:creationId xmlns:p14="http://schemas.microsoft.com/office/powerpoint/2010/main" val="2907479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4A55E7-1CBF-29E9-78FF-A6B21AF944E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61FD107-C8AF-04C6-D557-8C75AC0B1E3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C7018BE-C7FF-90D8-5C6D-182711E00E6F}"/>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5" name="Platshållare för sidfot 4">
            <a:extLst>
              <a:ext uri="{FF2B5EF4-FFF2-40B4-BE49-F238E27FC236}">
                <a16:creationId xmlns:a16="http://schemas.microsoft.com/office/drawing/2014/main" id="{73EB9A55-8488-7697-0573-09E6285552B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FCAFECB-53D7-C31E-D2DE-3080653AFB6A}"/>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2176299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Bild och text">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2EF90A01-40F7-4684-9928-9E27E38604A5}"/>
              </a:ext>
            </a:extLst>
          </p:cNvPr>
          <p:cNvSpPr>
            <a:spLocks noGrp="1"/>
          </p:cNvSpPr>
          <p:nvPr>
            <p:ph type="title"/>
          </p:nvPr>
        </p:nvSpPr>
        <p:spPr>
          <a:xfrm>
            <a:off x="6096000" y="1755059"/>
            <a:ext cx="5009536" cy="1673941"/>
          </a:xfrm>
        </p:spPr>
        <p:txBody>
          <a:bodyPr anchor="ctr" anchorCtr="0"/>
          <a:lstStyle/>
          <a:p>
            <a:r>
              <a:rPr lang="sv-SE"/>
              <a:t>Klicka här för att ändra mall för rubrikformat</a:t>
            </a:r>
            <a:endParaRPr lang="sv-SE" dirty="0"/>
          </a:p>
        </p:txBody>
      </p:sp>
      <p:sp>
        <p:nvSpPr>
          <p:cNvPr id="4" name="Platshållare för bild 3">
            <a:extLst>
              <a:ext uri="{FF2B5EF4-FFF2-40B4-BE49-F238E27FC236}">
                <a16:creationId xmlns:a16="http://schemas.microsoft.com/office/drawing/2014/main" id="{48C548CD-F468-4A8A-AA80-81B7AD36F73A}"/>
              </a:ext>
            </a:extLst>
          </p:cNvPr>
          <p:cNvSpPr>
            <a:spLocks noGrp="1"/>
          </p:cNvSpPr>
          <p:nvPr>
            <p:ph type="pic" sz="quarter" idx="10"/>
          </p:nvPr>
        </p:nvSpPr>
        <p:spPr>
          <a:xfrm>
            <a:off x="0" y="0"/>
            <a:ext cx="5383161" cy="6858000"/>
          </a:xfrm>
        </p:spPr>
        <p:txBody>
          <a:bodyPr/>
          <a:lstStyle/>
          <a:p>
            <a:r>
              <a:rPr lang="sv-SE"/>
              <a:t>Klicka på ikonen för att lägga till en bild</a:t>
            </a:r>
          </a:p>
        </p:txBody>
      </p:sp>
      <p:cxnSp>
        <p:nvCxnSpPr>
          <p:cNvPr id="9" name="Rak koppling 8">
            <a:extLst>
              <a:ext uri="{FF2B5EF4-FFF2-40B4-BE49-F238E27FC236}">
                <a16:creationId xmlns:a16="http://schemas.microsoft.com/office/drawing/2014/main" id="{FC1E1059-1C33-4492-9ED0-DC329669A883}"/>
              </a:ext>
              <a:ext uri="{C183D7F6-B498-43B3-948B-1728B52AA6E4}">
                <adec:decorative xmlns:adec="http://schemas.microsoft.com/office/drawing/2017/decorative" val="1"/>
              </a:ext>
            </a:extLst>
          </p:cNvPr>
          <p:cNvCxnSpPr>
            <a:cxnSpLocks/>
          </p:cNvCxnSpPr>
          <p:nvPr userDrawn="1"/>
        </p:nvCxnSpPr>
        <p:spPr>
          <a:xfrm>
            <a:off x="6096000" y="6318913"/>
            <a:ext cx="5056238"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0" name="textruta 9">
            <a:extLst>
              <a:ext uri="{FF2B5EF4-FFF2-40B4-BE49-F238E27FC236}">
                <a16:creationId xmlns:a16="http://schemas.microsoft.com/office/drawing/2014/main" id="{5CBCF9CB-71ED-4FDD-81CD-EA82A82EA994}"/>
              </a:ext>
            </a:extLst>
          </p:cNvPr>
          <p:cNvSpPr txBox="1"/>
          <p:nvPr userDrawn="1"/>
        </p:nvSpPr>
        <p:spPr>
          <a:xfrm>
            <a:off x="6007545" y="6448567"/>
            <a:ext cx="973343" cy="246221"/>
          </a:xfrm>
          <a:prstGeom prst="rect">
            <a:avLst/>
          </a:prstGeom>
          <a:noFill/>
        </p:spPr>
        <p:txBody>
          <a:bodyPr wrap="square" rtlCol="0">
            <a:spAutoFit/>
          </a:bodyPr>
          <a:lstStyle/>
          <a:p>
            <a:r>
              <a:rPr lang="sv-SE" sz="1000" dirty="0"/>
              <a:t>www.gavle.se</a:t>
            </a:r>
          </a:p>
        </p:txBody>
      </p:sp>
      <p:pic>
        <p:nvPicPr>
          <p:cNvPr id="6" name="Bildobjekt 5" descr="Gävle kommuns logotype i färg">
            <a:extLst>
              <a:ext uri="{FF2B5EF4-FFF2-40B4-BE49-F238E27FC236}">
                <a16:creationId xmlns:a16="http://schemas.microsoft.com/office/drawing/2014/main" id="{4BC64338-F9E3-4DE8-9274-68B21BB9538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3358" y="553066"/>
            <a:ext cx="528880" cy="961836"/>
          </a:xfrm>
          <a:prstGeom prst="rect">
            <a:avLst/>
          </a:prstGeom>
        </p:spPr>
      </p:pic>
      <p:sp>
        <p:nvSpPr>
          <p:cNvPr id="2" name="textruta 1">
            <a:extLst>
              <a:ext uri="{FF2B5EF4-FFF2-40B4-BE49-F238E27FC236}">
                <a16:creationId xmlns:a16="http://schemas.microsoft.com/office/drawing/2014/main" id="{A9AF2C6D-4D36-43AE-B2B1-D12C472931D6}"/>
              </a:ext>
            </a:extLst>
          </p:cNvPr>
          <p:cNvSpPr txBox="1"/>
          <p:nvPr userDrawn="1"/>
        </p:nvSpPr>
        <p:spPr>
          <a:xfrm>
            <a:off x="10412360" y="6448566"/>
            <a:ext cx="739877" cy="246221"/>
          </a:xfrm>
          <a:prstGeom prst="rect">
            <a:avLst/>
          </a:prstGeom>
          <a:noFill/>
        </p:spPr>
        <p:txBody>
          <a:bodyPr wrap="square" rtlCol="0">
            <a:spAutoFit/>
          </a:bodyPr>
          <a:lstStyle/>
          <a:p>
            <a:pPr algn="r"/>
            <a:fld id="{8900353B-254B-4A16-877D-AD42AC234CB8}" type="slidenum">
              <a:rPr lang="sv-SE" sz="1000" smtClean="0"/>
              <a:pPr algn="r"/>
              <a:t>‹#›</a:t>
            </a:fld>
            <a:endParaRPr lang="sv-SE" sz="1000" dirty="0"/>
          </a:p>
        </p:txBody>
      </p:sp>
      <p:sp>
        <p:nvSpPr>
          <p:cNvPr id="11" name="Platshållare för innehåll 2">
            <a:extLst>
              <a:ext uri="{FF2B5EF4-FFF2-40B4-BE49-F238E27FC236}">
                <a16:creationId xmlns:a16="http://schemas.microsoft.com/office/drawing/2014/main" id="{AB5E070F-90F7-40F7-8D33-69A3BFDC9984}"/>
              </a:ext>
            </a:extLst>
          </p:cNvPr>
          <p:cNvSpPr>
            <a:spLocks noGrp="1"/>
          </p:cNvSpPr>
          <p:nvPr>
            <p:ph idx="1"/>
          </p:nvPr>
        </p:nvSpPr>
        <p:spPr>
          <a:xfrm>
            <a:off x="6095999" y="3841860"/>
            <a:ext cx="5056238" cy="2335102"/>
          </a:xfrm>
        </p:spPr>
        <p:txBody>
          <a:bodyPr>
            <a:noAutofit/>
          </a:bodyPr>
          <a:lstStyle>
            <a:lvl1pPr marL="0" indent="0">
              <a:buFontTx/>
              <a:buNone/>
              <a:defRPr sz="2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Tree>
    <p:extLst>
      <p:ext uri="{BB962C8B-B14F-4D97-AF65-F5344CB8AC3E}">
        <p14:creationId xmlns:p14="http://schemas.microsoft.com/office/powerpoint/2010/main" val="2422630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199BA7-0F65-919A-EE0F-DF445395245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E62978B-0A2F-E2BB-05FD-A84CAD1599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06EA2DF-28EC-0D58-9C8F-1C137C88559D}"/>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5" name="Platshållare för sidfot 4">
            <a:extLst>
              <a:ext uri="{FF2B5EF4-FFF2-40B4-BE49-F238E27FC236}">
                <a16:creationId xmlns:a16="http://schemas.microsoft.com/office/drawing/2014/main" id="{D2CD17F4-081C-3F72-1954-03D23F20BE2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DDA2A8E-9AD5-5CD8-9BFD-3CF449C4224D}"/>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1471132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0A7F1F-8CD6-69BA-FD86-F14219110E4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797969F-A6A7-D49F-DB58-1EDD829865F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19A90AE-B54B-533D-B91B-98029139B69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9962DFF-35C2-F59F-C9F9-C7A205F91A96}"/>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6" name="Platshållare för sidfot 5">
            <a:extLst>
              <a:ext uri="{FF2B5EF4-FFF2-40B4-BE49-F238E27FC236}">
                <a16:creationId xmlns:a16="http://schemas.microsoft.com/office/drawing/2014/main" id="{F17B04D4-3C96-E78F-C76A-687CE6641A4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B6BC921-E0A9-B456-82B6-3287B7101F6D}"/>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1660920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C5B7B-B537-DCB6-CEAE-E9B682F5CDC6}"/>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EE6BFB6-56F5-7305-DF5F-3F7CFA0523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4A35584-851C-998E-C923-D9C7EFBA0E9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F55A83B-81C8-2F39-35BE-2CF88C0935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59C772A-22DC-1191-FC54-AF268A69330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379D421-156D-3EBF-B7A1-5EEA0B961045}"/>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8" name="Platshållare för sidfot 7">
            <a:extLst>
              <a:ext uri="{FF2B5EF4-FFF2-40B4-BE49-F238E27FC236}">
                <a16:creationId xmlns:a16="http://schemas.microsoft.com/office/drawing/2014/main" id="{37D86F35-C4FA-E612-2F67-755B8EAD49A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7C36F890-7176-1770-B3F7-1962E88C398A}"/>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1170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7A6754-B5E5-E5D2-FF1B-BD531CE3B13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B129961-9EA3-22AD-36E2-118DC73BA828}"/>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4" name="Platshållare för sidfot 3">
            <a:extLst>
              <a:ext uri="{FF2B5EF4-FFF2-40B4-BE49-F238E27FC236}">
                <a16:creationId xmlns:a16="http://schemas.microsoft.com/office/drawing/2014/main" id="{67BD71B7-E69D-D4FD-4B43-F2E36640D6E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6F54AF8-7988-0B3E-82D9-BA238CCC537E}"/>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212750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A49F1FE-96DB-B387-7CEE-3AC67AEA686F}"/>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3" name="Platshållare för sidfot 2">
            <a:extLst>
              <a:ext uri="{FF2B5EF4-FFF2-40B4-BE49-F238E27FC236}">
                <a16:creationId xmlns:a16="http://schemas.microsoft.com/office/drawing/2014/main" id="{6FEC4826-C13E-7DB3-4FF5-864ED0CD5D0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D08B372-062A-AD7C-EE15-596F9CE12A0D}"/>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322247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7839CA-C55E-B800-1635-FCC9F5654A1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56B25AF-B41A-91D2-3F25-531CD9F9F9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4F94F44-ACDC-C31A-D63B-A2009BBF8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881C684-88F0-D3E7-235E-7C6FFDB12CD2}"/>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6" name="Platshållare för sidfot 5">
            <a:extLst>
              <a:ext uri="{FF2B5EF4-FFF2-40B4-BE49-F238E27FC236}">
                <a16:creationId xmlns:a16="http://schemas.microsoft.com/office/drawing/2014/main" id="{F364BE57-A197-0946-2163-AC71E0185CB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A14D257-B4D0-15FE-69F5-BF9655CD5C06}"/>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1427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396B3D-F182-AF4F-555B-28DB2C7F17C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7B553B2-409E-9DE7-8A14-0C38583C8F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C4277C8-F77F-25B7-06EA-2D1F400335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95A2B5F-31AC-5AFB-EF40-D194668FE4D7}"/>
              </a:ext>
            </a:extLst>
          </p:cNvPr>
          <p:cNvSpPr>
            <a:spLocks noGrp="1"/>
          </p:cNvSpPr>
          <p:nvPr>
            <p:ph type="dt" sz="half" idx="10"/>
          </p:nvPr>
        </p:nvSpPr>
        <p:spPr/>
        <p:txBody>
          <a:bodyPr/>
          <a:lstStyle/>
          <a:p>
            <a:fld id="{F9438812-BBDF-4B55-B1F7-F95C3814598A}" type="datetimeFigureOut">
              <a:rPr lang="sv-SE" smtClean="0"/>
              <a:t>2023-11-15</a:t>
            </a:fld>
            <a:endParaRPr lang="sv-SE"/>
          </a:p>
        </p:txBody>
      </p:sp>
      <p:sp>
        <p:nvSpPr>
          <p:cNvPr id="6" name="Platshållare för sidfot 5">
            <a:extLst>
              <a:ext uri="{FF2B5EF4-FFF2-40B4-BE49-F238E27FC236}">
                <a16:creationId xmlns:a16="http://schemas.microsoft.com/office/drawing/2014/main" id="{99AE9852-4271-A88B-3B0A-C408A898852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0EF9DA6-DC8A-CA85-9647-F3BB6E964BEC}"/>
              </a:ext>
            </a:extLst>
          </p:cNvPr>
          <p:cNvSpPr>
            <a:spLocks noGrp="1"/>
          </p:cNvSpPr>
          <p:nvPr>
            <p:ph type="sldNum" sz="quarter" idx="12"/>
          </p:nvPr>
        </p:nvSpPr>
        <p:spPr/>
        <p:txBody>
          <a:bodyPr/>
          <a:lstStyle/>
          <a:p>
            <a:fld id="{BEBD12BD-2AC1-4212-A213-591CB253B70D}" type="slidenum">
              <a:rPr lang="sv-SE" smtClean="0"/>
              <a:t>‹#›</a:t>
            </a:fld>
            <a:endParaRPr lang="sv-SE"/>
          </a:p>
        </p:txBody>
      </p:sp>
    </p:spTree>
    <p:extLst>
      <p:ext uri="{BB962C8B-B14F-4D97-AF65-F5344CB8AC3E}">
        <p14:creationId xmlns:p14="http://schemas.microsoft.com/office/powerpoint/2010/main" val="53387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00047A8-172C-CE85-9B94-12C5E92D26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B632783-F28F-A2AA-E81A-F155392512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EE2A223-36CC-21D3-D69B-0DCA82AC99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38812-BBDF-4B55-B1F7-F95C3814598A}" type="datetimeFigureOut">
              <a:rPr lang="sv-SE" smtClean="0"/>
              <a:t>2023-11-15</a:t>
            </a:fld>
            <a:endParaRPr lang="sv-SE"/>
          </a:p>
        </p:txBody>
      </p:sp>
      <p:sp>
        <p:nvSpPr>
          <p:cNvPr id="5" name="Platshållare för sidfot 4">
            <a:extLst>
              <a:ext uri="{FF2B5EF4-FFF2-40B4-BE49-F238E27FC236}">
                <a16:creationId xmlns:a16="http://schemas.microsoft.com/office/drawing/2014/main" id="{24DBC3EC-8961-E06B-4F00-0CBD54F82F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937AC0E1-5C93-9B44-0C17-8801D860FE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D12BD-2AC1-4212-A213-591CB253B70D}" type="slidenum">
              <a:rPr lang="sv-SE" smtClean="0"/>
              <a:t>‹#›</a:t>
            </a:fld>
            <a:endParaRPr lang="sv-SE"/>
          </a:p>
        </p:txBody>
      </p:sp>
    </p:spTree>
    <p:extLst>
      <p:ext uri="{BB962C8B-B14F-4D97-AF65-F5344CB8AC3E}">
        <p14:creationId xmlns:p14="http://schemas.microsoft.com/office/powerpoint/2010/main" val="167068985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61" r:id="rId14"/>
    <p:sldLayoutId id="2147483665" r:id="rId15"/>
    <p:sldLayoutId id="2147483666" r:id="rId16"/>
    <p:sldLayoutId id="2147483667" r:id="rId17"/>
    <p:sldLayoutId id="2147483668" r:id="rId18"/>
    <p:sldLayoutId id="2147483669"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www.msb.se/sv/utbildning--ovning/alla-utbildningar/totalforsvaret--ett-gemensamt-ansvar/" TargetMode="External"/><Relationship Id="rId2" Type="http://schemas.openxmlformats.org/officeDocument/2006/relationships/hyperlink" Target="https://www.msb.se/sv/utbildning--ovning/alla-utbildningar/grundkurs-i-samhallsskydd-och-beredskap/" TargetMode="External"/><Relationship Id="rId1" Type="http://schemas.openxmlformats.org/officeDocument/2006/relationships/slideLayout" Target="../slideLayouts/slideLayout2.xml"/><Relationship Id="rId4" Type="http://schemas.openxmlformats.org/officeDocument/2006/relationships/hyperlink" Target="https://www.msb.se/sv/amnesomraden/krisberedskap--civilt-forsvar/samlat-stod-till-kommuner/handbok-i-kommunal-krisberedska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61990D-E802-4E6E-A9FA-4223ABF8CAD2}"/>
              </a:ext>
            </a:extLst>
          </p:cNvPr>
          <p:cNvSpPr>
            <a:spLocks noGrp="1"/>
          </p:cNvSpPr>
          <p:nvPr>
            <p:ph type="ctrTitle"/>
          </p:nvPr>
        </p:nvSpPr>
        <p:spPr>
          <a:xfrm>
            <a:off x="365075" y="2453269"/>
            <a:ext cx="10087896" cy="1892826"/>
          </a:xfrm>
        </p:spPr>
        <p:txBody>
          <a:bodyPr/>
          <a:lstStyle/>
          <a:p>
            <a:r>
              <a:rPr lang="sv-SE" sz="4000" dirty="0">
                <a:effectLst/>
                <a:latin typeface="Calibri" panose="020F0502020204030204" pitchFamily="34" charset="0"/>
                <a:ea typeface="Calibri" panose="020F0502020204030204" pitchFamily="34" charset="0"/>
                <a:cs typeface="Times New Roman" panose="02020603050405020304" pitchFamily="18" charset="0"/>
              </a:rPr>
              <a:t>Kommunal krisberedskap och civilt försvar</a:t>
            </a:r>
            <a:br>
              <a:rPr lang="sv-SE" sz="3200" dirty="0">
                <a:effectLst/>
                <a:latin typeface="Calibri" panose="020F0502020204030204" pitchFamily="34" charset="0"/>
                <a:ea typeface="Calibri" panose="020F0502020204030204" pitchFamily="34" charset="0"/>
                <a:cs typeface="Times New Roman" panose="02020603050405020304" pitchFamily="18" charset="0"/>
              </a:rPr>
            </a:br>
            <a:br>
              <a:rPr lang="sv-SE" sz="3200" dirty="0">
                <a:effectLst/>
                <a:latin typeface="Calibri" panose="020F0502020204030204" pitchFamily="34" charset="0"/>
                <a:ea typeface="Calibri" panose="020F0502020204030204" pitchFamily="34" charset="0"/>
                <a:cs typeface="Times New Roman" panose="02020603050405020304" pitchFamily="18" charset="0"/>
              </a:rPr>
            </a:br>
            <a:r>
              <a:rPr lang="sv-SE" sz="2000" dirty="0">
                <a:effectLst/>
                <a:latin typeface="Calibri" panose="020F0502020204030204" pitchFamily="34" charset="0"/>
                <a:ea typeface="Calibri" panose="020F0502020204030204" pitchFamily="34" charset="0"/>
                <a:cs typeface="Times New Roman" panose="02020603050405020304" pitchFamily="18" charset="0"/>
              </a:rPr>
              <a:t>Sofia Sjöblom</a:t>
            </a:r>
            <a:br>
              <a:rPr lang="sv-SE" sz="2000" dirty="0">
                <a:effectLst/>
                <a:latin typeface="Calibri" panose="020F0502020204030204" pitchFamily="34" charset="0"/>
                <a:ea typeface="Calibri" panose="020F0502020204030204" pitchFamily="34" charset="0"/>
                <a:cs typeface="Times New Roman" panose="02020603050405020304" pitchFamily="18" charset="0"/>
              </a:rPr>
            </a:br>
            <a:r>
              <a:rPr lang="sv-SE" sz="2000" dirty="0">
                <a:effectLst/>
                <a:latin typeface="Calibri" panose="020F0502020204030204" pitchFamily="34" charset="0"/>
                <a:ea typeface="Calibri" panose="020F0502020204030204" pitchFamily="34" charset="0"/>
                <a:cs typeface="Times New Roman" panose="02020603050405020304" pitchFamily="18" charset="0"/>
              </a:rPr>
              <a:t>Beredskapsstrateg</a:t>
            </a:r>
            <a:br>
              <a:rPr lang="sv-SE" sz="2000" dirty="0">
                <a:effectLst/>
                <a:latin typeface="Calibri" panose="020F0502020204030204" pitchFamily="34" charset="0"/>
                <a:ea typeface="Calibri" panose="020F0502020204030204" pitchFamily="34" charset="0"/>
                <a:cs typeface="Times New Roman" panose="02020603050405020304" pitchFamily="18" charset="0"/>
              </a:rPr>
            </a:br>
            <a:r>
              <a:rPr lang="sv-SE" sz="2000" dirty="0">
                <a:effectLst/>
                <a:latin typeface="Calibri" panose="020F0502020204030204" pitchFamily="34" charset="0"/>
                <a:ea typeface="Calibri" panose="020F0502020204030204" pitchFamily="34" charset="0"/>
                <a:cs typeface="Times New Roman" panose="02020603050405020304" pitchFamily="18" charset="0"/>
              </a:rPr>
              <a:t>Gävle kommun</a:t>
            </a:r>
            <a:endParaRPr lang="sv-SE" sz="2000" dirty="0">
              <a:solidFill>
                <a:srgbClr val="FFFF00"/>
              </a:solidFill>
            </a:endParaRPr>
          </a:p>
        </p:txBody>
      </p:sp>
      <p:sp>
        <p:nvSpPr>
          <p:cNvPr id="3" name="Platshållare för datum 2">
            <a:extLst>
              <a:ext uri="{FF2B5EF4-FFF2-40B4-BE49-F238E27FC236}">
                <a16:creationId xmlns:a16="http://schemas.microsoft.com/office/drawing/2014/main" id="{0554D948-076B-4E5B-9391-E4C6498D1BD8}"/>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3DE868-C400-48F8-8630-975031042A4C}" type="datetime1">
              <a:rPr kumimoji="0" lang="sv-SE" sz="1000" b="0" i="0" u="none" strike="noStrike" kern="1200" cap="none" spc="0" normalizeH="0" baseline="0" noProof="0" smtClean="0">
                <a:ln>
                  <a:noFill/>
                </a:ln>
                <a:solidFill>
                  <a:prstClr val="white"/>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2023-11-15</a:t>
            </a:fld>
            <a:endParaRPr kumimoji="0" lang="sv-SE" sz="10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91814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A4A30C-3A46-3A3F-CC82-A1F7F5BF2E30}"/>
              </a:ext>
            </a:extLst>
          </p:cNvPr>
          <p:cNvSpPr>
            <a:spLocks noGrp="1"/>
          </p:cNvSpPr>
          <p:nvPr>
            <p:ph type="title"/>
          </p:nvPr>
        </p:nvSpPr>
        <p:spPr/>
        <p:txBody>
          <a:bodyPr/>
          <a:lstStyle/>
          <a:p>
            <a:r>
              <a:rPr lang="sv-SE" dirty="0"/>
              <a:t>Slutsats</a:t>
            </a:r>
          </a:p>
        </p:txBody>
      </p:sp>
      <p:sp>
        <p:nvSpPr>
          <p:cNvPr id="3" name="Platshållare för innehåll 2">
            <a:extLst>
              <a:ext uri="{FF2B5EF4-FFF2-40B4-BE49-F238E27FC236}">
                <a16:creationId xmlns:a16="http://schemas.microsoft.com/office/drawing/2014/main" id="{FD549B79-BAC7-37A7-B513-04F1B157ACC4}"/>
              </a:ext>
            </a:extLst>
          </p:cNvPr>
          <p:cNvSpPr>
            <a:spLocks noGrp="1"/>
          </p:cNvSpPr>
          <p:nvPr>
            <p:ph idx="1"/>
          </p:nvPr>
        </p:nvSpPr>
        <p:spPr/>
        <p:txBody>
          <a:bodyPr/>
          <a:lstStyle/>
          <a:p>
            <a:r>
              <a:rPr lang="sv-SE" dirty="0"/>
              <a:t>Stärka samhället.</a:t>
            </a:r>
          </a:p>
          <a:p>
            <a:r>
              <a:rPr lang="sv-SE" dirty="0"/>
              <a:t>Förebygga negativa händelser.</a:t>
            </a:r>
          </a:p>
          <a:p>
            <a:r>
              <a:rPr lang="sv-SE" dirty="0"/>
              <a:t>Förbereda samhället, medborgare, grupper.</a:t>
            </a:r>
          </a:p>
          <a:p>
            <a:r>
              <a:rPr lang="sv-SE" dirty="0"/>
              <a:t>Värna samhällets grundfundament (demokrati etc.), liv och hälsa. </a:t>
            </a:r>
          </a:p>
          <a:p>
            <a:pPr marL="0" indent="0">
              <a:buNone/>
            </a:pPr>
            <a:endParaRPr lang="sv-SE" dirty="0"/>
          </a:p>
          <a:p>
            <a:endParaRPr lang="sv-SE" dirty="0"/>
          </a:p>
        </p:txBody>
      </p:sp>
      <p:sp>
        <p:nvSpPr>
          <p:cNvPr id="4" name="Platshållare för datum 3">
            <a:extLst>
              <a:ext uri="{FF2B5EF4-FFF2-40B4-BE49-F238E27FC236}">
                <a16:creationId xmlns:a16="http://schemas.microsoft.com/office/drawing/2014/main" id="{3FEC2D70-6BD1-045B-6D1D-D2C9A35D75B2}"/>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BF2F37B0-F8CE-1066-85B7-9DBFE9723415}"/>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C3DE1E13-892C-1418-83A3-00949050C185}"/>
              </a:ext>
            </a:extLst>
          </p:cNvPr>
          <p:cNvSpPr>
            <a:spLocks noGrp="1"/>
          </p:cNvSpPr>
          <p:nvPr>
            <p:ph type="sldNum" sz="quarter" idx="12"/>
          </p:nvPr>
        </p:nvSpPr>
        <p:spPr/>
        <p:txBody>
          <a:bodyPr/>
          <a:lstStyle/>
          <a:p>
            <a:fld id="{5931CCED-C06E-4325-AB7A-98A9C7CD34E8}" type="slidenum">
              <a:rPr lang="en-GB" smtClean="0"/>
              <a:pPr/>
              <a:t>10</a:t>
            </a:fld>
            <a:endParaRPr lang="en-GB"/>
          </a:p>
        </p:txBody>
      </p:sp>
    </p:spTree>
    <p:extLst>
      <p:ext uri="{BB962C8B-B14F-4D97-AF65-F5344CB8AC3E}">
        <p14:creationId xmlns:p14="http://schemas.microsoft.com/office/powerpoint/2010/main" val="1396874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Kommunernas krisberedskapsarbete styrs av…</a:t>
            </a:r>
          </a:p>
        </p:txBody>
      </p:sp>
      <p:sp>
        <p:nvSpPr>
          <p:cNvPr id="3" name="Platshållare för innehåll 2"/>
          <p:cNvSpPr>
            <a:spLocks noGrp="1"/>
          </p:cNvSpPr>
          <p:nvPr>
            <p:ph idx="1"/>
          </p:nvPr>
        </p:nvSpPr>
        <p:spPr/>
        <p:txBody>
          <a:bodyPr>
            <a:normAutofit fontScale="40000" lnSpcReduction="20000"/>
          </a:bodyPr>
          <a:lstStyle/>
          <a:p>
            <a:r>
              <a:rPr lang="sv-SE" sz="9600" dirty="0"/>
              <a:t>Lag (2006:544) om kommuners och regioners åtgärder inför och vid extraordinära händelser i fredstid och höjd beredskap + förordning</a:t>
            </a:r>
          </a:p>
          <a:p>
            <a:pPr marL="0" indent="0">
              <a:buNone/>
            </a:pPr>
            <a:endParaRPr lang="sv-SE" sz="9600" dirty="0"/>
          </a:p>
          <a:p>
            <a:r>
              <a:rPr lang="sv-SE" sz="9600" dirty="0"/>
              <a:t>Överenskommelser mellan Myndigheten för samhällsskydd och beredskap (MSB), samt Sveriges kommuner och landsting (SKL)</a:t>
            </a:r>
          </a:p>
          <a:p>
            <a:pPr marL="0" indent="0">
              <a:buNone/>
            </a:pPr>
            <a:endParaRPr lang="sv-SE" sz="9600" dirty="0"/>
          </a:p>
          <a:p>
            <a:r>
              <a:rPr lang="sv-SE" sz="9600" dirty="0"/>
              <a:t>Etc. </a:t>
            </a:r>
          </a:p>
          <a:p>
            <a:pPr marL="0" indent="0">
              <a:buNone/>
            </a:pPr>
            <a:endParaRPr lang="sv-SE" dirty="0"/>
          </a:p>
        </p:txBody>
      </p:sp>
    </p:spTree>
    <p:extLst>
      <p:ext uri="{BB962C8B-B14F-4D97-AF65-F5344CB8AC3E}">
        <p14:creationId xmlns:p14="http://schemas.microsoft.com/office/powerpoint/2010/main" val="2083760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4342C3-4122-0719-C9FF-87871F556F5E}"/>
              </a:ext>
            </a:extLst>
          </p:cNvPr>
          <p:cNvSpPr>
            <a:spLocks noGrp="1"/>
          </p:cNvSpPr>
          <p:nvPr>
            <p:ph type="title"/>
          </p:nvPr>
        </p:nvSpPr>
        <p:spPr>
          <a:xfrm>
            <a:off x="838200" y="0"/>
            <a:ext cx="9893209" cy="1333930"/>
          </a:xfrm>
        </p:spPr>
        <p:txBody>
          <a:bodyPr/>
          <a:lstStyle/>
          <a:p>
            <a:r>
              <a:rPr lang="sv-SE" dirty="0"/>
              <a:t>LEH</a:t>
            </a:r>
          </a:p>
        </p:txBody>
      </p:sp>
      <p:sp>
        <p:nvSpPr>
          <p:cNvPr id="3" name="Platshållare för innehåll 2">
            <a:extLst>
              <a:ext uri="{FF2B5EF4-FFF2-40B4-BE49-F238E27FC236}">
                <a16:creationId xmlns:a16="http://schemas.microsoft.com/office/drawing/2014/main" id="{E329CB3F-4D3C-1BDB-6221-6AD33ED3F99A}"/>
              </a:ext>
            </a:extLst>
          </p:cNvPr>
          <p:cNvSpPr>
            <a:spLocks noGrp="1"/>
          </p:cNvSpPr>
          <p:nvPr>
            <p:ph idx="1"/>
          </p:nvPr>
        </p:nvSpPr>
        <p:spPr>
          <a:xfrm>
            <a:off x="155643" y="1245140"/>
            <a:ext cx="11947314" cy="5612860"/>
          </a:xfrm>
        </p:spPr>
        <p:txBody>
          <a:bodyPr/>
          <a:lstStyle/>
          <a:p>
            <a:pPr marL="0" indent="0">
              <a:buNone/>
            </a:pPr>
            <a:r>
              <a:rPr lang="sv-SE" sz="2000" b="1" i="0" u="none" strike="noStrike" dirty="0">
                <a:solidFill>
                  <a:srgbClr val="333333"/>
                </a:solidFill>
                <a:effectLst/>
                <a:latin typeface="Arial" panose="020B0604020202020204" pitchFamily="34" charset="0"/>
              </a:rPr>
              <a:t>1 §</a:t>
            </a:r>
            <a:r>
              <a:rPr lang="sv-SE" sz="2000" b="0" i="0" dirty="0">
                <a:solidFill>
                  <a:srgbClr val="000000"/>
                </a:solidFill>
                <a:effectLst/>
                <a:latin typeface="Arial" panose="020B0604020202020204" pitchFamily="34" charset="0"/>
              </a:rPr>
              <a:t>   Bestämmelserna i denna lag syftar till att kommuner och regioner ska minska sårbarheten i sin verksamhet och ha en god förmåga att hantera krissituationer i fred. Kommuner och regioner ska därigenom också uppnå en grundläggande förmåga till civilt försvar. </a:t>
            </a:r>
            <a:r>
              <a:rPr lang="sv-SE" sz="2000" b="0" i="1" dirty="0">
                <a:solidFill>
                  <a:srgbClr val="000000"/>
                </a:solidFill>
                <a:effectLst/>
                <a:latin typeface="Arial" panose="020B0604020202020204" pitchFamily="34" charset="0"/>
              </a:rPr>
              <a:t>Lag (2019:925)</a:t>
            </a:r>
            <a:r>
              <a:rPr lang="sv-SE" sz="2000" b="0" i="0" dirty="0">
                <a:solidFill>
                  <a:srgbClr val="000000"/>
                </a:solidFill>
                <a:effectLst/>
                <a:latin typeface="Arial" panose="020B0604020202020204" pitchFamily="34" charset="0"/>
              </a:rPr>
              <a:t>.</a:t>
            </a:r>
          </a:p>
          <a:p>
            <a:pPr marL="0" indent="0">
              <a:buNone/>
            </a:pPr>
            <a:endParaRPr lang="sv-SE" sz="2000" dirty="0">
              <a:solidFill>
                <a:srgbClr val="000000"/>
              </a:solidFill>
              <a:latin typeface="Arial" panose="020B0604020202020204" pitchFamily="34" charset="0"/>
            </a:endParaRPr>
          </a:p>
          <a:p>
            <a:pPr marL="0" indent="0" algn="l">
              <a:buNone/>
            </a:pPr>
            <a:r>
              <a:rPr lang="sv-SE" sz="2000" b="1" i="0" u="none" strike="noStrike" dirty="0">
                <a:solidFill>
                  <a:srgbClr val="333333"/>
                </a:solidFill>
                <a:effectLst/>
                <a:highlight>
                  <a:srgbClr val="FFFF00"/>
                </a:highlight>
                <a:latin typeface="Arial" panose="020B0604020202020204" pitchFamily="34" charset="0"/>
              </a:rPr>
              <a:t>7 §</a:t>
            </a:r>
            <a:r>
              <a:rPr lang="sv-SE" sz="2000" b="0" i="0" dirty="0">
                <a:solidFill>
                  <a:srgbClr val="000000"/>
                </a:solidFill>
                <a:effectLst/>
                <a:highlight>
                  <a:srgbClr val="FFFF00"/>
                </a:highlight>
                <a:latin typeface="Arial" panose="020B0604020202020204" pitchFamily="34" charset="0"/>
              </a:rPr>
              <a:t>   Kommuner skall inom sitt geografiska område i fråga om extraordinära händelser i fredstid verka för att</a:t>
            </a:r>
            <a:br>
              <a:rPr lang="sv-SE" sz="2000" dirty="0">
                <a:highlight>
                  <a:srgbClr val="FFFF00"/>
                </a:highlight>
              </a:rPr>
            </a:br>
            <a:r>
              <a:rPr lang="sv-SE" sz="2000" b="0" i="0" dirty="0">
                <a:solidFill>
                  <a:srgbClr val="000000"/>
                </a:solidFill>
                <a:effectLst/>
                <a:highlight>
                  <a:srgbClr val="FFFF00"/>
                </a:highlight>
                <a:latin typeface="Arial" panose="020B0604020202020204" pitchFamily="34" charset="0"/>
              </a:rPr>
              <a:t>   1. olika aktörer i kommunen samverkar och uppnår samordning i planerings- och förberedelsearbetet,</a:t>
            </a:r>
            <a:br>
              <a:rPr lang="sv-SE" sz="2000" dirty="0">
                <a:highlight>
                  <a:srgbClr val="FFFF00"/>
                </a:highlight>
              </a:rPr>
            </a:br>
            <a:r>
              <a:rPr lang="sv-SE" sz="2000" b="0" i="0" dirty="0">
                <a:solidFill>
                  <a:srgbClr val="000000"/>
                </a:solidFill>
                <a:effectLst/>
                <a:highlight>
                  <a:srgbClr val="FFFF00"/>
                </a:highlight>
                <a:latin typeface="Arial" panose="020B0604020202020204" pitchFamily="34" charset="0"/>
              </a:rPr>
              <a:t>   2. de krishanteringsåtgärder som vidtas av olika aktörer under en sådan händelse samordnas, och</a:t>
            </a:r>
            <a:br>
              <a:rPr lang="sv-SE" sz="2000" dirty="0">
                <a:highlight>
                  <a:srgbClr val="FFFF00"/>
                </a:highlight>
              </a:rPr>
            </a:br>
            <a:r>
              <a:rPr lang="sv-SE" sz="2000" b="0" i="0" dirty="0">
                <a:solidFill>
                  <a:srgbClr val="000000"/>
                </a:solidFill>
                <a:effectLst/>
                <a:highlight>
                  <a:srgbClr val="FFFF00"/>
                </a:highlight>
                <a:latin typeface="Arial" panose="020B0604020202020204" pitchFamily="34" charset="0"/>
              </a:rPr>
              <a:t>   3. informationen till allmänheten under sådana förhållanden samordnas.</a:t>
            </a:r>
            <a:r>
              <a:rPr lang="sv-SE" sz="2000" b="1" i="0" u="none" strike="noStrike" dirty="0">
                <a:solidFill>
                  <a:srgbClr val="333333"/>
                </a:solidFill>
                <a:effectLst/>
                <a:highlight>
                  <a:srgbClr val="FFFF00"/>
                </a:highlight>
                <a:latin typeface="Arial" panose="020B0604020202020204" pitchFamily="34" charset="0"/>
              </a:rPr>
              <a:t> </a:t>
            </a:r>
          </a:p>
          <a:p>
            <a:pPr marL="0" indent="0" algn="l">
              <a:buNone/>
            </a:pPr>
            <a:endParaRPr lang="sv-SE" sz="2000" b="1" i="0" u="none" strike="noStrike" dirty="0">
              <a:solidFill>
                <a:srgbClr val="333333"/>
              </a:solidFill>
              <a:effectLst/>
              <a:latin typeface="Arial" panose="020B0604020202020204" pitchFamily="34" charset="0"/>
            </a:endParaRPr>
          </a:p>
          <a:p>
            <a:pPr marL="0" indent="0" algn="l">
              <a:buNone/>
            </a:pPr>
            <a:r>
              <a:rPr lang="sv-SE" sz="2000" b="1" i="0" u="none" strike="noStrike" dirty="0">
                <a:solidFill>
                  <a:srgbClr val="333333"/>
                </a:solidFill>
                <a:effectLst/>
                <a:latin typeface="Arial" panose="020B0604020202020204" pitchFamily="34" charset="0"/>
              </a:rPr>
              <a:t>9 §</a:t>
            </a:r>
            <a:r>
              <a:rPr lang="sv-SE" sz="2000" b="0" i="0" dirty="0">
                <a:solidFill>
                  <a:srgbClr val="000000"/>
                </a:solidFill>
                <a:effectLst/>
                <a:latin typeface="Arial" panose="020B0604020202020204" pitchFamily="34" charset="0"/>
              </a:rPr>
              <a:t>   Kommuner och regioner ska hålla den myndighet som regeringen bestämmer informerad om vilka åtgärder som vidtagits enligt detta kapitel och hur åtgärderna påverkat krisberedskapsläget.</a:t>
            </a:r>
          </a:p>
          <a:p>
            <a:pPr marL="0" indent="0" algn="l">
              <a:buNone/>
            </a:pPr>
            <a:r>
              <a:rPr lang="sv-SE" sz="2000" b="0" i="0" dirty="0">
                <a:solidFill>
                  <a:srgbClr val="000000"/>
                </a:solidFill>
                <a:effectLst/>
                <a:latin typeface="Arial" panose="020B0604020202020204" pitchFamily="34" charset="0"/>
              </a:rPr>
              <a:t>Kommunen och regionen ska vid en extraordinär händelse i fredstid ge den myndighet som regeringen bestämmer lägesrapporter och information om händelseutvecklingen, tillståndet och den förväntade utvecklingen samt om vidtagna och planerade åtgärder. </a:t>
            </a:r>
            <a:r>
              <a:rPr lang="sv-SE" sz="2000" b="0" i="1" dirty="0">
                <a:solidFill>
                  <a:srgbClr val="000000"/>
                </a:solidFill>
                <a:effectLst/>
                <a:latin typeface="Arial" panose="020B0604020202020204" pitchFamily="34" charset="0"/>
              </a:rPr>
              <a:t>Lag (2019:925)</a:t>
            </a:r>
            <a:r>
              <a:rPr lang="sv-SE" sz="2000" b="0" i="0" dirty="0">
                <a:solidFill>
                  <a:srgbClr val="000000"/>
                </a:solidFill>
                <a:effectLst/>
                <a:latin typeface="Arial" panose="020B0604020202020204" pitchFamily="34" charset="0"/>
              </a:rPr>
              <a:t>.</a:t>
            </a:r>
          </a:p>
          <a:p>
            <a:pPr marL="0" indent="0">
              <a:buNone/>
            </a:pPr>
            <a:endParaRPr lang="sv-SE" dirty="0"/>
          </a:p>
        </p:txBody>
      </p:sp>
      <p:sp>
        <p:nvSpPr>
          <p:cNvPr id="4" name="Platshållare för datum 3">
            <a:extLst>
              <a:ext uri="{FF2B5EF4-FFF2-40B4-BE49-F238E27FC236}">
                <a16:creationId xmlns:a16="http://schemas.microsoft.com/office/drawing/2014/main" id="{C01574C7-E26F-724A-C73F-77A8B22448A4}"/>
              </a:ext>
            </a:extLst>
          </p:cNvPr>
          <p:cNvSpPr>
            <a:spLocks noGrp="1"/>
          </p:cNvSpPr>
          <p:nvPr>
            <p:ph type="dt" sz="half" idx="10"/>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33D846C1-F72D-41C2-8063-01C44EF4A75B}" type="datetime1">
              <a:rPr kumimoji="0" lang="sv-SE"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2023-11-15</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sidfot 4">
            <a:extLst>
              <a:ext uri="{FF2B5EF4-FFF2-40B4-BE49-F238E27FC236}">
                <a16:creationId xmlns:a16="http://schemas.microsoft.com/office/drawing/2014/main" id="{D433229C-0F4E-10D2-71E1-525E618F6192}"/>
              </a:ext>
            </a:extLst>
          </p:cNvPr>
          <p:cNvSpPr>
            <a:spLocks noGrp="1"/>
          </p:cNvSpPr>
          <p:nvPr>
            <p:ph type="ftr" sz="quarter" idx="11"/>
          </p:nvPr>
        </p:nvSpPr>
        <p:spPr/>
        <p:txBody>
          <a:bodyPr/>
          <a:lstStyle/>
          <a:p>
            <a:pPr marL="0" marR="0" lvl="0" indent="0" algn="r" defTabSz="457200" rtl="0" eaLnBrk="1" fontAlgn="auto" latinLnBrk="0" hangingPunct="1">
              <a:lnSpc>
                <a:spcPts val="900"/>
              </a:lnSpc>
              <a:spcBef>
                <a:spcPts val="0"/>
              </a:spcBef>
              <a:spcAft>
                <a:spcPts val="0"/>
              </a:spcAft>
              <a:buClrTx/>
              <a:buSzTx/>
              <a:buFontTx/>
              <a:buNone/>
              <a:tabLst/>
              <a:defRPr/>
            </a:pPr>
            <a:r>
              <a:rPr kumimoji="0" lang="en-GB" sz="700" b="1" i="0" u="none" strike="noStrike" kern="1200" cap="none" spc="0" normalizeH="0" baseline="0" noProof="0">
                <a:ln>
                  <a:noFill/>
                </a:ln>
                <a:solidFill>
                  <a:prstClr val="black"/>
                </a:solidFill>
                <a:effectLst/>
                <a:uLnTx/>
                <a:uFillTx/>
                <a:latin typeface="Arial"/>
                <a:ea typeface="+mn-ea"/>
                <a:cs typeface="+mn-cs"/>
              </a:rPr>
              <a:t>Gävle kommun</a:t>
            </a:r>
          </a:p>
        </p:txBody>
      </p:sp>
      <p:sp>
        <p:nvSpPr>
          <p:cNvPr id="6" name="Platshållare för bildnummer 5">
            <a:extLst>
              <a:ext uri="{FF2B5EF4-FFF2-40B4-BE49-F238E27FC236}">
                <a16:creationId xmlns:a16="http://schemas.microsoft.com/office/drawing/2014/main" id="{B93FDB51-BB9E-34AC-6553-9E1FC5E15E72}"/>
              </a:ext>
            </a:extLst>
          </p:cNvPr>
          <p:cNvSpPr>
            <a:spLocks noGrp="1"/>
          </p:cNvSpPr>
          <p:nvPr>
            <p:ph type="sldNum" sz="quarter" idx="12"/>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5931CCED-C06E-4325-AB7A-98A9C7CD34E8}" type="slidenum">
              <a:rPr kumimoji="0" lang="en-GB"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12</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156813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04106" y="389106"/>
            <a:ext cx="8462944" cy="854968"/>
          </a:xfrm>
        </p:spPr>
        <p:txBody>
          <a:bodyPr/>
          <a:lstStyle/>
          <a:p>
            <a:r>
              <a:rPr lang="sv-SE" dirty="0"/>
              <a:t>Målen för krisberedskapsarbetet</a:t>
            </a:r>
          </a:p>
        </p:txBody>
      </p:sp>
      <p:sp>
        <p:nvSpPr>
          <p:cNvPr id="3" name="Platshållare för innehåll 2"/>
          <p:cNvSpPr>
            <a:spLocks noGrp="1"/>
          </p:cNvSpPr>
          <p:nvPr>
            <p:ph idx="1"/>
          </p:nvPr>
        </p:nvSpPr>
        <p:spPr>
          <a:xfrm>
            <a:off x="535022" y="1488834"/>
            <a:ext cx="10032028" cy="4980060"/>
          </a:xfrm>
        </p:spPr>
        <p:txBody>
          <a:bodyPr>
            <a:normAutofit/>
          </a:bodyPr>
          <a:lstStyle/>
          <a:p>
            <a:r>
              <a:rPr lang="sv-SE" dirty="0"/>
              <a:t>Värna samhällets funktionalitet</a:t>
            </a:r>
          </a:p>
          <a:p>
            <a:endParaRPr lang="sv-SE" dirty="0"/>
          </a:p>
          <a:p>
            <a:r>
              <a:rPr lang="sv-SE" dirty="0"/>
              <a:t>Värna människors liv och hälsa</a:t>
            </a:r>
          </a:p>
          <a:p>
            <a:endParaRPr lang="sv-SE" dirty="0"/>
          </a:p>
          <a:p>
            <a:r>
              <a:rPr lang="sv-SE" dirty="0"/>
              <a:t>Värna samhällsviktig verksamhet- verksamhet som inte får stanna upp för då hotar den liv och hälsa/samhällets funktionalitet. </a:t>
            </a:r>
          </a:p>
          <a:p>
            <a:endParaRPr lang="sv-SE" dirty="0"/>
          </a:p>
          <a:p>
            <a:r>
              <a:rPr lang="sv-SE" dirty="0"/>
              <a:t>Värna demokratiska värden, mänskliga rättigheter etc. </a:t>
            </a:r>
          </a:p>
          <a:p>
            <a:endParaRPr lang="sv-SE" dirty="0"/>
          </a:p>
          <a:p>
            <a:pPr marL="0" indent="0">
              <a:buNone/>
            </a:pPr>
            <a:r>
              <a:rPr lang="sv-SE" dirty="0"/>
              <a:t>(Således är valdagen lika viktig som ett äldreboende.) </a:t>
            </a:r>
          </a:p>
          <a:p>
            <a:endParaRPr lang="sv-SE" dirty="0"/>
          </a:p>
        </p:txBody>
      </p:sp>
    </p:spTree>
    <p:extLst>
      <p:ext uri="{BB962C8B-B14F-4D97-AF65-F5344CB8AC3E}">
        <p14:creationId xmlns:p14="http://schemas.microsoft.com/office/powerpoint/2010/main" val="1604149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Extraordinär händelse, inte kris</a:t>
            </a:r>
          </a:p>
        </p:txBody>
      </p:sp>
      <p:sp>
        <p:nvSpPr>
          <p:cNvPr id="3" name="Platshållare för innehåll 2"/>
          <p:cNvSpPr>
            <a:spLocks noGrp="1"/>
          </p:cNvSpPr>
          <p:nvPr>
            <p:ph idx="1"/>
          </p:nvPr>
        </p:nvSpPr>
        <p:spPr/>
        <p:txBody>
          <a:bodyPr/>
          <a:lstStyle/>
          <a:p>
            <a:pPr marL="0" indent="0">
              <a:buNone/>
            </a:pPr>
            <a:r>
              <a:rPr lang="sv-SE" dirty="0"/>
              <a:t>Händelse som avviker från det normala och innebär en allvarlig störning eller överhängande risk för en allvarlig störning i viktiga samhällsfunktioner och kräver skyndsamma insatser av en kommun eller ett landsting.</a:t>
            </a:r>
          </a:p>
          <a:p>
            <a:pPr marL="0" indent="0">
              <a:buNone/>
            </a:pPr>
            <a:endParaRPr lang="sv-SE" dirty="0"/>
          </a:p>
          <a:p>
            <a:pPr marL="0" indent="0">
              <a:buNone/>
            </a:pPr>
            <a:r>
              <a:rPr lang="sv-SE" dirty="0"/>
              <a:t>Kris kan vara många saker. Att min bil fått punktering när jag ska till jobbet är en kris för mig, men knappast för samhället. En extraordinär händelse kan inte vara vilken händelse som helst.  </a:t>
            </a:r>
          </a:p>
        </p:txBody>
      </p:sp>
    </p:spTree>
    <p:extLst>
      <p:ext uri="{BB962C8B-B14F-4D97-AF65-F5344CB8AC3E}">
        <p14:creationId xmlns:p14="http://schemas.microsoft.com/office/powerpoint/2010/main" val="455186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64528" y="291830"/>
            <a:ext cx="8462944" cy="854968"/>
          </a:xfrm>
        </p:spPr>
        <p:txBody>
          <a:bodyPr/>
          <a:lstStyle/>
          <a:p>
            <a:r>
              <a:rPr lang="sv-SE" b="1" dirty="0"/>
              <a:t>Lagen LEH säger att kommuner ska…</a:t>
            </a:r>
          </a:p>
        </p:txBody>
      </p:sp>
      <p:sp>
        <p:nvSpPr>
          <p:cNvPr id="3" name="Platshållare för innehåll 2"/>
          <p:cNvSpPr>
            <a:spLocks noGrp="1"/>
          </p:cNvSpPr>
          <p:nvPr>
            <p:ph idx="1"/>
          </p:nvPr>
        </p:nvSpPr>
        <p:spPr>
          <a:xfrm>
            <a:off x="725426" y="1421979"/>
            <a:ext cx="10889400" cy="5251195"/>
          </a:xfrm>
        </p:spPr>
        <p:txBody>
          <a:bodyPr>
            <a:normAutofit fontScale="77500" lnSpcReduction="20000"/>
          </a:bodyPr>
          <a:lstStyle/>
          <a:p>
            <a:r>
              <a:rPr lang="sv-SE" sz="4500" dirty="0"/>
              <a:t>Krisledningsnämnd</a:t>
            </a:r>
          </a:p>
          <a:p>
            <a:pPr marL="0" indent="0">
              <a:buNone/>
            </a:pPr>
            <a:endParaRPr lang="sv-SE" sz="4500" dirty="0"/>
          </a:p>
          <a:p>
            <a:r>
              <a:rPr lang="sv-SE" sz="4500" dirty="0"/>
              <a:t>Risk-och sårbarhetsanalys (mandatperiod)</a:t>
            </a:r>
          </a:p>
          <a:p>
            <a:endParaRPr lang="sv-SE" sz="4500" dirty="0"/>
          </a:p>
          <a:p>
            <a:r>
              <a:rPr lang="sv-SE" sz="4500" dirty="0"/>
              <a:t>Plan för hantering av extraordinära händelser </a:t>
            </a:r>
          </a:p>
          <a:p>
            <a:endParaRPr lang="sv-SE" sz="4500" dirty="0"/>
          </a:p>
          <a:p>
            <a:r>
              <a:rPr lang="sv-SE" sz="4500" dirty="0"/>
              <a:t>Utbildning och övning</a:t>
            </a:r>
          </a:p>
          <a:p>
            <a:endParaRPr lang="sv-SE" sz="4500" dirty="0"/>
          </a:p>
          <a:p>
            <a:endParaRPr lang="sv-SE" sz="4500" dirty="0"/>
          </a:p>
          <a:p>
            <a:pPr marL="0" indent="0">
              <a:buNone/>
            </a:pPr>
            <a:r>
              <a:rPr lang="sv-SE" sz="4500" b="1" dirty="0"/>
              <a:t>Överenskommelser</a:t>
            </a:r>
          </a:p>
          <a:p>
            <a:endParaRPr lang="sv-SE" sz="8600" dirty="0"/>
          </a:p>
          <a:p>
            <a:pPr marL="0" indent="0">
              <a:buNone/>
            </a:pPr>
            <a:endParaRPr lang="sv-SE" dirty="0"/>
          </a:p>
        </p:txBody>
      </p:sp>
    </p:spTree>
    <p:extLst>
      <p:ext uri="{BB962C8B-B14F-4D97-AF65-F5344CB8AC3E}">
        <p14:creationId xmlns:p14="http://schemas.microsoft.com/office/powerpoint/2010/main" val="1566608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48D144-F715-5AB6-DA97-3944E230427E}"/>
              </a:ext>
            </a:extLst>
          </p:cNvPr>
          <p:cNvSpPr>
            <a:spLocks noGrp="1"/>
          </p:cNvSpPr>
          <p:nvPr>
            <p:ph type="title"/>
          </p:nvPr>
        </p:nvSpPr>
        <p:spPr>
          <a:xfrm>
            <a:off x="2371725" y="2143125"/>
            <a:ext cx="8057793" cy="1362075"/>
          </a:xfrm>
        </p:spPr>
        <p:txBody>
          <a:bodyPr/>
          <a:lstStyle/>
          <a:p>
            <a:pPr algn="ctr"/>
            <a:r>
              <a:rPr lang="sv-SE" sz="8000" dirty="0"/>
              <a:t>Hur?</a:t>
            </a:r>
          </a:p>
        </p:txBody>
      </p:sp>
    </p:spTree>
    <p:extLst>
      <p:ext uri="{BB962C8B-B14F-4D97-AF65-F5344CB8AC3E}">
        <p14:creationId xmlns:p14="http://schemas.microsoft.com/office/powerpoint/2010/main" val="3735722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BF4C76-1B07-EEC8-FAF1-C8E32B7F612F}"/>
              </a:ext>
            </a:extLst>
          </p:cNvPr>
          <p:cNvSpPr>
            <a:spLocks noGrp="1"/>
          </p:cNvSpPr>
          <p:nvPr>
            <p:ph type="title"/>
          </p:nvPr>
        </p:nvSpPr>
        <p:spPr/>
        <p:txBody>
          <a:bodyPr/>
          <a:lstStyle/>
          <a:p>
            <a:r>
              <a:rPr lang="sv-SE" dirty="0"/>
              <a:t>Helig text (samhällsviktig verksamhet)</a:t>
            </a:r>
          </a:p>
        </p:txBody>
      </p:sp>
      <p:sp>
        <p:nvSpPr>
          <p:cNvPr id="3" name="Platshållare för innehåll 2">
            <a:extLst>
              <a:ext uri="{FF2B5EF4-FFF2-40B4-BE49-F238E27FC236}">
                <a16:creationId xmlns:a16="http://schemas.microsoft.com/office/drawing/2014/main" id="{CBE66DC4-B96E-2C49-2AC5-40A3E477DF20}"/>
              </a:ext>
            </a:extLst>
          </p:cNvPr>
          <p:cNvSpPr>
            <a:spLocks noGrp="1"/>
          </p:cNvSpPr>
          <p:nvPr>
            <p:ph idx="1"/>
          </p:nvPr>
        </p:nvSpPr>
        <p:spPr/>
        <p:txBody>
          <a:bodyPr/>
          <a:lstStyle/>
          <a:p>
            <a:pPr marL="0" indent="0">
              <a:buNone/>
            </a:pPr>
            <a:r>
              <a:rPr lang="sv-SE" b="0" i="0" dirty="0">
                <a:solidFill>
                  <a:srgbClr val="333333"/>
                </a:solidFill>
                <a:effectLst/>
                <a:latin typeface="Open Sans" panose="020B0606030504020204" pitchFamily="34" charset="0"/>
              </a:rPr>
              <a:t>Med samhällsviktig verksamhet avses verksamhet, tjänst eller infrastruktur som upprätthåller eller säkerställer samhällsfunktioner som är nödvändiga för samhällets grundläggande behov, värden eller säkerhet. I detta sammanhang ska verksamhet förstås som ett vidare begrepp. Verksamhet, tjänst eller infrastruktur inkluderar exempelvis även anläggningar, processer, system och noder.</a:t>
            </a:r>
            <a:endParaRPr lang="sv-SE" dirty="0"/>
          </a:p>
        </p:txBody>
      </p:sp>
      <p:sp>
        <p:nvSpPr>
          <p:cNvPr id="4" name="Platshållare för datum 3">
            <a:extLst>
              <a:ext uri="{FF2B5EF4-FFF2-40B4-BE49-F238E27FC236}">
                <a16:creationId xmlns:a16="http://schemas.microsoft.com/office/drawing/2014/main" id="{FD29B3CF-4D24-F82B-A52A-B1955AFC971E}"/>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43DC602E-59E8-69DA-D25F-606B8ACF1D3A}"/>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A043C9B7-629E-C1C5-3561-0B846A9BCCD5}"/>
              </a:ext>
            </a:extLst>
          </p:cNvPr>
          <p:cNvSpPr>
            <a:spLocks noGrp="1"/>
          </p:cNvSpPr>
          <p:nvPr>
            <p:ph type="sldNum" sz="quarter" idx="12"/>
          </p:nvPr>
        </p:nvSpPr>
        <p:spPr/>
        <p:txBody>
          <a:bodyPr/>
          <a:lstStyle/>
          <a:p>
            <a:fld id="{5931CCED-C06E-4325-AB7A-98A9C7CD34E8}" type="slidenum">
              <a:rPr lang="en-GB" smtClean="0"/>
              <a:pPr/>
              <a:t>17</a:t>
            </a:fld>
            <a:endParaRPr lang="en-GB"/>
          </a:p>
        </p:txBody>
      </p:sp>
    </p:spTree>
    <p:extLst>
      <p:ext uri="{BB962C8B-B14F-4D97-AF65-F5344CB8AC3E}">
        <p14:creationId xmlns:p14="http://schemas.microsoft.com/office/powerpoint/2010/main" val="1712915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7568CD-D5EB-43C0-9517-93D775665B37}"/>
              </a:ext>
            </a:extLst>
          </p:cNvPr>
          <p:cNvSpPr>
            <a:spLocks noGrp="1"/>
          </p:cNvSpPr>
          <p:nvPr>
            <p:ph type="title"/>
          </p:nvPr>
        </p:nvSpPr>
        <p:spPr/>
        <p:txBody>
          <a:bodyPr/>
          <a:lstStyle/>
          <a:p>
            <a:r>
              <a:rPr lang="sv-SE" dirty="0"/>
              <a:t>I krisberedskapsarbetet samarbetar kommunerna med…</a:t>
            </a:r>
          </a:p>
        </p:txBody>
      </p:sp>
      <p:sp>
        <p:nvSpPr>
          <p:cNvPr id="3" name="Platshållare för innehåll 2">
            <a:extLst>
              <a:ext uri="{FF2B5EF4-FFF2-40B4-BE49-F238E27FC236}">
                <a16:creationId xmlns:a16="http://schemas.microsoft.com/office/drawing/2014/main" id="{49D4567D-7594-4C60-9B62-D7F03D2E040C}"/>
              </a:ext>
            </a:extLst>
          </p:cNvPr>
          <p:cNvSpPr>
            <a:spLocks noGrp="1"/>
          </p:cNvSpPr>
          <p:nvPr>
            <p:ph idx="1"/>
          </p:nvPr>
        </p:nvSpPr>
        <p:spPr/>
        <p:txBody>
          <a:bodyPr/>
          <a:lstStyle/>
          <a:p>
            <a:r>
              <a:rPr lang="sv-SE" dirty="0"/>
              <a:t>Andra kommuner</a:t>
            </a:r>
          </a:p>
          <a:p>
            <a:r>
              <a:rPr lang="sv-SE" dirty="0"/>
              <a:t>Länsstyrelsen</a:t>
            </a:r>
          </a:p>
          <a:p>
            <a:r>
              <a:rPr lang="sv-SE" dirty="0"/>
              <a:t>Blåljusmyndigheterna</a:t>
            </a:r>
          </a:p>
          <a:p>
            <a:r>
              <a:rPr lang="sv-SE" dirty="0"/>
              <a:t>Regionerna</a:t>
            </a:r>
          </a:p>
          <a:p>
            <a:r>
              <a:rPr lang="sv-SE" dirty="0"/>
              <a:t>Frivilligorganisationer m.fl. </a:t>
            </a:r>
          </a:p>
        </p:txBody>
      </p:sp>
      <p:sp>
        <p:nvSpPr>
          <p:cNvPr id="4" name="Platshållare för datum 3">
            <a:extLst>
              <a:ext uri="{FF2B5EF4-FFF2-40B4-BE49-F238E27FC236}">
                <a16:creationId xmlns:a16="http://schemas.microsoft.com/office/drawing/2014/main" id="{9EAC1834-8058-4D9B-A47C-32B68127F4D8}"/>
              </a:ext>
            </a:extLst>
          </p:cNvPr>
          <p:cNvSpPr>
            <a:spLocks noGrp="1"/>
          </p:cNvSpPr>
          <p:nvPr>
            <p:ph type="dt" sz="half" idx="10"/>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33D846C1-F72D-41C2-8063-01C44EF4A75B}" type="datetime1">
              <a:rPr kumimoji="0" lang="sv-SE"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2023-11-15</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sidfot 4">
            <a:extLst>
              <a:ext uri="{FF2B5EF4-FFF2-40B4-BE49-F238E27FC236}">
                <a16:creationId xmlns:a16="http://schemas.microsoft.com/office/drawing/2014/main" id="{3C8DB2EA-844B-46E6-907D-D39DDD6122CB}"/>
              </a:ext>
            </a:extLst>
          </p:cNvPr>
          <p:cNvSpPr>
            <a:spLocks noGrp="1"/>
          </p:cNvSpPr>
          <p:nvPr>
            <p:ph type="ftr" sz="quarter" idx="11"/>
          </p:nvPr>
        </p:nvSpPr>
        <p:spPr/>
        <p:txBody>
          <a:bodyPr/>
          <a:lstStyle/>
          <a:p>
            <a:pPr marL="0" marR="0" lvl="0" indent="0" algn="r" defTabSz="457200" rtl="0" eaLnBrk="1" fontAlgn="auto" latinLnBrk="0" hangingPunct="1">
              <a:lnSpc>
                <a:spcPts val="900"/>
              </a:lnSpc>
              <a:spcBef>
                <a:spcPts val="0"/>
              </a:spcBef>
              <a:spcAft>
                <a:spcPts val="0"/>
              </a:spcAft>
              <a:buClrTx/>
              <a:buSzTx/>
              <a:buFontTx/>
              <a:buNone/>
              <a:tabLst/>
              <a:defRPr/>
            </a:pPr>
            <a:r>
              <a:rPr kumimoji="0" lang="en-GB" sz="700" b="1" i="0" u="none" strike="noStrike" kern="1200" cap="none" spc="0" normalizeH="0" baseline="0" noProof="0">
                <a:ln>
                  <a:noFill/>
                </a:ln>
                <a:solidFill>
                  <a:prstClr val="black"/>
                </a:solidFill>
                <a:effectLst/>
                <a:uLnTx/>
                <a:uFillTx/>
                <a:latin typeface="Arial"/>
                <a:ea typeface="+mn-ea"/>
                <a:cs typeface="+mn-cs"/>
              </a:rPr>
              <a:t>Gävle kommun</a:t>
            </a:r>
          </a:p>
        </p:txBody>
      </p:sp>
      <p:sp>
        <p:nvSpPr>
          <p:cNvPr id="6" name="Platshållare för bildnummer 5">
            <a:extLst>
              <a:ext uri="{FF2B5EF4-FFF2-40B4-BE49-F238E27FC236}">
                <a16:creationId xmlns:a16="http://schemas.microsoft.com/office/drawing/2014/main" id="{227337AD-F859-4EA9-A2DE-182C2F1064D9}"/>
              </a:ext>
            </a:extLst>
          </p:cNvPr>
          <p:cNvSpPr>
            <a:spLocks noGrp="1"/>
          </p:cNvSpPr>
          <p:nvPr>
            <p:ph type="sldNum" sz="quarter" idx="12"/>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5931CCED-C06E-4325-AB7A-98A9C7CD34E8}" type="slidenum">
              <a:rPr kumimoji="0" lang="en-GB"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18</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629486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CECD65-0B06-B3C8-15D0-E48768FE40A6}"/>
              </a:ext>
            </a:extLst>
          </p:cNvPr>
          <p:cNvSpPr>
            <a:spLocks noGrp="1"/>
          </p:cNvSpPr>
          <p:nvPr>
            <p:ph type="title"/>
          </p:nvPr>
        </p:nvSpPr>
        <p:spPr>
          <a:xfrm>
            <a:off x="1541060" y="831600"/>
            <a:ext cx="8462944" cy="854968"/>
          </a:xfrm>
        </p:spPr>
        <p:txBody>
          <a:bodyPr/>
          <a:lstStyle/>
          <a:p>
            <a:r>
              <a:rPr lang="sv-SE" dirty="0"/>
              <a:t>Verktyg</a:t>
            </a:r>
          </a:p>
        </p:txBody>
      </p:sp>
      <p:sp>
        <p:nvSpPr>
          <p:cNvPr id="3" name="Platshållare för innehåll 2">
            <a:extLst>
              <a:ext uri="{FF2B5EF4-FFF2-40B4-BE49-F238E27FC236}">
                <a16:creationId xmlns:a16="http://schemas.microsoft.com/office/drawing/2014/main" id="{B1286B56-899B-DFA1-BE99-0417A3959929}"/>
              </a:ext>
            </a:extLst>
          </p:cNvPr>
          <p:cNvSpPr>
            <a:spLocks noGrp="1"/>
          </p:cNvSpPr>
          <p:nvPr>
            <p:ph idx="1"/>
          </p:nvPr>
        </p:nvSpPr>
        <p:spPr>
          <a:xfrm>
            <a:off x="4072649" y="2156099"/>
            <a:ext cx="8474055" cy="3211785"/>
          </a:xfrm>
        </p:spPr>
        <p:txBody>
          <a:bodyPr>
            <a:normAutofit fontScale="92500" lnSpcReduction="10000"/>
          </a:bodyPr>
          <a:lstStyle/>
          <a:p>
            <a:r>
              <a:rPr lang="sv-SE" dirty="0"/>
              <a:t>Riskanalyser</a:t>
            </a:r>
          </a:p>
          <a:p>
            <a:endParaRPr lang="sv-SE" dirty="0"/>
          </a:p>
          <a:p>
            <a:r>
              <a:rPr lang="sv-SE" dirty="0"/>
              <a:t>Kontinuitetshantering</a:t>
            </a:r>
          </a:p>
          <a:p>
            <a:endParaRPr lang="sv-SE" dirty="0"/>
          </a:p>
          <a:p>
            <a:r>
              <a:rPr lang="sv-SE" dirty="0"/>
              <a:t>Utbildning</a:t>
            </a:r>
          </a:p>
          <a:p>
            <a:endParaRPr lang="sv-SE" dirty="0"/>
          </a:p>
          <a:p>
            <a:r>
              <a:rPr lang="sv-SE" dirty="0"/>
              <a:t>Övning</a:t>
            </a:r>
          </a:p>
        </p:txBody>
      </p:sp>
      <p:sp>
        <p:nvSpPr>
          <p:cNvPr id="4" name="Platshållare för datum 3">
            <a:extLst>
              <a:ext uri="{FF2B5EF4-FFF2-40B4-BE49-F238E27FC236}">
                <a16:creationId xmlns:a16="http://schemas.microsoft.com/office/drawing/2014/main" id="{87F7C831-5150-3C22-CB6A-136FC2E7DF9D}"/>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BEB50893-D1D2-812B-BF26-B5E49353E6B3}"/>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C5AE0553-D242-BB4A-973B-CAFC2A9017B9}"/>
              </a:ext>
            </a:extLst>
          </p:cNvPr>
          <p:cNvSpPr>
            <a:spLocks noGrp="1"/>
          </p:cNvSpPr>
          <p:nvPr>
            <p:ph type="sldNum" sz="quarter" idx="12"/>
          </p:nvPr>
        </p:nvSpPr>
        <p:spPr/>
        <p:txBody>
          <a:bodyPr/>
          <a:lstStyle/>
          <a:p>
            <a:fld id="{5931CCED-C06E-4325-AB7A-98A9C7CD34E8}" type="slidenum">
              <a:rPr lang="en-GB" smtClean="0"/>
              <a:pPr/>
              <a:t>19</a:t>
            </a:fld>
            <a:endParaRPr lang="en-GB"/>
          </a:p>
        </p:txBody>
      </p:sp>
    </p:spTree>
    <p:extLst>
      <p:ext uri="{BB962C8B-B14F-4D97-AF65-F5344CB8AC3E}">
        <p14:creationId xmlns:p14="http://schemas.microsoft.com/office/powerpoint/2010/main" val="2977873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700C7-A5CF-B3DA-90CC-88E6358B10C0}"/>
              </a:ext>
            </a:extLst>
          </p:cNvPr>
          <p:cNvSpPr>
            <a:spLocks noGrp="1"/>
          </p:cNvSpPr>
          <p:nvPr>
            <p:ph type="title"/>
          </p:nvPr>
        </p:nvSpPr>
        <p:spPr/>
        <p:txBody>
          <a:bodyPr/>
          <a:lstStyle/>
          <a:p>
            <a:r>
              <a:rPr lang="sv-SE" dirty="0"/>
              <a:t>Upplägg för dagen</a:t>
            </a:r>
          </a:p>
        </p:txBody>
      </p:sp>
      <p:sp>
        <p:nvSpPr>
          <p:cNvPr id="3" name="Platshållare för innehåll 2">
            <a:extLst>
              <a:ext uri="{FF2B5EF4-FFF2-40B4-BE49-F238E27FC236}">
                <a16:creationId xmlns:a16="http://schemas.microsoft.com/office/drawing/2014/main" id="{357E02E0-62AB-92ED-F926-A8CEB32A298A}"/>
              </a:ext>
            </a:extLst>
          </p:cNvPr>
          <p:cNvSpPr>
            <a:spLocks noGrp="1"/>
          </p:cNvSpPr>
          <p:nvPr>
            <p:ph idx="1"/>
          </p:nvPr>
        </p:nvSpPr>
        <p:spPr/>
        <p:txBody>
          <a:bodyPr/>
          <a:lstStyle/>
          <a:p>
            <a:r>
              <a:rPr lang="sv-SE" dirty="0"/>
              <a:t>Introduktion </a:t>
            </a:r>
          </a:p>
          <a:p>
            <a:endParaRPr lang="sv-SE" dirty="0"/>
          </a:p>
          <a:p>
            <a:r>
              <a:rPr lang="sv-SE" dirty="0"/>
              <a:t>Krisberedskap</a:t>
            </a:r>
          </a:p>
          <a:p>
            <a:endParaRPr lang="sv-SE" dirty="0"/>
          </a:p>
          <a:p>
            <a:r>
              <a:rPr lang="sv-SE" dirty="0"/>
              <a:t>Lunch</a:t>
            </a:r>
          </a:p>
          <a:p>
            <a:endParaRPr lang="sv-SE" dirty="0"/>
          </a:p>
          <a:p>
            <a:r>
              <a:rPr lang="sv-SE" dirty="0"/>
              <a:t>Civilt försvar</a:t>
            </a:r>
          </a:p>
        </p:txBody>
      </p:sp>
      <p:sp>
        <p:nvSpPr>
          <p:cNvPr id="4" name="Platshållare för datum 3">
            <a:extLst>
              <a:ext uri="{FF2B5EF4-FFF2-40B4-BE49-F238E27FC236}">
                <a16:creationId xmlns:a16="http://schemas.microsoft.com/office/drawing/2014/main" id="{0855B856-FDB2-66D1-16B1-0903687229D5}"/>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6185E19D-5FDB-B5F7-CA97-A0B07E9DEF85}"/>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B03F8F8C-6131-5D30-B91A-8B0B1372E859}"/>
              </a:ext>
            </a:extLst>
          </p:cNvPr>
          <p:cNvSpPr>
            <a:spLocks noGrp="1"/>
          </p:cNvSpPr>
          <p:nvPr>
            <p:ph type="sldNum" sz="quarter" idx="12"/>
          </p:nvPr>
        </p:nvSpPr>
        <p:spPr/>
        <p:txBody>
          <a:bodyPr/>
          <a:lstStyle/>
          <a:p>
            <a:fld id="{5931CCED-C06E-4325-AB7A-98A9C7CD34E8}" type="slidenum">
              <a:rPr lang="en-GB" smtClean="0"/>
              <a:pPr/>
              <a:t>2</a:t>
            </a:fld>
            <a:endParaRPr lang="en-GB"/>
          </a:p>
        </p:txBody>
      </p:sp>
    </p:spTree>
    <p:extLst>
      <p:ext uri="{BB962C8B-B14F-4D97-AF65-F5344CB8AC3E}">
        <p14:creationId xmlns:p14="http://schemas.microsoft.com/office/powerpoint/2010/main" val="2721335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05DFE2-A4D2-2CDE-27AC-C2D39152E324}"/>
              </a:ext>
            </a:extLst>
          </p:cNvPr>
          <p:cNvSpPr>
            <a:spLocks noGrp="1"/>
          </p:cNvSpPr>
          <p:nvPr>
            <p:ph type="title"/>
          </p:nvPr>
        </p:nvSpPr>
        <p:spPr>
          <a:xfrm>
            <a:off x="2386725" y="144646"/>
            <a:ext cx="8462944" cy="854968"/>
          </a:xfrm>
        </p:spPr>
        <p:txBody>
          <a:bodyPr/>
          <a:lstStyle/>
          <a:p>
            <a:r>
              <a:rPr lang="sv-SE" dirty="0"/>
              <a:t>Riskanalys exempel</a:t>
            </a:r>
          </a:p>
        </p:txBody>
      </p:sp>
      <p:sp>
        <p:nvSpPr>
          <p:cNvPr id="3" name="Platshållare för innehåll 2">
            <a:extLst>
              <a:ext uri="{FF2B5EF4-FFF2-40B4-BE49-F238E27FC236}">
                <a16:creationId xmlns:a16="http://schemas.microsoft.com/office/drawing/2014/main" id="{D03C5E35-DC80-3F43-FD92-103C2895626F}"/>
              </a:ext>
            </a:extLst>
          </p:cNvPr>
          <p:cNvSpPr>
            <a:spLocks noGrp="1"/>
          </p:cNvSpPr>
          <p:nvPr>
            <p:ph idx="1"/>
          </p:nvPr>
        </p:nvSpPr>
        <p:spPr>
          <a:xfrm>
            <a:off x="628805" y="1161343"/>
            <a:ext cx="10934390" cy="3211785"/>
          </a:xfrm>
        </p:spPr>
        <p:txBody>
          <a:bodyPr/>
          <a:lstStyle/>
          <a:p>
            <a:pPr marL="0" indent="0">
              <a:buNone/>
            </a:pPr>
            <a:r>
              <a:rPr lang="sv-SE" dirty="0"/>
              <a:t>Ex. Nutida situation: en bäck som ofta svämmar över och orsakar skada på bostadshus och äldreboendet som ligger intill. </a:t>
            </a:r>
          </a:p>
          <a:p>
            <a:pPr marL="0" indent="0">
              <a:buNone/>
            </a:pPr>
            <a:r>
              <a:rPr lang="sv-SE" dirty="0"/>
              <a:t>Önskad situation: inga skador. </a:t>
            </a:r>
          </a:p>
          <a:p>
            <a:pPr marL="0" indent="0">
              <a:buNone/>
            </a:pPr>
            <a:r>
              <a:rPr lang="sv-SE" dirty="0"/>
              <a:t>GAPET: tömma bäcken på skräp som grenar, sly, stenar så vattnet kan flöda friare. Bygga vallar runt äldreboendet. </a:t>
            </a:r>
          </a:p>
        </p:txBody>
      </p:sp>
      <p:sp>
        <p:nvSpPr>
          <p:cNvPr id="4" name="Platshållare för datum 3">
            <a:extLst>
              <a:ext uri="{FF2B5EF4-FFF2-40B4-BE49-F238E27FC236}">
                <a16:creationId xmlns:a16="http://schemas.microsoft.com/office/drawing/2014/main" id="{E480AD53-447E-AAB1-DE28-031EA734D96C}"/>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3F423E44-B4BB-1A95-E347-DE654EF9C75E}"/>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8A211F28-2D3E-4D77-7376-B2F313448A98}"/>
              </a:ext>
            </a:extLst>
          </p:cNvPr>
          <p:cNvSpPr>
            <a:spLocks noGrp="1"/>
          </p:cNvSpPr>
          <p:nvPr>
            <p:ph type="sldNum" sz="quarter" idx="12"/>
          </p:nvPr>
        </p:nvSpPr>
        <p:spPr/>
        <p:txBody>
          <a:bodyPr/>
          <a:lstStyle/>
          <a:p>
            <a:fld id="{5931CCED-C06E-4325-AB7A-98A9C7CD34E8}" type="slidenum">
              <a:rPr lang="en-GB" smtClean="0"/>
              <a:pPr/>
              <a:t>20</a:t>
            </a:fld>
            <a:endParaRPr lang="en-GB"/>
          </a:p>
        </p:txBody>
      </p:sp>
      <p:sp>
        <p:nvSpPr>
          <p:cNvPr id="7" name="Pil: höger 6">
            <a:extLst>
              <a:ext uri="{FF2B5EF4-FFF2-40B4-BE49-F238E27FC236}">
                <a16:creationId xmlns:a16="http://schemas.microsoft.com/office/drawing/2014/main" id="{CA0ED378-BCA2-BBF9-53EF-140E64AAA7A4}"/>
              </a:ext>
            </a:extLst>
          </p:cNvPr>
          <p:cNvSpPr/>
          <p:nvPr/>
        </p:nvSpPr>
        <p:spPr>
          <a:xfrm>
            <a:off x="952810" y="3587997"/>
            <a:ext cx="2018271" cy="1573427"/>
          </a:xfrm>
          <a:prstGeom prst="rightArrow">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bg1"/>
                </a:solidFill>
              </a:rPr>
              <a:t>Nutida situation</a:t>
            </a:r>
          </a:p>
        </p:txBody>
      </p:sp>
      <p:sp>
        <p:nvSpPr>
          <p:cNvPr id="8" name="Pil: höger 7">
            <a:extLst>
              <a:ext uri="{FF2B5EF4-FFF2-40B4-BE49-F238E27FC236}">
                <a16:creationId xmlns:a16="http://schemas.microsoft.com/office/drawing/2014/main" id="{A5EFA09A-3642-0F29-026F-E7B0AF9279ED}"/>
              </a:ext>
            </a:extLst>
          </p:cNvPr>
          <p:cNvSpPr/>
          <p:nvPr/>
        </p:nvSpPr>
        <p:spPr>
          <a:xfrm>
            <a:off x="3403397" y="3522097"/>
            <a:ext cx="2560799" cy="1639327"/>
          </a:xfrm>
          <a:prstGeom prst="rightArrow">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Önskad situation</a:t>
            </a:r>
          </a:p>
        </p:txBody>
      </p:sp>
      <p:sp>
        <p:nvSpPr>
          <p:cNvPr id="9" name="Pil: höger 8">
            <a:extLst>
              <a:ext uri="{FF2B5EF4-FFF2-40B4-BE49-F238E27FC236}">
                <a16:creationId xmlns:a16="http://schemas.microsoft.com/office/drawing/2014/main" id="{E905F873-FB1A-806C-2BE3-5E6D3CF81931}"/>
              </a:ext>
            </a:extLst>
          </p:cNvPr>
          <p:cNvSpPr/>
          <p:nvPr/>
        </p:nvSpPr>
        <p:spPr>
          <a:xfrm>
            <a:off x="6225951" y="3605054"/>
            <a:ext cx="2380152" cy="1473409"/>
          </a:xfrm>
          <a:prstGeom prst="rightArrow">
            <a:avLst/>
          </a:prstGeom>
          <a:solidFill>
            <a:srgbClr val="7030A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bg1"/>
                </a:solidFill>
              </a:rPr>
              <a:t>GAPET</a:t>
            </a:r>
          </a:p>
        </p:txBody>
      </p:sp>
      <p:sp>
        <p:nvSpPr>
          <p:cNvPr id="10" name="Pil: höger 9">
            <a:extLst>
              <a:ext uri="{FF2B5EF4-FFF2-40B4-BE49-F238E27FC236}">
                <a16:creationId xmlns:a16="http://schemas.microsoft.com/office/drawing/2014/main" id="{EEDADDFB-2F5A-A311-88A8-0F9B2C32F69D}"/>
              </a:ext>
            </a:extLst>
          </p:cNvPr>
          <p:cNvSpPr/>
          <p:nvPr/>
        </p:nvSpPr>
        <p:spPr>
          <a:xfrm>
            <a:off x="8898983" y="3519169"/>
            <a:ext cx="2371331" cy="1542477"/>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Förbättra</a:t>
            </a:r>
          </a:p>
        </p:txBody>
      </p:sp>
    </p:spTree>
    <p:extLst>
      <p:ext uri="{BB962C8B-B14F-4D97-AF65-F5344CB8AC3E}">
        <p14:creationId xmlns:p14="http://schemas.microsoft.com/office/powerpoint/2010/main" val="3999879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CEF54C-4525-78D8-ADBB-7397F0F3DC93}"/>
              </a:ext>
            </a:extLst>
          </p:cNvPr>
          <p:cNvSpPr>
            <a:spLocks noGrp="1"/>
          </p:cNvSpPr>
          <p:nvPr>
            <p:ph type="title"/>
          </p:nvPr>
        </p:nvSpPr>
        <p:spPr>
          <a:xfrm>
            <a:off x="2191969" y="136525"/>
            <a:ext cx="8462944" cy="854968"/>
          </a:xfrm>
        </p:spPr>
        <p:txBody>
          <a:bodyPr/>
          <a:lstStyle/>
          <a:p>
            <a:r>
              <a:rPr lang="sv-SE" dirty="0"/>
              <a:t>Kontinuitetshantering exempel</a:t>
            </a:r>
          </a:p>
        </p:txBody>
      </p:sp>
      <p:sp>
        <p:nvSpPr>
          <p:cNvPr id="3" name="Platshållare för innehåll 2">
            <a:extLst>
              <a:ext uri="{FF2B5EF4-FFF2-40B4-BE49-F238E27FC236}">
                <a16:creationId xmlns:a16="http://schemas.microsoft.com/office/drawing/2014/main" id="{CF0C7141-D83D-8896-2A8D-3F95486D84F6}"/>
              </a:ext>
            </a:extLst>
          </p:cNvPr>
          <p:cNvSpPr>
            <a:spLocks noGrp="1"/>
          </p:cNvSpPr>
          <p:nvPr>
            <p:ph idx="1"/>
          </p:nvPr>
        </p:nvSpPr>
        <p:spPr>
          <a:xfrm>
            <a:off x="1099848" y="1051199"/>
            <a:ext cx="10583071" cy="5155048"/>
          </a:xfrm>
        </p:spPr>
        <p:txBody>
          <a:bodyPr>
            <a:normAutofit fontScale="92500" lnSpcReduction="10000"/>
          </a:bodyPr>
          <a:lstStyle/>
          <a:p>
            <a:pPr marL="457200" indent="-457200">
              <a:buAutoNum type="arabicPeriod"/>
            </a:pPr>
            <a:r>
              <a:rPr lang="sv-SE" dirty="0"/>
              <a:t>Identifiera den samhällsviktiga verksamheten.</a:t>
            </a:r>
          </a:p>
          <a:p>
            <a:pPr marL="457200" indent="-457200">
              <a:buAutoNum type="arabicPeriod"/>
            </a:pPr>
            <a:r>
              <a:rPr lang="sv-SE" dirty="0"/>
              <a:t>Identifiera kritiska beroenden (drivmedel, personal </a:t>
            </a:r>
            <a:r>
              <a:rPr lang="sv-SE" dirty="0" err="1"/>
              <a:t>etc</a:t>
            </a:r>
            <a:r>
              <a:rPr lang="sv-SE" dirty="0"/>
              <a:t>). </a:t>
            </a:r>
          </a:p>
          <a:p>
            <a:pPr marL="457200" indent="-457200">
              <a:buAutoNum type="arabicPeriod"/>
            </a:pPr>
            <a:r>
              <a:rPr lang="sv-SE" dirty="0"/>
              <a:t>Identifiera acceptabel avbrottstid. </a:t>
            </a:r>
          </a:p>
          <a:p>
            <a:pPr marL="457200" indent="-457200">
              <a:buAutoNum type="arabicPeriod"/>
            </a:pPr>
            <a:r>
              <a:rPr lang="sv-SE" dirty="0"/>
              <a:t>Identifiera hur ni säkerställer tillgången till de kritiska beroendena inom acceptabel avbrottstid. </a:t>
            </a:r>
          </a:p>
          <a:p>
            <a:pPr marL="457200" indent="-457200">
              <a:buAutoNum type="arabicPeriod"/>
            </a:pPr>
            <a:endParaRPr lang="sv-SE" dirty="0"/>
          </a:p>
          <a:p>
            <a:pPr marL="0" indent="0">
              <a:buNone/>
            </a:pPr>
            <a:r>
              <a:rPr lang="sv-SE" dirty="0"/>
              <a:t>Ex. Ett äldreboenden är en samhällsviktig verksamhet. För att äldreboenden ska fungera krävs lokaler, personal, elförsörjning, mediciner, livsmedel, hygienmöjligheter, medicinsk kunskap etc. Äldreboendet kan enbart vara utan el i två timmar, eftersom det finns personer som är beroende av livsuppehållande maskiner som bara har två timmars batteribackup. Därför finns det extra batterier till dessa maskiner på angiven plats på boendet, som alla kan byta. </a:t>
            </a:r>
          </a:p>
          <a:p>
            <a:endParaRPr lang="sv-SE" dirty="0"/>
          </a:p>
        </p:txBody>
      </p:sp>
      <p:sp>
        <p:nvSpPr>
          <p:cNvPr id="4" name="Platshållare för datum 3">
            <a:extLst>
              <a:ext uri="{FF2B5EF4-FFF2-40B4-BE49-F238E27FC236}">
                <a16:creationId xmlns:a16="http://schemas.microsoft.com/office/drawing/2014/main" id="{EE7F8661-E053-1076-8F86-74E7B3D520BF}"/>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5659794B-EF9C-91AB-8F72-E43099E2527B}"/>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222B2335-1659-9348-6FAF-4A9DCC9A0628}"/>
              </a:ext>
            </a:extLst>
          </p:cNvPr>
          <p:cNvSpPr>
            <a:spLocks noGrp="1"/>
          </p:cNvSpPr>
          <p:nvPr>
            <p:ph type="sldNum" sz="quarter" idx="12"/>
          </p:nvPr>
        </p:nvSpPr>
        <p:spPr/>
        <p:txBody>
          <a:bodyPr/>
          <a:lstStyle/>
          <a:p>
            <a:fld id="{5931CCED-C06E-4325-AB7A-98A9C7CD34E8}" type="slidenum">
              <a:rPr lang="en-GB" smtClean="0"/>
              <a:pPr/>
              <a:t>21</a:t>
            </a:fld>
            <a:endParaRPr lang="en-GB"/>
          </a:p>
        </p:txBody>
      </p:sp>
    </p:spTree>
    <p:extLst>
      <p:ext uri="{BB962C8B-B14F-4D97-AF65-F5344CB8AC3E}">
        <p14:creationId xmlns:p14="http://schemas.microsoft.com/office/powerpoint/2010/main" val="3726539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56013A-B35D-B829-DCB3-2011BD90307A}"/>
              </a:ext>
            </a:extLst>
          </p:cNvPr>
          <p:cNvSpPr>
            <a:spLocks noGrp="1"/>
          </p:cNvSpPr>
          <p:nvPr>
            <p:ph type="title"/>
          </p:nvPr>
        </p:nvSpPr>
        <p:spPr>
          <a:xfrm>
            <a:off x="2219932" y="0"/>
            <a:ext cx="8462944" cy="854968"/>
          </a:xfrm>
        </p:spPr>
        <p:txBody>
          <a:bodyPr/>
          <a:lstStyle/>
          <a:p>
            <a:r>
              <a:rPr lang="sv-SE" dirty="0"/>
              <a:t>Övning kontinuitetshantering</a:t>
            </a:r>
          </a:p>
        </p:txBody>
      </p:sp>
      <p:sp>
        <p:nvSpPr>
          <p:cNvPr id="3" name="Platshållare för innehåll 2">
            <a:extLst>
              <a:ext uri="{FF2B5EF4-FFF2-40B4-BE49-F238E27FC236}">
                <a16:creationId xmlns:a16="http://schemas.microsoft.com/office/drawing/2014/main" id="{80F11692-6CCB-17C5-E55B-13449302BC8F}"/>
              </a:ext>
            </a:extLst>
          </p:cNvPr>
          <p:cNvSpPr>
            <a:spLocks noGrp="1"/>
          </p:cNvSpPr>
          <p:nvPr>
            <p:ph idx="1"/>
          </p:nvPr>
        </p:nvSpPr>
        <p:spPr>
          <a:xfrm>
            <a:off x="428017" y="1232174"/>
            <a:ext cx="10660537" cy="4789247"/>
          </a:xfrm>
        </p:spPr>
        <p:txBody>
          <a:bodyPr>
            <a:normAutofit lnSpcReduction="10000"/>
          </a:bodyPr>
          <a:lstStyle/>
          <a:p>
            <a:r>
              <a:rPr lang="sv-SE" dirty="0"/>
              <a:t>Samhällsviktig verksamhet: Räddningstjänst. </a:t>
            </a:r>
          </a:p>
          <a:p>
            <a:endParaRPr lang="sv-SE" dirty="0"/>
          </a:p>
          <a:p>
            <a:r>
              <a:rPr lang="sv-SE" dirty="0"/>
              <a:t>Är alla delar av räddningstjänsten samhällsviktig? </a:t>
            </a:r>
          </a:p>
          <a:p>
            <a:endParaRPr lang="sv-SE" dirty="0"/>
          </a:p>
          <a:p>
            <a:r>
              <a:rPr lang="sv-SE" dirty="0"/>
              <a:t>Acceptabel avbrottstid?</a:t>
            </a:r>
          </a:p>
          <a:p>
            <a:endParaRPr lang="sv-SE" dirty="0"/>
          </a:p>
          <a:p>
            <a:r>
              <a:rPr lang="sv-SE" dirty="0"/>
              <a:t>Kritiska beroenden?</a:t>
            </a:r>
          </a:p>
          <a:p>
            <a:endParaRPr lang="sv-SE" dirty="0"/>
          </a:p>
          <a:p>
            <a:r>
              <a:rPr lang="sv-SE" dirty="0"/>
              <a:t>Åtgärder för att upprätthålla deras samhällsviktiga verksamhet även under störda förhållanden?</a:t>
            </a:r>
          </a:p>
          <a:p>
            <a:endParaRPr lang="sv-SE" dirty="0"/>
          </a:p>
        </p:txBody>
      </p:sp>
      <p:sp>
        <p:nvSpPr>
          <p:cNvPr id="4" name="Platshållare för datum 3">
            <a:extLst>
              <a:ext uri="{FF2B5EF4-FFF2-40B4-BE49-F238E27FC236}">
                <a16:creationId xmlns:a16="http://schemas.microsoft.com/office/drawing/2014/main" id="{A4EF408A-E636-6A88-C797-07BC930E174C}"/>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9519806F-834C-F3F1-3C02-A09DBD66B5B9}"/>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1211FCD2-C72E-EA88-22AC-B93105F0AD37}"/>
              </a:ext>
            </a:extLst>
          </p:cNvPr>
          <p:cNvSpPr>
            <a:spLocks noGrp="1"/>
          </p:cNvSpPr>
          <p:nvPr>
            <p:ph type="sldNum" sz="quarter" idx="12"/>
          </p:nvPr>
        </p:nvSpPr>
        <p:spPr/>
        <p:txBody>
          <a:bodyPr/>
          <a:lstStyle/>
          <a:p>
            <a:fld id="{5931CCED-C06E-4325-AB7A-98A9C7CD34E8}" type="slidenum">
              <a:rPr lang="en-GB" smtClean="0"/>
              <a:pPr/>
              <a:t>22</a:t>
            </a:fld>
            <a:endParaRPr lang="en-GB"/>
          </a:p>
        </p:txBody>
      </p:sp>
    </p:spTree>
    <p:extLst>
      <p:ext uri="{BB962C8B-B14F-4D97-AF65-F5344CB8AC3E}">
        <p14:creationId xmlns:p14="http://schemas.microsoft.com/office/powerpoint/2010/main" val="2642852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F1DC0A-17B8-490F-D8D2-505B048F722B}"/>
              </a:ext>
            </a:extLst>
          </p:cNvPr>
          <p:cNvSpPr>
            <a:spLocks noGrp="1"/>
          </p:cNvSpPr>
          <p:nvPr>
            <p:ph type="title"/>
          </p:nvPr>
        </p:nvSpPr>
        <p:spPr>
          <a:xfrm>
            <a:off x="3234450" y="96088"/>
            <a:ext cx="8462944" cy="854968"/>
          </a:xfrm>
        </p:spPr>
        <p:txBody>
          <a:bodyPr/>
          <a:lstStyle/>
          <a:p>
            <a:r>
              <a:rPr lang="sv-SE" dirty="0"/>
              <a:t>Övning</a:t>
            </a:r>
          </a:p>
        </p:txBody>
      </p:sp>
      <p:sp>
        <p:nvSpPr>
          <p:cNvPr id="3" name="Platshållare för innehåll 2">
            <a:extLst>
              <a:ext uri="{FF2B5EF4-FFF2-40B4-BE49-F238E27FC236}">
                <a16:creationId xmlns:a16="http://schemas.microsoft.com/office/drawing/2014/main" id="{69C7CC4E-049F-11D1-FAF5-582F13F2FC55}"/>
              </a:ext>
            </a:extLst>
          </p:cNvPr>
          <p:cNvSpPr>
            <a:spLocks noGrp="1"/>
          </p:cNvSpPr>
          <p:nvPr>
            <p:ph idx="1"/>
          </p:nvPr>
        </p:nvSpPr>
        <p:spPr>
          <a:xfrm>
            <a:off x="418290" y="1378540"/>
            <a:ext cx="10137690" cy="4740158"/>
          </a:xfrm>
        </p:spPr>
        <p:txBody>
          <a:bodyPr>
            <a:normAutofit/>
          </a:bodyPr>
          <a:lstStyle/>
          <a:p>
            <a:pPr marL="0" indent="0">
              <a:buNone/>
            </a:pPr>
            <a:r>
              <a:rPr lang="sv-SE" dirty="0"/>
              <a:t>Olika sorters övningar;</a:t>
            </a:r>
          </a:p>
          <a:p>
            <a:pPr marL="0" indent="0">
              <a:buNone/>
            </a:pPr>
            <a:r>
              <a:rPr lang="sv-SE" b="1" dirty="0"/>
              <a:t>Diskussionsövningar</a:t>
            </a:r>
            <a:r>
              <a:rPr lang="sv-SE" dirty="0"/>
              <a:t>, enkla och kan genomföras överallt. Nackdel, testar inte saker operativt. </a:t>
            </a:r>
          </a:p>
          <a:p>
            <a:pPr marL="0" indent="0">
              <a:buNone/>
            </a:pPr>
            <a:endParaRPr lang="sv-SE" dirty="0"/>
          </a:p>
          <a:p>
            <a:pPr marL="0" indent="0">
              <a:buNone/>
            </a:pPr>
            <a:r>
              <a:rPr lang="sv-SE" b="1" dirty="0"/>
              <a:t>Genomförande övningar</a:t>
            </a:r>
            <a:r>
              <a:rPr lang="sv-SE" dirty="0"/>
              <a:t>, mer komplexa, tar längre tid att planera och genomföra. Fördel, mer realistiska och saker och ting testas. Exempelvis, hur fungerar inkallningen till krisledningen? Hur fungerar stabsarbetet? Vem och hur genomförs transporten?</a:t>
            </a:r>
          </a:p>
          <a:p>
            <a:pPr marL="0" indent="0">
              <a:buNone/>
            </a:pPr>
            <a:endParaRPr lang="sv-SE" dirty="0"/>
          </a:p>
        </p:txBody>
      </p:sp>
      <p:sp>
        <p:nvSpPr>
          <p:cNvPr id="4" name="Platshållare för datum 3">
            <a:extLst>
              <a:ext uri="{FF2B5EF4-FFF2-40B4-BE49-F238E27FC236}">
                <a16:creationId xmlns:a16="http://schemas.microsoft.com/office/drawing/2014/main" id="{B1C4D40F-08D3-58A2-C23F-0F99A26C7D54}"/>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9A832293-36C9-DD84-D055-7A55E19B29A1}"/>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BB1D608C-4059-9265-665A-4CB03326C90C}"/>
              </a:ext>
            </a:extLst>
          </p:cNvPr>
          <p:cNvSpPr>
            <a:spLocks noGrp="1"/>
          </p:cNvSpPr>
          <p:nvPr>
            <p:ph type="sldNum" sz="quarter" idx="12"/>
          </p:nvPr>
        </p:nvSpPr>
        <p:spPr/>
        <p:txBody>
          <a:bodyPr/>
          <a:lstStyle/>
          <a:p>
            <a:fld id="{5931CCED-C06E-4325-AB7A-98A9C7CD34E8}" type="slidenum">
              <a:rPr lang="en-GB" smtClean="0"/>
              <a:pPr/>
              <a:t>23</a:t>
            </a:fld>
            <a:endParaRPr lang="en-GB"/>
          </a:p>
        </p:txBody>
      </p:sp>
    </p:spTree>
    <p:extLst>
      <p:ext uri="{BB962C8B-B14F-4D97-AF65-F5344CB8AC3E}">
        <p14:creationId xmlns:p14="http://schemas.microsoft.com/office/powerpoint/2010/main" val="1949920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BC9702-BFAD-4938-A176-7B9627045EFE}"/>
              </a:ext>
            </a:extLst>
          </p:cNvPr>
          <p:cNvSpPr>
            <a:spLocks noGrp="1"/>
          </p:cNvSpPr>
          <p:nvPr>
            <p:ph type="title"/>
          </p:nvPr>
        </p:nvSpPr>
        <p:spPr>
          <a:xfrm>
            <a:off x="1777709" y="512116"/>
            <a:ext cx="8462944" cy="854968"/>
          </a:xfrm>
        </p:spPr>
        <p:txBody>
          <a:bodyPr/>
          <a:lstStyle/>
          <a:p>
            <a:r>
              <a:rPr lang="sv-SE" dirty="0"/>
              <a:t>Övning Styrbjörn</a:t>
            </a:r>
          </a:p>
        </p:txBody>
      </p:sp>
      <p:sp>
        <p:nvSpPr>
          <p:cNvPr id="3" name="Platshållare för innehåll 2">
            <a:extLst>
              <a:ext uri="{FF2B5EF4-FFF2-40B4-BE49-F238E27FC236}">
                <a16:creationId xmlns:a16="http://schemas.microsoft.com/office/drawing/2014/main" id="{400B3A3B-18A0-524F-7BE0-13BCE6F6DE4F}"/>
              </a:ext>
            </a:extLst>
          </p:cNvPr>
          <p:cNvSpPr>
            <a:spLocks noGrp="1"/>
          </p:cNvSpPr>
          <p:nvPr>
            <p:ph idx="1"/>
          </p:nvPr>
        </p:nvSpPr>
        <p:spPr>
          <a:xfrm>
            <a:off x="1209675" y="1495425"/>
            <a:ext cx="9793980" cy="4410075"/>
          </a:xfrm>
        </p:spPr>
        <p:txBody>
          <a:bodyPr>
            <a:normAutofit fontScale="85000" lnSpcReduction="20000"/>
          </a:bodyPr>
          <a:lstStyle/>
          <a:p>
            <a:pPr marL="0" indent="0">
              <a:buNone/>
            </a:pPr>
            <a:r>
              <a:rPr lang="sv-SE" dirty="0"/>
              <a:t>På tisdagsmorgonen sker en explosion vid entrén till stadshuset i er kommun. Arbetsdagen har börjat och många är på plats i huset. </a:t>
            </a:r>
          </a:p>
          <a:p>
            <a:pPr marL="0" indent="0">
              <a:buNone/>
            </a:pPr>
            <a:endParaRPr lang="sv-SE" dirty="0"/>
          </a:p>
          <a:p>
            <a:pPr marL="0" indent="0">
              <a:buNone/>
            </a:pPr>
            <a:r>
              <a:rPr lang="sv-SE" dirty="0"/>
              <a:t>Hur agerar ni?</a:t>
            </a:r>
          </a:p>
          <a:p>
            <a:pPr marL="0" indent="0">
              <a:buNone/>
            </a:pPr>
            <a:r>
              <a:rPr lang="sv-SE" dirty="0"/>
              <a:t>Vem svarar media?</a:t>
            </a:r>
          </a:p>
          <a:p>
            <a:pPr marL="0" indent="0">
              <a:buNone/>
            </a:pPr>
            <a:endParaRPr lang="sv-SE" dirty="0"/>
          </a:p>
          <a:p>
            <a:pPr marL="0" indent="0">
              <a:buNone/>
            </a:pPr>
            <a:r>
              <a:rPr lang="sv-SE" dirty="0"/>
              <a:t>Är det en skillnad i er hantering om ni är på plats i huset eller jobbar hemma?</a:t>
            </a:r>
          </a:p>
          <a:p>
            <a:pPr marL="0" indent="0">
              <a:buNone/>
            </a:pPr>
            <a:endParaRPr lang="sv-SE" dirty="0"/>
          </a:p>
          <a:p>
            <a:pPr marL="0" indent="0">
              <a:buNone/>
            </a:pPr>
            <a:r>
              <a:rPr lang="sv-SE" dirty="0"/>
              <a:t>Om det drabbar grannkommunen, hur agerar ni då?</a:t>
            </a:r>
          </a:p>
          <a:p>
            <a:pPr marL="0" indent="0">
              <a:buNone/>
            </a:pPr>
            <a:endParaRPr lang="sv-SE" dirty="0"/>
          </a:p>
          <a:p>
            <a:pPr marL="0" indent="0">
              <a:buNone/>
            </a:pPr>
            <a:r>
              <a:rPr lang="sv-SE" dirty="0"/>
              <a:t>Således ett exempel på en väldigt enkel diskussionsövning som kan genomföras i en ledningsgrupp eller på en arbetsplats. </a:t>
            </a:r>
          </a:p>
          <a:p>
            <a:pPr marL="0" indent="0">
              <a:buNone/>
            </a:pPr>
            <a:endParaRPr lang="sv-SE" dirty="0"/>
          </a:p>
        </p:txBody>
      </p:sp>
      <p:sp>
        <p:nvSpPr>
          <p:cNvPr id="4" name="Platshållare för datum 3">
            <a:extLst>
              <a:ext uri="{FF2B5EF4-FFF2-40B4-BE49-F238E27FC236}">
                <a16:creationId xmlns:a16="http://schemas.microsoft.com/office/drawing/2014/main" id="{33FEF8F4-DC6E-2274-9DC1-14ACFC18AD9D}"/>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6D257BB6-5715-4D0C-8C8A-DC98A24F7C76}"/>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3F10A8BA-5C4A-9591-D1E0-E17FD911B65E}"/>
              </a:ext>
            </a:extLst>
          </p:cNvPr>
          <p:cNvSpPr>
            <a:spLocks noGrp="1"/>
          </p:cNvSpPr>
          <p:nvPr>
            <p:ph type="sldNum" sz="quarter" idx="12"/>
          </p:nvPr>
        </p:nvSpPr>
        <p:spPr/>
        <p:txBody>
          <a:bodyPr/>
          <a:lstStyle/>
          <a:p>
            <a:fld id="{5931CCED-C06E-4325-AB7A-98A9C7CD34E8}" type="slidenum">
              <a:rPr lang="en-GB" smtClean="0"/>
              <a:pPr/>
              <a:t>24</a:t>
            </a:fld>
            <a:endParaRPr lang="en-GB"/>
          </a:p>
        </p:txBody>
      </p:sp>
    </p:spTree>
    <p:extLst>
      <p:ext uri="{BB962C8B-B14F-4D97-AF65-F5344CB8AC3E}">
        <p14:creationId xmlns:p14="http://schemas.microsoft.com/office/powerpoint/2010/main" val="300864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B0F52D-6477-4523-AF0A-C67AF2AC1C9B}"/>
              </a:ext>
            </a:extLst>
          </p:cNvPr>
          <p:cNvSpPr>
            <a:spLocks noGrp="1"/>
          </p:cNvSpPr>
          <p:nvPr>
            <p:ph type="title"/>
          </p:nvPr>
        </p:nvSpPr>
        <p:spPr>
          <a:xfrm>
            <a:off x="2261031" y="1978944"/>
            <a:ext cx="8057793" cy="1362075"/>
          </a:xfrm>
        </p:spPr>
        <p:txBody>
          <a:bodyPr/>
          <a:lstStyle/>
          <a:p>
            <a:pPr algn="ctr"/>
            <a:r>
              <a:rPr lang="sv-SE" dirty="0"/>
              <a:t>Saker att ta med sig</a:t>
            </a:r>
          </a:p>
        </p:txBody>
      </p:sp>
    </p:spTree>
    <p:extLst>
      <p:ext uri="{BB962C8B-B14F-4D97-AF65-F5344CB8AC3E}">
        <p14:creationId xmlns:p14="http://schemas.microsoft.com/office/powerpoint/2010/main" val="139345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762000"/>
            <a:ext cx="10515600" cy="4351338"/>
          </a:xfrm>
        </p:spPr>
        <p:txBody>
          <a:bodyPr>
            <a:normAutofit lnSpcReduction="10000"/>
          </a:bodyPr>
          <a:lstStyle/>
          <a:p>
            <a:pPr marL="0" indent="0">
              <a:buNone/>
            </a:pPr>
            <a:endParaRPr lang="sv-SE" sz="3200" dirty="0"/>
          </a:p>
          <a:p>
            <a:endParaRPr lang="sv-SE" sz="2800" dirty="0"/>
          </a:p>
          <a:p>
            <a:r>
              <a:rPr lang="sv-SE" sz="2800" dirty="0"/>
              <a:t>Kommunen kan inte överta någon annan aktörs ansvar. Kommunen får aldrig fallera, andra aktörer får det. </a:t>
            </a:r>
          </a:p>
          <a:p>
            <a:pPr marL="0" indent="0">
              <a:buNone/>
            </a:pPr>
            <a:endParaRPr lang="sv-SE" sz="2800" dirty="0"/>
          </a:p>
          <a:p>
            <a:r>
              <a:rPr lang="sv-SE" sz="2800" dirty="0"/>
              <a:t>Enskild har ett ansvar för sin egen hälsa och egendom. Lagen om skydd mot olyckor. Svår kommunikativ uppgift. </a:t>
            </a:r>
          </a:p>
          <a:p>
            <a:endParaRPr lang="sv-SE" sz="2800" dirty="0"/>
          </a:p>
          <a:p>
            <a:r>
              <a:rPr lang="sv-SE" sz="2800" dirty="0"/>
              <a:t>Det är till Länsstyrelsen ni vänder er om ni behöver regionala och nationella resurser. </a:t>
            </a:r>
          </a:p>
        </p:txBody>
      </p:sp>
    </p:spTree>
    <p:extLst>
      <p:ext uri="{BB962C8B-B14F-4D97-AF65-F5344CB8AC3E}">
        <p14:creationId xmlns:p14="http://schemas.microsoft.com/office/powerpoint/2010/main" val="1060773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Varför kommunicerar vi om hemberedskap?</a:t>
            </a:r>
            <a:endParaRPr lang="sv-SE" b="1" dirty="0"/>
          </a:p>
        </p:txBody>
      </p:sp>
      <p:sp>
        <p:nvSpPr>
          <p:cNvPr id="3" name="Platshållare för innehåll 2"/>
          <p:cNvSpPr>
            <a:spLocks noGrp="1"/>
          </p:cNvSpPr>
          <p:nvPr>
            <p:ph idx="1"/>
          </p:nvPr>
        </p:nvSpPr>
        <p:spPr/>
        <p:txBody>
          <a:bodyPr/>
          <a:lstStyle/>
          <a:p>
            <a:r>
              <a:rPr lang="sv-SE" dirty="0"/>
              <a:t>Kommunerna har inte kapacitet att ta hand om alla medborgare samtidigt</a:t>
            </a:r>
          </a:p>
          <a:p>
            <a:pPr marL="0" indent="0">
              <a:buNone/>
            </a:pPr>
            <a:endParaRPr lang="sv-SE" dirty="0"/>
          </a:p>
          <a:p>
            <a:r>
              <a:rPr lang="sv-SE" dirty="0"/>
              <a:t>Alla behöver hjälpas åt i ett krisläge</a:t>
            </a:r>
          </a:p>
          <a:p>
            <a:pPr marL="0" indent="0">
              <a:buNone/>
            </a:pPr>
            <a:endParaRPr lang="sv-SE" dirty="0"/>
          </a:p>
          <a:p>
            <a:r>
              <a:rPr lang="sv-SE" dirty="0"/>
              <a:t>Konceptet att klara sig själv underlättar för kommunerna att hjälpa dem i störst behov först. </a:t>
            </a:r>
          </a:p>
        </p:txBody>
      </p:sp>
    </p:spTree>
    <p:extLst>
      <p:ext uri="{BB962C8B-B14F-4D97-AF65-F5344CB8AC3E}">
        <p14:creationId xmlns:p14="http://schemas.microsoft.com/office/powerpoint/2010/main" val="3600342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51490" y="399721"/>
            <a:ext cx="10515600" cy="4351338"/>
          </a:xfrm>
        </p:spPr>
        <p:txBody>
          <a:bodyPr/>
          <a:lstStyle/>
          <a:p>
            <a:pPr marL="0" indent="0">
              <a:buNone/>
            </a:pPr>
            <a:endParaRPr lang="sv-SE" dirty="0"/>
          </a:p>
          <a:p>
            <a:r>
              <a:rPr lang="sv-SE" dirty="0"/>
              <a:t>Det går inte att förbereda sig på alla saker som kan hända. </a:t>
            </a:r>
          </a:p>
          <a:p>
            <a:pPr marL="0" indent="0">
              <a:buNone/>
            </a:pPr>
            <a:r>
              <a:rPr lang="sv-SE" dirty="0"/>
              <a:t>Estoniakatastrofen, tsunamin 2004 och skogsbränderna i Västmanland är exempel. </a:t>
            </a:r>
            <a:r>
              <a:rPr lang="sv-SE" dirty="0" err="1"/>
              <a:t>Unknown</a:t>
            </a:r>
            <a:r>
              <a:rPr lang="sv-SE" dirty="0"/>
              <a:t> </a:t>
            </a:r>
            <a:r>
              <a:rPr lang="sv-SE" dirty="0" err="1"/>
              <a:t>knowns</a:t>
            </a:r>
            <a:r>
              <a:rPr lang="sv-SE" dirty="0"/>
              <a:t>, </a:t>
            </a:r>
            <a:r>
              <a:rPr lang="sv-SE" dirty="0" err="1"/>
              <a:t>unknown</a:t>
            </a:r>
            <a:r>
              <a:rPr lang="sv-SE" dirty="0"/>
              <a:t> </a:t>
            </a:r>
            <a:r>
              <a:rPr lang="sv-SE" dirty="0" err="1"/>
              <a:t>unknowns</a:t>
            </a:r>
            <a:r>
              <a:rPr lang="sv-SE" dirty="0"/>
              <a:t>.</a:t>
            </a:r>
          </a:p>
          <a:p>
            <a:pPr marL="0" indent="0">
              <a:buNone/>
            </a:pPr>
            <a:endParaRPr lang="sv-SE" dirty="0"/>
          </a:p>
          <a:p>
            <a:r>
              <a:rPr lang="sv-SE" dirty="0"/>
              <a:t>Viktigt att ha en grundberedskap, fungerar både under fredstida kriser som under höjd beredskap. </a:t>
            </a:r>
          </a:p>
        </p:txBody>
      </p:sp>
      <p:pic>
        <p:nvPicPr>
          <p:cNvPr id="4" name="Bildobjekt 3">
            <a:extLst>
              <a:ext uri="{FF2B5EF4-FFF2-40B4-BE49-F238E27FC236}">
                <a16:creationId xmlns:a16="http://schemas.microsoft.com/office/drawing/2014/main" id="{44769992-25D6-43F1-8E4C-D26C7A169B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5214" y="2715009"/>
            <a:ext cx="3041914" cy="4055885"/>
          </a:xfrm>
          <a:prstGeom prst="rect">
            <a:avLst/>
          </a:prstGeom>
        </p:spPr>
      </p:pic>
    </p:spTree>
    <p:extLst>
      <p:ext uri="{BB962C8B-B14F-4D97-AF65-F5344CB8AC3E}">
        <p14:creationId xmlns:p14="http://schemas.microsoft.com/office/powerpoint/2010/main" val="1282242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C126F2-9E4C-C24A-AD54-9C00A2E4573D}"/>
              </a:ext>
            </a:extLst>
          </p:cNvPr>
          <p:cNvSpPr>
            <a:spLocks noGrp="1"/>
          </p:cNvSpPr>
          <p:nvPr>
            <p:ph type="title"/>
          </p:nvPr>
        </p:nvSpPr>
        <p:spPr>
          <a:xfrm>
            <a:off x="838200" y="457200"/>
            <a:ext cx="8462944" cy="854968"/>
          </a:xfrm>
        </p:spPr>
        <p:txBody>
          <a:bodyPr>
            <a:normAutofit fontScale="90000"/>
          </a:bodyPr>
          <a:lstStyle/>
          <a:p>
            <a:r>
              <a:rPr lang="sv-SE" dirty="0"/>
              <a:t>Inträffade händelser de senaste åren i länet/kommunen/arbetsplatsen</a:t>
            </a:r>
          </a:p>
        </p:txBody>
      </p:sp>
      <p:sp>
        <p:nvSpPr>
          <p:cNvPr id="3" name="Platshållare för innehåll 2">
            <a:extLst>
              <a:ext uri="{FF2B5EF4-FFF2-40B4-BE49-F238E27FC236}">
                <a16:creationId xmlns:a16="http://schemas.microsoft.com/office/drawing/2014/main" id="{182A2438-A6A7-A660-8A1A-F014CB68ED78}"/>
              </a:ext>
            </a:extLst>
          </p:cNvPr>
          <p:cNvSpPr>
            <a:spLocks noGrp="1"/>
          </p:cNvSpPr>
          <p:nvPr>
            <p:ph idx="1"/>
          </p:nvPr>
        </p:nvSpPr>
        <p:spPr>
          <a:xfrm>
            <a:off x="603115" y="1702341"/>
            <a:ext cx="11313268" cy="4552544"/>
          </a:xfrm>
        </p:spPr>
        <p:txBody>
          <a:bodyPr>
            <a:normAutofit fontScale="85000" lnSpcReduction="20000"/>
          </a:bodyPr>
          <a:lstStyle/>
          <a:p>
            <a:pPr marL="0" indent="0">
              <a:buNone/>
            </a:pPr>
            <a:r>
              <a:rPr lang="sv-SE" dirty="0"/>
              <a:t>Ex Gävleborgs län: </a:t>
            </a:r>
          </a:p>
          <a:p>
            <a:r>
              <a:rPr lang="sv-SE" dirty="0"/>
              <a:t>Brinnande bilar (Gävle) årsskiftet 2020-2021</a:t>
            </a:r>
          </a:p>
          <a:p>
            <a:r>
              <a:rPr lang="sv-SE" dirty="0">
                <a:effectLst/>
                <a:ea typeface="Calibri" panose="020F0502020204030204" pitchFamily="34" charset="0"/>
              </a:rPr>
              <a:t>Bombhot där ett trettiotal fastigheter fick utrymma oktober 2020,</a:t>
            </a:r>
            <a:r>
              <a:rPr lang="sv-SE" dirty="0">
                <a:ea typeface="Calibri" panose="020F0502020204030204" pitchFamily="34" charset="0"/>
              </a:rPr>
              <a:t> Hofors.</a:t>
            </a:r>
            <a:endParaRPr lang="sv-SE" dirty="0"/>
          </a:p>
          <a:p>
            <a:r>
              <a:rPr lang="sv-SE" dirty="0"/>
              <a:t>Skogsbränder Ljusdal sommaren 2018</a:t>
            </a:r>
          </a:p>
          <a:p>
            <a:r>
              <a:rPr lang="sv-SE" dirty="0"/>
              <a:t>Covid-19 pandemin 2020-</a:t>
            </a:r>
          </a:p>
          <a:p>
            <a:r>
              <a:rPr lang="sv-SE" dirty="0"/>
              <a:t>Skyfallet Gästrikland (Gävle) augusti 2021</a:t>
            </a:r>
          </a:p>
          <a:p>
            <a:r>
              <a:rPr lang="sv-SE" dirty="0"/>
              <a:t>Brand i höghus på öster, totalförstörelse (Gävle)oktober 2021</a:t>
            </a:r>
          </a:p>
          <a:p>
            <a:r>
              <a:rPr lang="sv-SE" dirty="0"/>
              <a:t>Oljeutsläpp (litet, Gävle) oktober 2021</a:t>
            </a:r>
          </a:p>
          <a:p>
            <a:r>
              <a:rPr lang="sv-SE" dirty="0"/>
              <a:t>Två snöoväder Gävle vintern/våren 2022</a:t>
            </a:r>
          </a:p>
          <a:p>
            <a:r>
              <a:rPr lang="sv-SE" dirty="0"/>
              <a:t>Kriget i Ukraina från februari 2022</a:t>
            </a:r>
          </a:p>
          <a:p>
            <a:r>
              <a:rPr lang="sv-SE" dirty="0"/>
              <a:t>Extrema elpriser, inflation etc. från 2022- </a:t>
            </a:r>
          </a:p>
          <a:p>
            <a:endParaRPr lang="sv-SE" dirty="0"/>
          </a:p>
          <a:p>
            <a:pPr marL="0" indent="0">
              <a:buNone/>
            </a:pPr>
            <a:endParaRPr lang="sv-SE" dirty="0"/>
          </a:p>
          <a:p>
            <a:endParaRPr lang="sv-SE" dirty="0"/>
          </a:p>
        </p:txBody>
      </p:sp>
      <p:sp>
        <p:nvSpPr>
          <p:cNvPr id="4" name="Platshållare för datum 3">
            <a:extLst>
              <a:ext uri="{FF2B5EF4-FFF2-40B4-BE49-F238E27FC236}">
                <a16:creationId xmlns:a16="http://schemas.microsoft.com/office/drawing/2014/main" id="{33CBA384-CCF4-6C04-BED4-8F59A0022D2D}"/>
              </a:ext>
            </a:extLst>
          </p:cNvPr>
          <p:cNvSpPr>
            <a:spLocks noGrp="1"/>
          </p:cNvSpPr>
          <p:nvPr>
            <p:ph type="dt" sz="half" idx="10"/>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33D846C1-F72D-41C2-8063-01C44EF4A75B}" type="datetime1">
              <a:rPr kumimoji="0" lang="sv-SE"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2023-11-15</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sidfot 4">
            <a:extLst>
              <a:ext uri="{FF2B5EF4-FFF2-40B4-BE49-F238E27FC236}">
                <a16:creationId xmlns:a16="http://schemas.microsoft.com/office/drawing/2014/main" id="{8AB1AA24-D912-9E25-B249-82623D32E796}"/>
              </a:ext>
            </a:extLst>
          </p:cNvPr>
          <p:cNvSpPr>
            <a:spLocks noGrp="1"/>
          </p:cNvSpPr>
          <p:nvPr>
            <p:ph type="ftr" sz="quarter" idx="11"/>
          </p:nvPr>
        </p:nvSpPr>
        <p:spPr/>
        <p:txBody>
          <a:bodyPr/>
          <a:lstStyle/>
          <a:p>
            <a:pPr marL="0" marR="0" lvl="0" indent="0" algn="r" defTabSz="457200" rtl="0" eaLnBrk="1" fontAlgn="auto" latinLnBrk="0" hangingPunct="1">
              <a:lnSpc>
                <a:spcPts val="900"/>
              </a:lnSpc>
              <a:spcBef>
                <a:spcPts val="0"/>
              </a:spcBef>
              <a:spcAft>
                <a:spcPts val="0"/>
              </a:spcAft>
              <a:buClrTx/>
              <a:buSzTx/>
              <a:buFontTx/>
              <a:buNone/>
              <a:tabLst/>
              <a:defRPr/>
            </a:pPr>
            <a:r>
              <a:rPr kumimoji="0" lang="en-GB" sz="700" b="1" i="0" u="none" strike="noStrike" kern="1200" cap="none" spc="0" normalizeH="0" baseline="0" noProof="0" dirty="0">
                <a:ln>
                  <a:noFill/>
                </a:ln>
                <a:solidFill>
                  <a:prstClr val="black"/>
                </a:solidFill>
                <a:effectLst/>
                <a:uLnTx/>
                <a:uFillTx/>
                <a:latin typeface="Arial"/>
                <a:ea typeface="+mn-ea"/>
                <a:cs typeface="+mn-cs"/>
              </a:rPr>
              <a:t>Gävle kommun</a:t>
            </a:r>
          </a:p>
        </p:txBody>
      </p:sp>
      <p:sp>
        <p:nvSpPr>
          <p:cNvPr id="6" name="Platshållare för bildnummer 5">
            <a:extLst>
              <a:ext uri="{FF2B5EF4-FFF2-40B4-BE49-F238E27FC236}">
                <a16:creationId xmlns:a16="http://schemas.microsoft.com/office/drawing/2014/main" id="{597F89A5-CA6A-B7ED-6205-1CA05494B45F}"/>
              </a:ext>
            </a:extLst>
          </p:cNvPr>
          <p:cNvSpPr>
            <a:spLocks noGrp="1"/>
          </p:cNvSpPr>
          <p:nvPr>
            <p:ph type="sldNum" sz="quarter" idx="12"/>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5931CCED-C06E-4325-AB7A-98A9C7CD34E8}" type="slidenum">
              <a:rPr kumimoji="0" lang="en-GB"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29</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876518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966C5E-5855-D9E9-CCB4-D4A037712669}"/>
              </a:ext>
            </a:extLst>
          </p:cNvPr>
          <p:cNvSpPr>
            <a:spLocks noGrp="1"/>
          </p:cNvSpPr>
          <p:nvPr>
            <p:ph type="title"/>
          </p:nvPr>
        </p:nvSpPr>
        <p:spPr/>
        <p:txBody>
          <a:bodyPr/>
          <a:lstStyle/>
          <a:p>
            <a:r>
              <a:rPr lang="sv-SE" dirty="0"/>
              <a:t>Presentation</a:t>
            </a:r>
          </a:p>
        </p:txBody>
      </p:sp>
      <p:sp>
        <p:nvSpPr>
          <p:cNvPr id="3" name="Platshållare för innehåll 2">
            <a:extLst>
              <a:ext uri="{FF2B5EF4-FFF2-40B4-BE49-F238E27FC236}">
                <a16:creationId xmlns:a16="http://schemas.microsoft.com/office/drawing/2014/main" id="{F8169A53-7EA1-9AE0-CB62-1DDF79B86C58}"/>
              </a:ext>
            </a:extLst>
          </p:cNvPr>
          <p:cNvSpPr>
            <a:spLocks noGrp="1"/>
          </p:cNvSpPr>
          <p:nvPr>
            <p:ph idx="1"/>
          </p:nvPr>
        </p:nvSpPr>
        <p:spPr/>
        <p:txBody>
          <a:bodyPr/>
          <a:lstStyle/>
          <a:p>
            <a:r>
              <a:rPr lang="sv-SE" dirty="0"/>
              <a:t>Din bakgrund.</a:t>
            </a:r>
          </a:p>
          <a:p>
            <a:endParaRPr lang="sv-SE" dirty="0"/>
          </a:p>
          <a:p>
            <a:r>
              <a:rPr lang="sv-SE" dirty="0"/>
              <a:t>Din nya titel och arbetsuppgifter.</a:t>
            </a:r>
          </a:p>
          <a:p>
            <a:endParaRPr lang="sv-SE" dirty="0"/>
          </a:p>
          <a:p>
            <a:r>
              <a:rPr lang="sv-SE" dirty="0"/>
              <a:t>Dina förväntningar på dagen.</a:t>
            </a:r>
          </a:p>
        </p:txBody>
      </p:sp>
      <p:sp>
        <p:nvSpPr>
          <p:cNvPr id="4" name="Platshållare för datum 3">
            <a:extLst>
              <a:ext uri="{FF2B5EF4-FFF2-40B4-BE49-F238E27FC236}">
                <a16:creationId xmlns:a16="http://schemas.microsoft.com/office/drawing/2014/main" id="{E64E52C3-E0E3-34AD-DB25-ACC28BC9D9C7}"/>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4E9B8698-778D-415C-FAF1-4C09D9DC0A08}"/>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826AF33C-6FA7-9779-B557-60715AEA65A0}"/>
              </a:ext>
            </a:extLst>
          </p:cNvPr>
          <p:cNvSpPr>
            <a:spLocks noGrp="1"/>
          </p:cNvSpPr>
          <p:nvPr>
            <p:ph type="sldNum" sz="quarter" idx="12"/>
          </p:nvPr>
        </p:nvSpPr>
        <p:spPr/>
        <p:txBody>
          <a:bodyPr/>
          <a:lstStyle/>
          <a:p>
            <a:fld id="{5931CCED-C06E-4325-AB7A-98A9C7CD34E8}" type="slidenum">
              <a:rPr lang="en-GB" smtClean="0"/>
              <a:pPr/>
              <a:t>3</a:t>
            </a:fld>
            <a:endParaRPr lang="en-GB"/>
          </a:p>
        </p:txBody>
      </p:sp>
    </p:spTree>
    <p:extLst>
      <p:ext uri="{BB962C8B-B14F-4D97-AF65-F5344CB8AC3E}">
        <p14:creationId xmlns:p14="http://schemas.microsoft.com/office/powerpoint/2010/main" val="2357997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054AE7-49B6-87A0-1C43-435BAF571C71}"/>
              </a:ext>
            </a:extLst>
          </p:cNvPr>
          <p:cNvSpPr>
            <a:spLocks noGrp="1"/>
          </p:cNvSpPr>
          <p:nvPr>
            <p:ph type="title"/>
          </p:nvPr>
        </p:nvSpPr>
        <p:spPr>
          <a:xfrm>
            <a:off x="2289606" y="1893219"/>
            <a:ext cx="8057793" cy="1362075"/>
          </a:xfrm>
        </p:spPr>
        <p:txBody>
          <a:bodyPr/>
          <a:lstStyle/>
          <a:p>
            <a:pPr algn="ctr"/>
            <a:r>
              <a:rPr lang="sv-SE" dirty="0"/>
              <a:t>Civilt försvar</a:t>
            </a:r>
          </a:p>
        </p:txBody>
      </p:sp>
    </p:spTree>
    <p:extLst>
      <p:ext uri="{BB962C8B-B14F-4D97-AF65-F5344CB8AC3E}">
        <p14:creationId xmlns:p14="http://schemas.microsoft.com/office/powerpoint/2010/main" val="11583472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067E5EF-B5AD-FBD0-D025-C091A0CB3378}"/>
              </a:ext>
            </a:extLst>
          </p:cNvPr>
          <p:cNvSpPr>
            <a:spLocks noGrp="1"/>
          </p:cNvSpPr>
          <p:nvPr>
            <p:ph idx="1"/>
          </p:nvPr>
        </p:nvSpPr>
        <p:spPr>
          <a:xfrm>
            <a:off x="767474" y="317774"/>
            <a:ext cx="10895990" cy="5664737"/>
          </a:xfrm>
        </p:spPr>
        <p:txBody>
          <a:bodyPr>
            <a:normAutofit fontScale="92500"/>
          </a:bodyPr>
          <a:lstStyle/>
          <a:p>
            <a:pPr marL="0" indent="0">
              <a:buNone/>
            </a:pPr>
            <a:r>
              <a:rPr lang="sv-SE" b="0" i="0" dirty="0">
                <a:solidFill>
                  <a:srgbClr val="000000"/>
                </a:solidFill>
                <a:effectLst/>
                <a:latin typeface="open_sansregular"/>
              </a:rPr>
              <a:t>Civilt försvar och arbetet med detta, tar sin utgångspunkt i samhällets krisberedskap och syftar till att inför och under höjd beredskap samt under krig värna befolkningen, säkerställa de viktigaste samhällsfunktionerna samt bidra till Försvarsmaktens förmåga att möta ett väpnat angrepp. </a:t>
            </a:r>
            <a:r>
              <a:rPr lang="sv-SE" b="1" i="0" dirty="0">
                <a:solidFill>
                  <a:srgbClr val="000000"/>
                </a:solidFill>
                <a:effectLst/>
                <a:latin typeface="open_sansregular"/>
              </a:rPr>
              <a:t>Regeringen</a:t>
            </a:r>
            <a:r>
              <a:rPr lang="sv-SE" b="0" i="0" dirty="0">
                <a:solidFill>
                  <a:srgbClr val="000000"/>
                </a:solidFill>
                <a:effectLst/>
                <a:latin typeface="open_sansregular"/>
              </a:rPr>
              <a:t>. </a:t>
            </a:r>
          </a:p>
          <a:p>
            <a:pPr marL="0" indent="0">
              <a:buNone/>
            </a:pPr>
            <a:endParaRPr lang="sv-SE" b="0" i="0" dirty="0">
              <a:solidFill>
                <a:srgbClr val="000000"/>
              </a:solidFill>
              <a:effectLst/>
              <a:latin typeface="open_sansregular"/>
            </a:endParaRPr>
          </a:p>
          <a:p>
            <a:pPr marL="0" indent="0">
              <a:buNone/>
            </a:pPr>
            <a:r>
              <a:rPr lang="sv-SE" b="0" i="0" dirty="0">
                <a:solidFill>
                  <a:srgbClr val="333333"/>
                </a:solidFill>
                <a:effectLst/>
                <a:latin typeface="poppins" panose="00000500000000000000" pitchFamily="2" charset="0"/>
              </a:rPr>
              <a:t>	Du är en del av det civila försvaret. Det civila försvaret består av myndigheter, kommuner, regioner, företag, organisationer och privatpersoner som tillsammans stärker landets motståndskraft vid krigsfara eller krig. Detta innebär att alla har ett ansvar att försvara Sverige och bidra efter sin förmåga. </a:t>
            </a:r>
            <a:r>
              <a:rPr lang="sv-SE" b="1" i="0" dirty="0">
                <a:solidFill>
                  <a:srgbClr val="333333"/>
                </a:solidFill>
                <a:effectLst/>
                <a:latin typeface="poppins" panose="00000500000000000000" pitchFamily="2" charset="0"/>
              </a:rPr>
              <a:t>Myndigheten för samhällsskydd och beredskap</a:t>
            </a:r>
            <a:r>
              <a:rPr lang="sv-SE" b="0" i="0" dirty="0">
                <a:solidFill>
                  <a:srgbClr val="333333"/>
                </a:solidFill>
                <a:effectLst/>
                <a:latin typeface="poppins" panose="00000500000000000000" pitchFamily="2" charset="0"/>
              </a:rPr>
              <a:t>. </a:t>
            </a:r>
          </a:p>
          <a:p>
            <a:pPr marL="0" indent="0">
              <a:buNone/>
            </a:pPr>
            <a:endParaRPr lang="sv-SE" b="0" i="0" dirty="0">
              <a:solidFill>
                <a:srgbClr val="333333"/>
              </a:solidFill>
              <a:effectLst/>
              <a:latin typeface="poppins" panose="00000500000000000000" pitchFamily="2" charset="0"/>
            </a:endParaRPr>
          </a:p>
          <a:p>
            <a:pPr marL="0" indent="0">
              <a:buNone/>
            </a:pPr>
            <a:r>
              <a:rPr lang="sv-SE" b="0" i="0" dirty="0">
                <a:solidFill>
                  <a:srgbClr val="222222"/>
                </a:solidFill>
                <a:effectLst/>
                <a:latin typeface="open sans" panose="020B0606030504020204" pitchFamily="34" charset="0"/>
              </a:rPr>
              <a:t>Civilt försvar handlar om att förbereda Sverige inför ett väpnat angrepp. </a:t>
            </a:r>
            <a:r>
              <a:rPr lang="sv-SE" b="1" i="0" dirty="0">
                <a:solidFill>
                  <a:srgbClr val="222222"/>
                </a:solidFill>
                <a:effectLst/>
                <a:latin typeface="open sans" panose="020B0606030504020204" pitchFamily="34" charset="0"/>
              </a:rPr>
              <a:t>Sveriges kommuner och regioner</a:t>
            </a:r>
            <a:r>
              <a:rPr lang="sv-SE" b="0" i="0" dirty="0">
                <a:solidFill>
                  <a:srgbClr val="222222"/>
                </a:solidFill>
                <a:effectLst/>
                <a:latin typeface="open sans" panose="020B0606030504020204" pitchFamily="34" charset="0"/>
              </a:rPr>
              <a:t>. </a:t>
            </a:r>
            <a:endParaRPr lang="sv-SE" dirty="0"/>
          </a:p>
        </p:txBody>
      </p:sp>
      <p:sp>
        <p:nvSpPr>
          <p:cNvPr id="4" name="Platshållare för datum 3">
            <a:extLst>
              <a:ext uri="{FF2B5EF4-FFF2-40B4-BE49-F238E27FC236}">
                <a16:creationId xmlns:a16="http://schemas.microsoft.com/office/drawing/2014/main" id="{76958C9B-17D0-191B-8F7A-9392D2563D61}"/>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9490A02F-FCEA-87DC-F7AE-49F6CD19EB5F}"/>
              </a:ext>
            </a:extLst>
          </p:cNvPr>
          <p:cNvSpPr>
            <a:spLocks noGrp="1"/>
          </p:cNvSpPr>
          <p:nvPr>
            <p:ph type="ftr" sz="quarter" idx="11"/>
          </p:nvPr>
        </p:nvSpPr>
        <p:spPr/>
        <p:txBody>
          <a:bodyPr/>
          <a:lstStyle/>
          <a:p>
            <a:r>
              <a:rPr lang="en-GB" dirty="0"/>
              <a:t>Gävle kommun</a:t>
            </a:r>
          </a:p>
        </p:txBody>
      </p:sp>
      <p:sp>
        <p:nvSpPr>
          <p:cNvPr id="6" name="Platshållare för bildnummer 5">
            <a:extLst>
              <a:ext uri="{FF2B5EF4-FFF2-40B4-BE49-F238E27FC236}">
                <a16:creationId xmlns:a16="http://schemas.microsoft.com/office/drawing/2014/main" id="{99B8B6DC-75A6-996E-774B-48E8CBB47244}"/>
              </a:ext>
            </a:extLst>
          </p:cNvPr>
          <p:cNvSpPr>
            <a:spLocks noGrp="1"/>
          </p:cNvSpPr>
          <p:nvPr>
            <p:ph type="sldNum" sz="quarter" idx="12"/>
          </p:nvPr>
        </p:nvSpPr>
        <p:spPr/>
        <p:txBody>
          <a:bodyPr/>
          <a:lstStyle/>
          <a:p>
            <a:fld id="{5931CCED-C06E-4325-AB7A-98A9C7CD34E8}" type="slidenum">
              <a:rPr lang="en-GB" smtClean="0"/>
              <a:pPr/>
              <a:t>31</a:t>
            </a:fld>
            <a:endParaRPr lang="en-GB"/>
          </a:p>
        </p:txBody>
      </p:sp>
    </p:spTree>
    <p:extLst>
      <p:ext uri="{BB962C8B-B14F-4D97-AF65-F5344CB8AC3E}">
        <p14:creationId xmlns:p14="http://schemas.microsoft.com/office/powerpoint/2010/main" val="954274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376692-CE2D-D434-5F24-E11AE4FB438C}"/>
              </a:ext>
            </a:extLst>
          </p:cNvPr>
          <p:cNvSpPr>
            <a:spLocks noGrp="1"/>
          </p:cNvSpPr>
          <p:nvPr>
            <p:ph type="title"/>
          </p:nvPr>
        </p:nvSpPr>
        <p:spPr>
          <a:xfrm>
            <a:off x="2219932" y="144646"/>
            <a:ext cx="8462944" cy="854968"/>
          </a:xfrm>
        </p:spPr>
        <p:txBody>
          <a:bodyPr/>
          <a:lstStyle/>
          <a:p>
            <a:r>
              <a:rPr lang="sv-SE" dirty="0"/>
              <a:t>Överenskommelse om civilt förvar</a:t>
            </a:r>
          </a:p>
        </p:txBody>
      </p:sp>
      <p:sp>
        <p:nvSpPr>
          <p:cNvPr id="3" name="Platshållare för innehåll 2">
            <a:extLst>
              <a:ext uri="{FF2B5EF4-FFF2-40B4-BE49-F238E27FC236}">
                <a16:creationId xmlns:a16="http://schemas.microsoft.com/office/drawing/2014/main" id="{25E8B05E-87B6-6C61-519C-62E0ABD40ACA}"/>
              </a:ext>
            </a:extLst>
          </p:cNvPr>
          <p:cNvSpPr>
            <a:spLocks noGrp="1"/>
          </p:cNvSpPr>
          <p:nvPr>
            <p:ph idx="1"/>
          </p:nvPr>
        </p:nvSpPr>
        <p:spPr>
          <a:xfrm>
            <a:off x="369651" y="1460774"/>
            <a:ext cx="10718903" cy="4677379"/>
          </a:xfrm>
        </p:spPr>
        <p:txBody>
          <a:bodyPr>
            <a:normAutofit fontScale="92500" lnSpcReduction="10000"/>
          </a:bodyPr>
          <a:lstStyle/>
          <a:p>
            <a:r>
              <a:rPr lang="sv-SE" dirty="0"/>
              <a:t>Mellan MSB och SKR. </a:t>
            </a:r>
          </a:p>
          <a:p>
            <a:endParaRPr lang="sv-SE" dirty="0"/>
          </a:p>
          <a:p>
            <a:pPr marL="0" indent="0">
              <a:buNone/>
            </a:pPr>
            <a:r>
              <a:rPr lang="sv-SE" dirty="0"/>
              <a:t>Kommunerna ska; </a:t>
            </a:r>
          </a:p>
          <a:p>
            <a:r>
              <a:rPr lang="sv-SE" dirty="0"/>
              <a:t>Utbilda kommunledningen i civilt försvar</a:t>
            </a:r>
          </a:p>
          <a:p>
            <a:r>
              <a:rPr lang="sv-SE" dirty="0"/>
              <a:t>Ta fram en säkerhetsskyddsanalys som berättar var det eventuellt finns för verksamheter i kommunen som arbetar med frågor som på något sätt berör Sveriges säkerhet (inte den enskilda kommunens säkerhet). </a:t>
            </a:r>
          </a:p>
          <a:p>
            <a:r>
              <a:rPr lang="sv-SE" dirty="0"/>
              <a:t>Skapa en krigsorganisation för kommunen. Alltså hur kommunen ska organisera sig för krig. </a:t>
            </a:r>
          </a:p>
          <a:p>
            <a:endParaRPr lang="sv-SE" dirty="0"/>
          </a:p>
          <a:p>
            <a:r>
              <a:rPr lang="sv-SE" dirty="0"/>
              <a:t>Kommunerna får en liten summa pengar för detta. </a:t>
            </a:r>
          </a:p>
        </p:txBody>
      </p:sp>
      <p:sp>
        <p:nvSpPr>
          <p:cNvPr id="4" name="Platshållare för datum 3">
            <a:extLst>
              <a:ext uri="{FF2B5EF4-FFF2-40B4-BE49-F238E27FC236}">
                <a16:creationId xmlns:a16="http://schemas.microsoft.com/office/drawing/2014/main" id="{7285F0B5-654F-7E21-B1B3-AED1B3987B69}"/>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D5BC9782-E5F3-4A98-12CA-3A675152EC30}"/>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4F9A2031-44BD-8071-663F-99691F17A886}"/>
              </a:ext>
            </a:extLst>
          </p:cNvPr>
          <p:cNvSpPr>
            <a:spLocks noGrp="1"/>
          </p:cNvSpPr>
          <p:nvPr>
            <p:ph type="sldNum" sz="quarter" idx="12"/>
          </p:nvPr>
        </p:nvSpPr>
        <p:spPr/>
        <p:txBody>
          <a:bodyPr/>
          <a:lstStyle/>
          <a:p>
            <a:fld id="{5931CCED-C06E-4325-AB7A-98A9C7CD34E8}" type="slidenum">
              <a:rPr lang="en-GB" smtClean="0"/>
              <a:pPr/>
              <a:t>32</a:t>
            </a:fld>
            <a:endParaRPr lang="en-GB"/>
          </a:p>
        </p:txBody>
      </p:sp>
    </p:spTree>
    <p:extLst>
      <p:ext uri="{BB962C8B-B14F-4D97-AF65-F5344CB8AC3E}">
        <p14:creationId xmlns:p14="http://schemas.microsoft.com/office/powerpoint/2010/main" val="18781882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6BBA00-5D93-FFED-7F17-FB5F1FDBBE18}"/>
              </a:ext>
            </a:extLst>
          </p:cNvPr>
          <p:cNvSpPr>
            <a:spLocks noGrp="1"/>
          </p:cNvSpPr>
          <p:nvPr>
            <p:ph type="title"/>
          </p:nvPr>
        </p:nvSpPr>
        <p:spPr/>
        <p:txBody>
          <a:bodyPr/>
          <a:lstStyle/>
          <a:p>
            <a:r>
              <a:rPr lang="sv-SE" dirty="0"/>
              <a:t>Tilläggsuppdrag</a:t>
            </a:r>
          </a:p>
        </p:txBody>
      </p:sp>
      <p:sp>
        <p:nvSpPr>
          <p:cNvPr id="3" name="Platshållare för innehåll 2">
            <a:extLst>
              <a:ext uri="{FF2B5EF4-FFF2-40B4-BE49-F238E27FC236}">
                <a16:creationId xmlns:a16="http://schemas.microsoft.com/office/drawing/2014/main" id="{CA68CB6E-E786-6884-1D3E-CDABC5139518}"/>
              </a:ext>
            </a:extLst>
          </p:cNvPr>
          <p:cNvSpPr>
            <a:spLocks noGrp="1"/>
          </p:cNvSpPr>
          <p:nvPr>
            <p:ph idx="1"/>
          </p:nvPr>
        </p:nvSpPr>
        <p:spPr/>
        <p:txBody>
          <a:bodyPr/>
          <a:lstStyle/>
          <a:p>
            <a:r>
              <a:rPr lang="sv-SE" dirty="0"/>
              <a:t>Alla kommuner får under år 2023, 331 tusen kr var för att arbeta fram en plan för civilt försvar inom den kommunala hälso-och sjukvården och socialtjänst. </a:t>
            </a:r>
          </a:p>
          <a:p>
            <a:endParaRPr lang="sv-SE" dirty="0"/>
          </a:p>
          <a:p>
            <a:r>
              <a:rPr lang="sv-SE" dirty="0"/>
              <a:t>Medlen ska vara förbrukade innan sista december 2023.</a:t>
            </a:r>
          </a:p>
          <a:p>
            <a:endParaRPr lang="sv-SE" dirty="0"/>
          </a:p>
        </p:txBody>
      </p:sp>
      <p:sp>
        <p:nvSpPr>
          <p:cNvPr id="4" name="Platshållare för datum 3">
            <a:extLst>
              <a:ext uri="{FF2B5EF4-FFF2-40B4-BE49-F238E27FC236}">
                <a16:creationId xmlns:a16="http://schemas.microsoft.com/office/drawing/2014/main" id="{E3FC3403-3695-1B07-9ECF-2AF88302A27C}"/>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3E70B85E-E55F-395C-D6E3-4E35E9ED5A72}"/>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A34C3657-68C0-00C1-BBE8-0FD6D4F81604}"/>
              </a:ext>
            </a:extLst>
          </p:cNvPr>
          <p:cNvSpPr>
            <a:spLocks noGrp="1"/>
          </p:cNvSpPr>
          <p:nvPr>
            <p:ph type="sldNum" sz="quarter" idx="12"/>
          </p:nvPr>
        </p:nvSpPr>
        <p:spPr/>
        <p:txBody>
          <a:bodyPr/>
          <a:lstStyle/>
          <a:p>
            <a:fld id="{5931CCED-C06E-4325-AB7A-98A9C7CD34E8}" type="slidenum">
              <a:rPr lang="en-GB" smtClean="0"/>
              <a:pPr/>
              <a:t>33</a:t>
            </a:fld>
            <a:endParaRPr lang="en-GB"/>
          </a:p>
        </p:txBody>
      </p:sp>
    </p:spTree>
    <p:extLst>
      <p:ext uri="{BB962C8B-B14F-4D97-AF65-F5344CB8AC3E}">
        <p14:creationId xmlns:p14="http://schemas.microsoft.com/office/powerpoint/2010/main" val="3473030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EE181C-EF46-4AC1-79F0-13F6E3E08021}"/>
              </a:ext>
            </a:extLst>
          </p:cNvPr>
          <p:cNvSpPr>
            <a:spLocks noGrp="1"/>
          </p:cNvSpPr>
          <p:nvPr>
            <p:ph type="title"/>
          </p:nvPr>
        </p:nvSpPr>
        <p:spPr>
          <a:xfrm>
            <a:off x="1624725" y="144646"/>
            <a:ext cx="8462944" cy="854968"/>
          </a:xfrm>
        </p:spPr>
        <p:txBody>
          <a:bodyPr/>
          <a:lstStyle/>
          <a:p>
            <a:r>
              <a:rPr lang="sv-SE" dirty="0"/>
              <a:t>Förutsättningar</a:t>
            </a:r>
          </a:p>
        </p:txBody>
      </p:sp>
      <p:sp>
        <p:nvSpPr>
          <p:cNvPr id="3" name="Platshållare för innehåll 2">
            <a:extLst>
              <a:ext uri="{FF2B5EF4-FFF2-40B4-BE49-F238E27FC236}">
                <a16:creationId xmlns:a16="http://schemas.microsoft.com/office/drawing/2014/main" id="{3275C721-FCBF-51F2-CD45-04AFB7C0403B}"/>
              </a:ext>
            </a:extLst>
          </p:cNvPr>
          <p:cNvSpPr>
            <a:spLocks noGrp="1"/>
          </p:cNvSpPr>
          <p:nvPr>
            <p:ph idx="1"/>
          </p:nvPr>
        </p:nvSpPr>
        <p:spPr>
          <a:xfrm>
            <a:off x="515567" y="1378540"/>
            <a:ext cx="10335688" cy="4642881"/>
          </a:xfrm>
        </p:spPr>
        <p:txBody>
          <a:bodyPr>
            <a:normAutofit fontScale="92500" lnSpcReduction="10000"/>
          </a:bodyPr>
          <a:lstStyle/>
          <a:p>
            <a:r>
              <a:rPr lang="sv-SE" dirty="0"/>
              <a:t>Alla mellan 16-70 år är totalförsvarspliktiga. De ska tjänstgöra i totalförsvaret i den kapacitet kroppskrafterna tillåter. </a:t>
            </a:r>
          </a:p>
          <a:p>
            <a:endParaRPr lang="sv-SE" dirty="0"/>
          </a:p>
          <a:p>
            <a:r>
              <a:rPr lang="sv-SE" dirty="0"/>
              <a:t>Gäller både kvinnor och män. </a:t>
            </a:r>
          </a:p>
          <a:p>
            <a:endParaRPr lang="sv-SE" dirty="0"/>
          </a:p>
          <a:p>
            <a:r>
              <a:rPr lang="sv-SE" dirty="0"/>
              <a:t>Alla mellan 18-47 kan bli inkallade till mönstring för militär tjänstgöring. Kan dock bli annan tjänstgöring än den med ”vapen i hand”.  </a:t>
            </a:r>
          </a:p>
          <a:p>
            <a:endParaRPr lang="sv-SE" dirty="0"/>
          </a:p>
          <a:p>
            <a:r>
              <a:rPr lang="sv-SE" dirty="0"/>
              <a:t>Äldreomsorg, barnomsorg, vatten, el, räddningstjänst, stadsplanering som alla är kommunala uppgifter ska fortsatt fungera även under höjd beredskap. </a:t>
            </a:r>
          </a:p>
        </p:txBody>
      </p:sp>
      <p:sp>
        <p:nvSpPr>
          <p:cNvPr id="4" name="Platshållare för datum 3">
            <a:extLst>
              <a:ext uri="{FF2B5EF4-FFF2-40B4-BE49-F238E27FC236}">
                <a16:creationId xmlns:a16="http://schemas.microsoft.com/office/drawing/2014/main" id="{BD8157D2-8D22-DF57-D334-96FD8215241F}"/>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97284738-72BF-A995-9B1A-7FAD6B75C65C}"/>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9C64C45D-B6E0-137A-0DBC-F8E3D09FD1BF}"/>
              </a:ext>
            </a:extLst>
          </p:cNvPr>
          <p:cNvSpPr>
            <a:spLocks noGrp="1"/>
          </p:cNvSpPr>
          <p:nvPr>
            <p:ph type="sldNum" sz="quarter" idx="12"/>
          </p:nvPr>
        </p:nvSpPr>
        <p:spPr/>
        <p:txBody>
          <a:bodyPr/>
          <a:lstStyle/>
          <a:p>
            <a:fld id="{5931CCED-C06E-4325-AB7A-98A9C7CD34E8}" type="slidenum">
              <a:rPr lang="en-GB" smtClean="0"/>
              <a:pPr/>
              <a:t>34</a:t>
            </a:fld>
            <a:endParaRPr lang="en-GB"/>
          </a:p>
        </p:txBody>
      </p:sp>
    </p:spTree>
    <p:extLst>
      <p:ext uri="{BB962C8B-B14F-4D97-AF65-F5344CB8AC3E}">
        <p14:creationId xmlns:p14="http://schemas.microsoft.com/office/powerpoint/2010/main" val="4050025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1C2CB2-1FB5-D491-999C-CC570F9FEE29}"/>
              </a:ext>
            </a:extLst>
          </p:cNvPr>
          <p:cNvSpPr>
            <a:spLocks noGrp="1"/>
          </p:cNvSpPr>
          <p:nvPr>
            <p:ph type="title"/>
          </p:nvPr>
        </p:nvSpPr>
        <p:spPr/>
        <p:txBody>
          <a:bodyPr/>
          <a:lstStyle/>
          <a:p>
            <a:r>
              <a:rPr lang="sv-SE" dirty="0"/>
              <a:t>Finns en egen lagbok…</a:t>
            </a:r>
          </a:p>
        </p:txBody>
      </p:sp>
      <p:sp>
        <p:nvSpPr>
          <p:cNvPr id="3" name="Platshållare för innehåll 2">
            <a:extLst>
              <a:ext uri="{FF2B5EF4-FFF2-40B4-BE49-F238E27FC236}">
                <a16:creationId xmlns:a16="http://schemas.microsoft.com/office/drawing/2014/main" id="{BF25997B-F34F-6BC3-82D2-B110EA713F23}"/>
              </a:ext>
            </a:extLst>
          </p:cNvPr>
          <p:cNvSpPr>
            <a:spLocks noGrp="1"/>
          </p:cNvSpPr>
          <p:nvPr>
            <p:ph idx="1"/>
          </p:nvPr>
        </p:nvSpPr>
        <p:spPr>
          <a:xfrm>
            <a:off x="583661" y="1886596"/>
            <a:ext cx="10419994" cy="3765173"/>
          </a:xfrm>
        </p:spPr>
        <p:txBody>
          <a:bodyPr>
            <a:normAutofit fontScale="85000" lnSpcReduction="20000"/>
          </a:bodyPr>
          <a:lstStyle/>
          <a:p>
            <a:pPr marL="0" indent="0">
              <a:buNone/>
            </a:pPr>
            <a:endParaRPr lang="sv-SE" dirty="0"/>
          </a:p>
          <a:p>
            <a:r>
              <a:rPr lang="sv-SE" dirty="0"/>
              <a:t>Ärenden (ex. bygglov) får prioriteras på ett sätt som bäst passar totalförsvaret. </a:t>
            </a:r>
          </a:p>
          <a:p>
            <a:endParaRPr lang="sv-SE" dirty="0"/>
          </a:p>
          <a:p>
            <a:r>
              <a:rPr lang="sv-SE" dirty="0"/>
              <a:t>Kommunerna beslutar om inkvartering i människors hem vid höjd beredskap. Privatpersoner kan således tvingas öppna sina hem för internflyktingar.</a:t>
            </a:r>
          </a:p>
          <a:p>
            <a:endParaRPr lang="sv-SE" dirty="0"/>
          </a:p>
          <a:p>
            <a:r>
              <a:rPr lang="sv-SE" dirty="0"/>
              <a:t>Gymnasieskolan behövs inte under högsta beredskap. Vårdutbildning ska dock fortsatt bedrivas. </a:t>
            </a:r>
          </a:p>
          <a:p>
            <a:endParaRPr lang="sv-SE" dirty="0"/>
          </a:p>
          <a:p>
            <a:pPr marL="0" indent="0">
              <a:buNone/>
            </a:pPr>
            <a:r>
              <a:rPr lang="sv-SE" dirty="0"/>
              <a:t>(Totalförsvarets författningshandbok)</a:t>
            </a:r>
          </a:p>
        </p:txBody>
      </p:sp>
      <p:sp>
        <p:nvSpPr>
          <p:cNvPr id="4" name="Platshållare för datum 3">
            <a:extLst>
              <a:ext uri="{FF2B5EF4-FFF2-40B4-BE49-F238E27FC236}">
                <a16:creationId xmlns:a16="http://schemas.microsoft.com/office/drawing/2014/main" id="{0B349A22-3D32-170E-D35C-D857E78235C7}"/>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A3A4CE1B-2C64-34AB-C42B-E9A1486F3E5B}"/>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04F70999-A643-E9C4-506C-68BA59ED2798}"/>
              </a:ext>
            </a:extLst>
          </p:cNvPr>
          <p:cNvSpPr>
            <a:spLocks noGrp="1"/>
          </p:cNvSpPr>
          <p:nvPr>
            <p:ph type="sldNum" sz="quarter" idx="12"/>
          </p:nvPr>
        </p:nvSpPr>
        <p:spPr/>
        <p:txBody>
          <a:bodyPr/>
          <a:lstStyle/>
          <a:p>
            <a:fld id="{5931CCED-C06E-4325-AB7A-98A9C7CD34E8}" type="slidenum">
              <a:rPr lang="en-GB" smtClean="0"/>
              <a:pPr/>
              <a:t>35</a:t>
            </a:fld>
            <a:endParaRPr lang="en-GB"/>
          </a:p>
        </p:txBody>
      </p:sp>
    </p:spTree>
    <p:extLst>
      <p:ext uri="{BB962C8B-B14F-4D97-AF65-F5344CB8AC3E}">
        <p14:creationId xmlns:p14="http://schemas.microsoft.com/office/powerpoint/2010/main" val="2386269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8D76DD-FA1B-AB51-D2EC-3EFFCB3F5928}"/>
              </a:ext>
            </a:extLst>
          </p:cNvPr>
          <p:cNvSpPr>
            <a:spLocks noGrp="1"/>
          </p:cNvSpPr>
          <p:nvPr>
            <p:ph type="title"/>
          </p:nvPr>
        </p:nvSpPr>
        <p:spPr>
          <a:xfrm>
            <a:off x="1832406" y="1807494"/>
            <a:ext cx="8057793" cy="1362075"/>
          </a:xfrm>
        </p:spPr>
        <p:txBody>
          <a:bodyPr/>
          <a:lstStyle/>
          <a:p>
            <a:pPr algn="ctr"/>
            <a:r>
              <a:rPr lang="sv-SE" sz="4800" dirty="0"/>
              <a:t>Hur?</a:t>
            </a:r>
          </a:p>
        </p:txBody>
      </p:sp>
    </p:spTree>
    <p:extLst>
      <p:ext uri="{BB962C8B-B14F-4D97-AF65-F5344CB8AC3E}">
        <p14:creationId xmlns:p14="http://schemas.microsoft.com/office/powerpoint/2010/main" val="3788196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C5FADA-FE04-87E4-21D3-AE1D807E187A}"/>
              </a:ext>
            </a:extLst>
          </p:cNvPr>
          <p:cNvSpPr>
            <a:spLocks noGrp="1"/>
          </p:cNvSpPr>
          <p:nvPr>
            <p:ph type="title"/>
          </p:nvPr>
        </p:nvSpPr>
        <p:spPr>
          <a:xfrm>
            <a:off x="1100850" y="96088"/>
            <a:ext cx="8462944" cy="854968"/>
          </a:xfrm>
        </p:spPr>
        <p:txBody>
          <a:bodyPr/>
          <a:lstStyle/>
          <a:p>
            <a:endParaRPr lang="sv-SE" dirty="0"/>
          </a:p>
        </p:txBody>
      </p:sp>
      <p:sp>
        <p:nvSpPr>
          <p:cNvPr id="3" name="Platshållare för innehåll 2">
            <a:extLst>
              <a:ext uri="{FF2B5EF4-FFF2-40B4-BE49-F238E27FC236}">
                <a16:creationId xmlns:a16="http://schemas.microsoft.com/office/drawing/2014/main" id="{8C65A2CF-C3F3-277F-6246-007868DBE8F9}"/>
              </a:ext>
            </a:extLst>
          </p:cNvPr>
          <p:cNvSpPr>
            <a:spLocks noGrp="1"/>
          </p:cNvSpPr>
          <p:nvPr>
            <p:ph idx="1"/>
          </p:nvPr>
        </p:nvSpPr>
        <p:spPr>
          <a:xfrm>
            <a:off x="1952625" y="1886597"/>
            <a:ext cx="9051029" cy="3481288"/>
          </a:xfrm>
        </p:spPr>
        <p:txBody>
          <a:bodyPr>
            <a:normAutofit fontScale="92500" lnSpcReduction="10000"/>
          </a:bodyPr>
          <a:lstStyle/>
          <a:p>
            <a:r>
              <a:rPr lang="sv-SE" dirty="0"/>
              <a:t>Tänk på att hela kommunen ska arbeta med civilt försvar, det kan inte enbart vara en enhet eller en funktion som arbetar med frågan. Förankra i ledningen. </a:t>
            </a:r>
          </a:p>
          <a:p>
            <a:endParaRPr lang="sv-SE" dirty="0"/>
          </a:p>
          <a:p>
            <a:r>
              <a:rPr lang="sv-SE" dirty="0"/>
              <a:t>Mycket lagändringar på området nu och kommande år, skriv inte fast er för hårt. Håll er till det kommunen ska göra enligt överenskommelser och lagtext. Staten vill att vi gör mycket som inte är måsten och som belastar våra skattebetalare, när det är staten som ska betala för dessa delar. Gå framåt, men försiktigt. </a:t>
            </a:r>
          </a:p>
        </p:txBody>
      </p:sp>
      <p:sp>
        <p:nvSpPr>
          <p:cNvPr id="4" name="Platshållare för datum 3">
            <a:extLst>
              <a:ext uri="{FF2B5EF4-FFF2-40B4-BE49-F238E27FC236}">
                <a16:creationId xmlns:a16="http://schemas.microsoft.com/office/drawing/2014/main" id="{FB8CCF2B-4617-4804-A96A-D5C9F4CB4D18}"/>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2D8ADC30-8716-570F-BA4C-2396E725D1A0}"/>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B2120D9C-07D5-5BC6-C86E-DA6041ABA749}"/>
              </a:ext>
            </a:extLst>
          </p:cNvPr>
          <p:cNvSpPr>
            <a:spLocks noGrp="1"/>
          </p:cNvSpPr>
          <p:nvPr>
            <p:ph type="sldNum" sz="quarter" idx="12"/>
          </p:nvPr>
        </p:nvSpPr>
        <p:spPr/>
        <p:txBody>
          <a:bodyPr/>
          <a:lstStyle/>
          <a:p>
            <a:fld id="{5931CCED-C06E-4325-AB7A-98A9C7CD34E8}" type="slidenum">
              <a:rPr lang="en-GB" smtClean="0"/>
              <a:pPr/>
              <a:t>37</a:t>
            </a:fld>
            <a:endParaRPr lang="en-GB"/>
          </a:p>
        </p:txBody>
      </p:sp>
    </p:spTree>
    <p:extLst>
      <p:ext uri="{BB962C8B-B14F-4D97-AF65-F5344CB8AC3E}">
        <p14:creationId xmlns:p14="http://schemas.microsoft.com/office/powerpoint/2010/main" val="2599719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C78152-B1E2-9B47-D2E9-BF5ED3DD1CFC}"/>
              </a:ext>
            </a:extLst>
          </p:cNvPr>
          <p:cNvSpPr>
            <a:spLocks noGrp="1"/>
          </p:cNvSpPr>
          <p:nvPr>
            <p:ph type="title"/>
          </p:nvPr>
        </p:nvSpPr>
        <p:spPr/>
        <p:txBody>
          <a:bodyPr/>
          <a:lstStyle/>
          <a:p>
            <a:r>
              <a:rPr lang="sv-SE" dirty="0"/>
              <a:t>Övrigt</a:t>
            </a:r>
          </a:p>
        </p:txBody>
      </p:sp>
      <p:sp>
        <p:nvSpPr>
          <p:cNvPr id="3" name="Platshållare för text 2">
            <a:extLst>
              <a:ext uri="{FF2B5EF4-FFF2-40B4-BE49-F238E27FC236}">
                <a16:creationId xmlns:a16="http://schemas.microsoft.com/office/drawing/2014/main" id="{5C968ADD-19EC-7470-7BF8-89F4B0345EE8}"/>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2799704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39D8FB-9DB4-414B-ECE3-85735B064746}"/>
              </a:ext>
            </a:extLst>
          </p:cNvPr>
          <p:cNvSpPr>
            <a:spLocks noGrp="1"/>
          </p:cNvSpPr>
          <p:nvPr>
            <p:ph type="title"/>
          </p:nvPr>
        </p:nvSpPr>
        <p:spPr/>
        <p:txBody>
          <a:bodyPr/>
          <a:lstStyle/>
          <a:p>
            <a:r>
              <a:rPr lang="sv-SE" dirty="0"/>
              <a:t>Extern utbildning</a:t>
            </a:r>
          </a:p>
        </p:txBody>
      </p:sp>
      <p:sp>
        <p:nvSpPr>
          <p:cNvPr id="3" name="Platshållare för innehåll 2">
            <a:extLst>
              <a:ext uri="{FF2B5EF4-FFF2-40B4-BE49-F238E27FC236}">
                <a16:creationId xmlns:a16="http://schemas.microsoft.com/office/drawing/2014/main" id="{7906628D-8928-EBA9-3961-C31B428894F5}"/>
              </a:ext>
            </a:extLst>
          </p:cNvPr>
          <p:cNvSpPr>
            <a:spLocks noGrp="1"/>
          </p:cNvSpPr>
          <p:nvPr>
            <p:ph idx="1"/>
          </p:nvPr>
        </p:nvSpPr>
        <p:spPr/>
        <p:txBody>
          <a:bodyPr>
            <a:normAutofit lnSpcReduction="10000"/>
          </a:bodyPr>
          <a:lstStyle/>
          <a:p>
            <a:r>
              <a:rPr lang="sv-SE" dirty="0">
                <a:hlinkClick r:id="rId2"/>
              </a:rPr>
              <a:t>Grundkurs i samhällsskydd och beredskap (msb.se)</a:t>
            </a:r>
            <a:endParaRPr lang="sv-SE" dirty="0"/>
          </a:p>
          <a:p>
            <a:endParaRPr lang="sv-SE" dirty="0"/>
          </a:p>
          <a:p>
            <a:r>
              <a:rPr lang="sv-SE" dirty="0">
                <a:hlinkClick r:id="rId3"/>
              </a:rPr>
              <a:t>Totalförsvar – ett gemensamt ansvar (msb.se)</a:t>
            </a:r>
            <a:endParaRPr lang="sv-SE" dirty="0"/>
          </a:p>
          <a:p>
            <a:pPr marL="0" indent="0">
              <a:buNone/>
            </a:pPr>
            <a:endParaRPr lang="sv-SE" dirty="0"/>
          </a:p>
          <a:p>
            <a:r>
              <a:rPr lang="sv-SE" dirty="0">
                <a:hlinkClick r:id="rId4"/>
              </a:rPr>
              <a:t>Handbok i kommunal krisberedskap (msb.se)</a:t>
            </a:r>
            <a:r>
              <a:rPr lang="sv-SE" dirty="0"/>
              <a:t> samlad sida på nätet med information om krisberedskap kopplat till kommunens olika uppgifter. </a:t>
            </a:r>
          </a:p>
          <a:p>
            <a:endParaRPr lang="sv-SE" dirty="0"/>
          </a:p>
          <a:p>
            <a:r>
              <a:rPr lang="sv-SE" dirty="0"/>
              <a:t>Finns många digitala utbildningar som är gratis på bland annat msb.se. </a:t>
            </a:r>
          </a:p>
        </p:txBody>
      </p:sp>
    </p:spTree>
    <p:extLst>
      <p:ext uri="{BB962C8B-B14F-4D97-AF65-F5344CB8AC3E}">
        <p14:creationId xmlns:p14="http://schemas.microsoft.com/office/powerpoint/2010/main" val="402936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EE3DDE-40ED-541E-EE20-62102FFC0FBA}"/>
              </a:ext>
            </a:extLst>
          </p:cNvPr>
          <p:cNvSpPr>
            <a:spLocks noGrp="1"/>
          </p:cNvSpPr>
          <p:nvPr>
            <p:ph type="title"/>
          </p:nvPr>
        </p:nvSpPr>
        <p:spPr>
          <a:xfrm>
            <a:off x="265422" y="776166"/>
            <a:ext cx="9039008" cy="854968"/>
          </a:xfrm>
        </p:spPr>
        <p:txBody>
          <a:bodyPr anchor="b">
            <a:normAutofit fontScale="90000"/>
          </a:bodyPr>
          <a:lstStyle/>
          <a:p>
            <a:r>
              <a:rPr lang="sv-SE" dirty="0"/>
              <a:t>Information om ert län, kommun, arbetsplats</a:t>
            </a:r>
          </a:p>
        </p:txBody>
      </p:sp>
      <p:sp>
        <p:nvSpPr>
          <p:cNvPr id="13" name="Content Placeholder 2">
            <a:extLst>
              <a:ext uri="{FF2B5EF4-FFF2-40B4-BE49-F238E27FC236}">
                <a16:creationId xmlns:a16="http://schemas.microsoft.com/office/drawing/2014/main" id="{03DBC3BB-4A86-03AD-06EE-53EBCF4426A1}"/>
              </a:ext>
            </a:extLst>
          </p:cNvPr>
          <p:cNvSpPr>
            <a:spLocks noGrp="1"/>
          </p:cNvSpPr>
          <p:nvPr>
            <p:ph sz="half" idx="1"/>
          </p:nvPr>
        </p:nvSpPr>
        <p:spPr>
          <a:xfrm>
            <a:off x="2317761" y="348574"/>
            <a:ext cx="4080000" cy="3240000"/>
          </a:xfrm>
        </p:spPr>
        <p:txBody>
          <a:bodyPr>
            <a:normAutofit/>
          </a:bodyPr>
          <a:lstStyle/>
          <a:p>
            <a:endParaRPr lang="en-US" dirty="0"/>
          </a:p>
        </p:txBody>
      </p:sp>
      <p:sp>
        <p:nvSpPr>
          <p:cNvPr id="4" name="Platshållare för datum 3">
            <a:extLst>
              <a:ext uri="{FF2B5EF4-FFF2-40B4-BE49-F238E27FC236}">
                <a16:creationId xmlns:a16="http://schemas.microsoft.com/office/drawing/2014/main" id="{C1C09C75-5787-78AC-E735-273A34A11592}"/>
              </a:ext>
            </a:extLst>
          </p:cNvPr>
          <p:cNvSpPr>
            <a:spLocks noGrp="1"/>
          </p:cNvSpPr>
          <p:nvPr>
            <p:ph type="dt" sz="half" idx="10"/>
          </p:nvPr>
        </p:nvSpPr>
        <p:spPr/>
        <p:txBody>
          <a:bodyPr anchor="ctr">
            <a:normAutofit/>
          </a:bodyPr>
          <a:lstStyle/>
          <a:p>
            <a:pPr>
              <a:spcAft>
                <a:spcPts val="600"/>
              </a:spcAft>
            </a:pPr>
            <a:fld id="{33D846C1-F72D-41C2-8063-01C44EF4A75B}" type="datetime1">
              <a:rPr lang="sv-SE" smtClean="0"/>
              <a:pPr>
                <a:spcAft>
                  <a:spcPts val="600"/>
                </a:spcAft>
              </a:pPr>
              <a:t>2023-11-15</a:t>
            </a:fld>
            <a:endParaRPr lang="en-GB"/>
          </a:p>
        </p:txBody>
      </p:sp>
      <p:sp>
        <p:nvSpPr>
          <p:cNvPr id="5" name="Platshållare för sidfot 4">
            <a:extLst>
              <a:ext uri="{FF2B5EF4-FFF2-40B4-BE49-F238E27FC236}">
                <a16:creationId xmlns:a16="http://schemas.microsoft.com/office/drawing/2014/main" id="{17695181-9D46-9D09-A8CE-13C84753D2CD}"/>
              </a:ext>
            </a:extLst>
          </p:cNvPr>
          <p:cNvSpPr>
            <a:spLocks noGrp="1"/>
          </p:cNvSpPr>
          <p:nvPr>
            <p:ph type="ftr" sz="quarter" idx="11"/>
          </p:nvPr>
        </p:nvSpPr>
        <p:spPr/>
        <p:txBody>
          <a:bodyPr anchor="ctr">
            <a:normAutofit/>
          </a:bodyPr>
          <a:lstStyle/>
          <a:p>
            <a:pPr>
              <a:spcAft>
                <a:spcPts val="600"/>
              </a:spcAft>
            </a:pPr>
            <a:r>
              <a:rPr lang="en-GB"/>
              <a:t>Gävle kommun</a:t>
            </a:r>
          </a:p>
        </p:txBody>
      </p:sp>
      <p:sp>
        <p:nvSpPr>
          <p:cNvPr id="6" name="Platshållare för bildnummer 5">
            <a:extLst>
              <a:ext uri="{FF2B5EF4-FFF2-40B4-BE49-F238E27FC236}">
                <a16:creationId xmlns:a16="http://schemas.microsoft.com/office/drawing/2014/main" id="{40A58ED3-68B5-77E7-4479-2E361974410F}"/>
              </a:ext>
            </a:extLst>
          </p:cNvPr>
          <p:cNvSpPr>
            <a:spLocks noGrp="1"/>
          </p:cNvSpPr>
          <p:nvPr>
            <p:ph type="sldNum" sz="quarter" idx="12"/>
          </p:nvPr>
        </p:nvSpPr>
        <p:spPr/>
        <p:txBody>
          <a:bodyPr anchor="ctr">
            <a:normAutofit/>
          </a:bodyPr>
          <a:lstStyle/>
          <a:p>
            <a:pPr>
              <a:spcAft>
                <a:spcPts val="600"/>
              </a:spcAft>
            </a:pPr>
            <a:fld id="{5931CCED-C06E-4325-AB7A-98A9C7CD34E8}" type="slidenum">
              <a:rPr lang="en-GB" sz="200" smtClean="0"/>
              <a:pPr>
                <a:spcAft>
                  <a:spcPts val="600"/>
                </a:spcAft>
              </a:pPr>
              <a:t>4</a:t>
            </a:fld>
            <a:endParaRPr lang="en-GB" sz="200"/>
          </a:p>
        </p:txBody>
      </p:sp>
      <p:sp>
        <p:nvSpPr>
          <p:cNvPr id="7" name="Platshållare för bild 6">
            <a:extLst>
              <a:ext uri="{FF2B5EF4-FFF2-40B4-BE49-F238E27FC236}">
                <a16:creationId xmlns:a16="http://schemas.microsoft.com/office/drawing/2014/main" id="{5B83234E-3420-1068-29AA-F04CD22EBE72}"/>
              </a:ext>
            </a:extLst>
          </p:cNvPr>
          <p:cNvSpPr>
            <a:spLocks noGrp="1"/>
          </p:cNvSpPr>
          <p:nvPr>
            <p:ph type="pic" sz="quarter" idx="13"/>
          </p:nvPr>
        </p:nvSpPr>
        <p:spPr/>
      </p:sp>
    </p:spTree>
    <p:extLst>
      <p:ext uri="{BB962C8B-B14F-4D97-AF65-F5344CB8AC3E}">
        <p14:creationId xmlns:p14="http://schemas.microsoft.com/office/powerpoint/2010/main" val="17451633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CFB113-1432-4EC3-126E-B45B6F39B438}"/>
              </a:ext>
            </a:extLst>
          </p:cNvPr>
          <p:cNvSpPr>
            <a:spLocks noGrp="1"/>
          </p:cNvSpPr>
          <p:nvPr>
            <p:ph type="title"/>
          </p:nvPr>
        </p:nvSpPr>
        <p:spPr/>
        <p:txBody>
          <a:bodyPr/>
          <a:lstStyle/>
          <a:p>
            <a:r>
              <a:rPr lang="sv-SE" dirty="0"/>
              <a:t>Informationsmail att prenumerera på</a:t>
            </a:r>
          </a:p>
        </p:txBody>
      </p:sp>
      <p:sp>
        <p:nvSpPr>
          <p:cNvPr id="3" name="Platshållare för innehåll 2">
            <a:extLst>
              <a:ext uri="{FF2B5EF4-FFF2-40B4-BE49-F238E27FC236}">
                <a16:creationId xmlns:a16="http://schemas.microsoft.com/office/drawing/2014/main" id="{478BA54A-D150-C10E-D591-F41DEDDFA8D7}"/>
              </a:ext>
            </a:extLst>
          </p:cNvPr>
          <p:cNvSpPr>
            <a:spLocks noGrp="1"/>
          </p:cNvSpPr>
          <p:nvPr>
            <p:ph idx="1"/>
          </p:nvPr>
        </p:nvSpPr>
        <p:spPr/>
        <p:txBody>
          <a:bodyPr/>
          <a:lstStyle/>
          <a:p>
            <a:r>
              <a:rPr lang="sv-SE" dirty="0"/>
              <a:t>Regeringen (specifikt krisberedskap, civilt försvar). </a:t>
            </a:r>
          </a:p>
          <a:p>
            <a:endParaRPr lang="sv-SE" dirty="0"/>
          </a:p>
          <a:p>
            <a:r>
              <a:rPr lang="sv-SE" dirty="0"/>
              <a:t>Sveriges kommuner och regioner SKR (krisberedskap)</a:t>
            </a:r>
          </a:p>
        </p:txBody>
      </p:sp>
      <p:sp>
        <p:nvSpPr>
          <p:cNvPr id="4" name="Platshållare för datum 3">
            <a:extLst>
              <a:ext uri="{FF2B5EF4-FFF2-40B4-BE49-F238E27FC236}">
                <a16:creationId xmlns:a16="http://schemas.microsoft.com/office/drawing/2014/main" id="{D9E6292B-61B7-9936-228F-2D82179A8D3A}"/>
              </a:ext>
            </a:extLst>
          </p:cNvPr>
          <p:cNvSpPr>
            <a:spLocks noGrp="1"/>
          </p:cNvSpPr>
          <p:nvPr>
            <p:ph type="dt" sz="half" idx="10"/>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33D846C1-F72D-41C2-8063-01C44EF4A75B}" type="datetime1">
              <a:rPr kumimoji="0" lang="sv-SE"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2023-11-15</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sidfot 4">
            <a:extLst>
              <a:ext uri="{FF2B5EF4-FFF2-40B4-BE49-F238E27FC236}">
                <a16:creationId xmlns:a16="http://schemas.microsoft.com/office/drawing/2014/main" id="{A770243C-B436-0C9F-41DB-22756378787A}"/>
              </a:ext>
            </a:extLst>
          </p:cNvPr>
          <p:cNvSpPr>
            <a:spLocks noGrp="1"/>
          </p:cNvSpPr>
          <p:nvPr>
            <p:ph type="ftr" sz="quarter" idx="11"/>
          </p:nvPr>
        </p:nvSpPr>
        <p:spPr/>
        <p:txBody>
          <a:bodyPr/>
          <a:lstStyle/>
          <a:p>
            <a:pPr marL="0" marR="0" lvl="0" indent="0" algn="r" defTabSz="457200" rtl="0" eaLnBrk="1" fontAlgn="auto" latinLnBrk="0" hangingPunct="1">
              <a:lnSpc>
                <a:spcPts val="900"/>
              </a:lnSpc>
              <a:spcBef>
                <a:spcPts val="0"/>
              </a:spcBef>
              <a:spcAft>
                <a:spcPts val="0"/>
              </a:spcAft>
              <a:buClrTx/>
              <a:buSzTx/>
              <a:buFontTx/>
              <a:buNone/>
              <a:tabLst/>
              <a:defRPr/>
            </a:pPr>
            <a:r>
              <a:rPr kumimoji="0" lang="en-GB" sz="700" b="1" i="0" u="none" strike="noStrike" kern="1200" cap="none" spc="0" normalizeH="0" baseline="0" noProof="0">
                <a:ln>
                  <a:noFill/>
                </a:ln>
                <a:solidFill>
                  <a:prstClr val="black"/>
                </a:solidFill>
                <a:effectLst/>
                <a:uLnTx/>
                <a:uFillTx/>
                <a:latin typeface="Arial"/>
                <a:ea typeface="+mn-ea"/>
                <a:cs typeface="+mn-cs"/>
              </a:rPr>
              <a:t>Gävle kommun</a:t>
            </a:r>
          </a:p>
        </p:txBody>
      </p:sp>
      <p:sp>
        <p:nvSpPr>
          <p:cNvPr id="6" name="Platshållare för bildnummer 5">
            <a:extLst>
              <a:ext uri="{FF2B5EF4-FFF2-40B4-BE49-F238E27FC236}">
                <a16:creationId xmlns:a16="http://schemas.microsoft.com/office/drawing/2014/main" id="{15E62182-3180-515B-1E74-848EBE023543}"/>
              </a:ext>
            </a:extLst>
          </p:cNvPr>
          <p:cNvSpPr>
            <a:spLocks noGrp="1"/>
          </p:cNvSpPr>
          <p:nvPr>
            <p:ph type="sldNum" sz="quarter" idx="12"/>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5931CCED-C06E-4325-AB7A-98A9C7CD34E8}" type="slidenum">
              <a:rPr kumimoji="0" lang="en-GB"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40</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7003365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8B28CE-008D-909B-012D-8369190C8C0C}"/>
              </a:ext>
            </a:extLst>
          </p:cNvPr>
          <p:cNvSpPr>
            <a:spLocks noGrp="1"/>
          </p:cNvSpPr>
          <p:nvPr>
            <p:ph type="title"/>
          </p:nvPr>
        </p:nvSpPr>
        <p:spPr/>
        <p:txBody>
          <a:bodyPr/>
          <a:lstStyle/>
          <a:p>
            <a:r>
              <a:rPr lang="sv-SE" dirty="0"/>
              <a:t>Lagen om skydd mot olyckor</a:t>
            </a:r>
          </a:p>
        </p:txBody>
      </p:sp>
      <p:sp>
        <p:nvSpPr>
          <p:cNvPr id="3" name="Platshållare för innehåll 2">
            <a:extLst>
              <a:ext uri="{FF2B5EF4-FFF2-40B4-BE49-F238E27FC236}">
                <a16:creationId xmlns:a16="http://schemas.microsoft.com/office/drawing/2014/main" id="{461D1F2E-2247-54AF-3437-9AFD608563C2}"/>
              </a:ext>
            </a:extLst>
          </p:cNvPr>
          <p:cNvSpPr>
            <a:spLocks noGrp="1"/>
          </p:cNvSpPr>
          <p:nvPr>
            <p:ph idx="1"/>
          </p:nvPr>
        </p:nvSpPr>
        <p:spPr/>
        <p:txBody>
          <a:bodyPr>
            <a:normAutofit lnSpcReduction="10000"/>
          </a:bodyPr>
          <a:lstStyle/>
          <a:p>
            <a:r>
              <a:rPr lang="sv-SE" dirty="0"/>
              <a:t>Värd att läsa, styr främst räddningstjänstens arbete. Dock delvis även krisberedskapen. </a:t>
            </a:r>
          </a:p>
          <a:p>
            <a:endParaRPr lang="sv-SE" dirty="0"/>
          </a:p>
          <a:p>
            <a:r>
              <a:rPr lang="sv-SE" dirty="0"/>
              <a:t>Pekar på vikten av att enskilda vidtar åtgärder för att hindra olyckor (ex. brandsläckare). </a:t>
            </a:r>
          </a:p>
          <a:p>
            <a:endParaRPr lang="sv-SE" dirty="0"/>
          </a:p>
          <a:p>
            <a:r>
              <a:rPr lang="sv-SE" dirty="0"/>
              <a:t>Beskriver statlig och kommunal räddningstjänst.</a:t>
            </a:r>
          </a:p>
          <a:p>
            <a:endParaRPr lang="sv-SE" dirty="0"/>
          </a:p>
          <a:p>
            <a:r>
              <a:rPr lang="sv-SE" dirty="0"/>
              <a:t>Styr arbetet med kärnteknisk olycka (</a:t>
            </a:r>
            <a:r>
              <a:rPr lang="sv-SE" dirty="0" err="1"/>
              <a:t>kärnkraftslän</a:t>
            </a:r>
            <a:r>
              <a:rPr lang="sv-SE" dirty="0"/>
              <a:t> och omkringliggande län i planeringszonerna). </a:t>
            </a:r>
          </a:p>
        </p:txBody>
      </p:sp>
      <p:sp>
        <p:nvSpPr>
          <p:cNvPr id="4" name="Platshållare för datum 3">
            <a:extLst>
              <a:ext uri="{FF2B5EF4-FFF2-40B4-BE49-F238E27FC236}">
                <a16:creationId xmlns:a16="http://schemas.microsoft.com/office/drawing/2014/main" id="{152124AD-9283-B568-87BC-0687D942ADF6}"/>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89C19374-FBA6-17DA-01E3-1EC78D94C08F}"/>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FF34D571-0191-E938-1CDB-09BF87E43177}"/>
              </a:ext>
            </a:extLst>
          </p:cNvPr>
          <p:cNvSpPr>
            <a:spLocks noGrp="1"/>
          </p:cNvSpPr>
          <p:nvPr>
            <p:ph type="sldNum" sz="quarter" idx="12"/>
          </p:nvPr>
        </p:nvSpPr>
        <p:spPr/>
        <p:txBody>
          <a:bodyPr/>
          <a:lstStyle/>
          <a:p>
            <a:fld id="{5931CCED-C06E-4325-AB7A-98A9C7CD34E8}" type="slidenum">
              <a:rPr lang="en-GB" smtClean="0"/>
              <a:pPr/>
              <a:t>41</a:t>
            </a:fld>
            <a:endParaRPr lang="en-GB"/>
          </a:p>
        </p:txBody>
      </p:sp>
    </p:spTree>
    <p:extLst>
      <p:ext uri="{BB962C8B-B14F-4D97-AF65-F5344CB8AC3E}">
        <p14:creationId xmlns:p14="http://schemas.microsoft.com/office/powerpoint/2010/main" val="30282494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415317-12E7-E025-298E-34CE5305A93B}"/>
              </a:ext>
            </a:extLst>
          </p:cNvPr>
          <p:cNvSpPr>
            <a:spLocks noGrp="1"/>
          </p:cNvSpPr>
          <p:nvPr>
            <p:ph type="title"/>
          </p:nvPr>
        </p:nvSpPr>
        <p:spPr>
          <a:xfrm>
            <a:off x="1699678" y="382055"/>
            <a:ext cx="8462944" cy="854968"/>
          </a:xfrm>
        </p:spPr>
        <p:txBody>
          <a:bodyPr/>
          <a:lstStyle/>
          <a:p>
            <a:r>
              <a:rPr lang="sv-SE" dirty="0"/>
              <a:t>Offentlighets- och sekretesslagen</a:t>
            </a:r>
          </a:p>
        </p:txBody>
      </p:sp>
      <p:sp>
        <p:nvSpPr>
          <p:cNvPr id="3" name="Platshållare för innehåll 2">
            <a:extLst>
              <a:ext uri="{FF2B5EF4-FFF2-40B4-BE49-F238E27FC236}">
                <a16:creationId xmlns:a16="http://schemas.microsoft.com/office/drawing/2014/main" id="{64CA4EBD-921D-7B5B-7A04-0CE18B99B9E8}"/>
              </a:ext>
            </a:extLst>
          </p:cNvPr>
          <p:cNvSpPr>
            <a:spLocks noGrp="1"/>
          </p:cNvSpPr>
          <p:nvPr>
            <p:ph idx="1"/>
          </p:nvPr>
        </p:nvSpPr>
        <p:spPr>
          <a:xfrm>
            <a:off x="503339" y="1585518"/>
            <a:ext cx="10500315" cy="4462943"/>
          </a:xfrm>
        </p:spPr>
        <p:txBody>
          <a:bodyPr>
            <a:normAutofit fontScale="77500" lnSpcReduction="20000"/>
          </a:bodyPr>
          <a:lstStyle/>
          <a:p>
            <a:pPr marL="0" indent="0">
              <a:buNone/>
            </a:pPr>
            <a:r>
              <a:rPr lang="sv-SE" dirty="0"/>
              <a:t>Kommunen ska sekretessgranska alla allmänna handlingar innan de ges ut. Således ska alla mail som skickas också granskas så du inte mailar något sekretessbelagt. Allmänheten kan begära ut allmänna handlingar, vi ska så länge de är allmänna granska dem och bedöma om vi kan ge ut dessa i sin helhet eller i begränsad omfattning. </a:t>
            </a:r>
          </a:p>
          <a:p>
            <a:endParaRPr lang="sv-SE" dirty="0"/>
          </a:p>
          <a:p>
            <a:r>
              <a:rPr lang="sv-SE" dirty="0"/>
              <a:t>Vanlig sekretess i vår verksamhet; </a:t>
            </a:r>
          </a:p>
          <a:p>
            <a:r>
              <a:rPr lang="sv-SE" dirty="0"/>
              <a:t>OSL 18:13 ”RSA-sekretess”</a:t>
            </a:r>
          </a:p>
          <a:p>
            <a:r>
              <a:rPr lang="sv-SE" dirty="0"/>
              <a:t>OSL 18:8 Skydd mot brottsliga gärningar</a:t>
            </a:r>
          </a:p>
          <a:p>
            <a:r>
              <a:rPr lang="sv-SE" dirty="0"/>
              <a:t>OSL 15:2 skydd för Sveriges säkerhet (Begränsat hemlig, konfidentiell, hemlig, </a:t>
            </a:r>
            <a:r>
              <a:rPr lang="sv-SE"/>
              <a:t>kvalificerat hemlig).</a:t>
            </a:r>
            <a:endParaRPr lang="sv-SE" dirty="0"/>
          </a:p>
          <a:p>
            <a:endParaRPr lang="sv-SE" dirty="0"/>
          </a:p>
          <a:p>
            <a:pPr marL="0" indent="0">
              <a:buNone/>
            </a:pPr>
            <a:r>
              <a:rPr lang="sv-SE" dirty="0"/>
              <a:t>Sekretessbelagd information får inte delas hur som helst, vare sig muntligt eller skriftligt. Inte under anställningen, men inte heller efter. </a:t>
            </a:r>
          </a:p>
        </p:txBody>
      </p:sp>
      <p:sp>
        <p:nvSpPr>
          <p:cNvPr id="4" name="Platshållare för datum 3">
            <a:extLst>
              <a:ext uri="{FF2B5EF4-FFF2-40B4-BE49-F238E27FC236}">
                <a16:creationId xmlns:a16="http://schemas.microsoft.com/office/drawing/2014/main" id="{A242338B-E7DB-BC48-B45E-54297BDDDEB2}"/>
              </a:ext>
            </a:extLst>
          </p:cNvPr>
          <p:cNvSpPr>
            <a:spLocks noGrp="1"/>
          </p:cNvSpPr>
          <p:nvPr>
            <p:ph type="dt" sz="half" idx="10"/>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33D846C1-F72D-41C2-8063-01C44EF4A75B}" type="datetime1">
              <a:rPr kumimoji="0" lang="sv-SE"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2023-11-15</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sidfot 4">
            <a:extLst>
              <a:ext uri="{FF2B5EF4-FFF2-40B4-BE49-F238E27FC236}">
                <a16:creationId xmlns:a16="http://schemas.microsoft.com/office/drawing/2014/main" id="{888462B4-F45A-E98A-B1C0-FAE9778E498C}"/>
              </a:ext>
            </a:extLst>
          </p:cNvPr>
          <p:cNvSpPr>
            <a:spLocks noGrp="1"/>
          </p:cNvSpPr>
          <p:nvPr>
            <p:ph type="ftr" sz="quarter" idx="11"/>
          </p:nvPr>
        </p:nvSpPr>
        <p:spPr/>
        <p:txBody>
          <a:bodyPr/>
          <a:lstStyle/>
          <a:p>
            <a:pPr marL="0" marR="0" lvl="0" indent="0" algn="r" defTabSz="457200" rtl="0" eaLnBrk="1" fontAlgn="auto" latinLnBrk="0" hangingPunct="1">
              <a:lnSpc>
                <a:spcPts val="900"/>
              </a:lnSpc>
              <a:spcBef>
                <a:spcPts val="0"/>
              </a:spcBef>
              <a:spcAft>
                <a:spcPts val="0"/>
              </a:spcAft>
              <a:buClrTx/>
              <a:buSzTx/>
              <a:buFontTx/>
              <a:buNone/>
              <a:tabLst/>
              <a:defRPr/>
            </a:pPr>
            <a:r>
              <a:rPr kumimoji="0" lang="en-GB" sz="700" b="1" i="0" u="none" strike="noStrike" kern="1200" cap="none" spc="0" normalizeH="0" baseline="0" noProof="0">
                <a:ln>
                  <a:noFill/>
                </a:ln>
                <a:solidFill>
                  <a:prstClr val="black"/>
                </a:solidFill>
                <a:effectLst/>
                <a:uLnTx/>
                <a:uFillTx/>
                <a:latin typeface="Arial"/>
                <a:ea typeface="+mn-ea"/>
                <a:cs typeface="+mn-cs"/>
              </a:rPr>
              <a:t>Gävle kommun</a:t>
            </a:r>
          </a:p>
        </p:txBody>
      </p:sp>
      <p:sp>
        <p:nvSpPr>
          <p:cNvPr id="6" name="Platshållare för bildnummer 5">
            <a:extLst>
              <a:ext uri="{FF2B5EF4-FFF2-40B4-BE49-F238E27FC236}">
                <a16:creationId xmlns:a16="http://schemas.microsoft.com/office/drawing/2014/main" id="{16087974-7C69-1F29-F1DD-57BE911F8A58}"/>
              </a:ext>
            </a:extLst>
          </p:cNvPr>
          <p:cNvSpPr>
            <a:spLocks noGrp="1"/>
          </p:cNvSpPr>
          <p:nvPr>
            <p:ph type="sldNum" sz="quarter" idx="12"/>
          </p:nvPr>
        </p:nvSpPr>
        <p:spPr/>
        <p:txBody>
          <a:bodyPr/>
          <a:lstStyle/>
          <a:p>
            <a:pPr marL="0" marR="0" lvl="0" indent="0" algn="l" defTabSz="457200" rtl="0" eaLnBrk="1" fontAlgn="auto" latinLnBrk="0" hangingPunct="1">
              <a:lnSpc>
                <a:spcPts val="900"/>
              </a:lnSpc>
              <a:spcBef>
                <a:spcPts val="0"/>
              </a:spcBef>
              <a:spcAft>
                <a:spcPts val="0"/>
              </a:spcAft>
              <a:buClrTx/>
              <a:buSzTx/>
              <a:buFontTx/>
              <a:buNone/>
              <a:tabLst/>
              <a:defRPr/>
            </a:pPr>
            <a:fld id="{5931CCED-C06E-4325-AB7A-98A9C7CD34E8}" type="slidenum">
              <a:rPr kumimoji="0" lang="en-GB" sz="700" b="1" i="0" u="none" strike="noStrike" kern="1200" cap="none" spc="0" normalizeH="0" baseline="0" noProof="0" smtClean="0">
                <a:ln>
                  <a:noFill/>
                </a:ln>
                <a:solidFill>
                  <a:prstClr val="black"/>
                </a:solidFill>
                <a:effectLst/>
                <a:uLnTx/>
                <a:uFillTx/>
                <a:latin typeface="Arial"/>
                <a:ea typeface="+mn-ea"/>
                <a:cs typeface="+mn-cs"/>
              </a:rPr>
              <a:pPr marL="0" marR="0" lvl="0" indent="0" algn="l" defTabSz="457200" rtl="0" eaLnBrk="1" fontAlgn="auto" latinLnBrk="0" hangingPunct="1">
                <a:lnSpc>
                  <a:spcPts val="900"/>
                </a:lnSpc>
                <a:spcBef>
                  <a:spcPts val="0"/>
                </a:spcBef>
                <a:spcAft>
                  <a:spcPts val="0"/>
                </a:spcAft>
                <a:buClrTx/>
                <a:buSzTx/>
                <a:buFontTx/>
                <a:buNone/>
                <a:tabLst/>
                <a:defRPr/>
              </a:pPr>
              <a:t>42</a:t>
            </a:fld>
            <a:endParaRPr kumimoji="0" lang="en-GB" sz="700" b="1"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8753875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sz="4800" b="1" dirty="0"/>
              <a:t>Tack för er uppmärksamhet!</a:t>
            </a:r>
            <a:br>
              <a:rPr lang="sv-SE" sz="4800" b="1" dirty="0"/>
            </a:br>
            <a:br>
              <a:rPr lang="sv-SE" sz="3600" b="1" dirty="0"/>
            </a:br>
            <a:r>
              <a:rPr lang="sv-SE" sz="3600" b="1" dirty="0"/>
              <a:t>(och glöm inte att ställa frågor</a:t>
            </a:r>
            <a:r>
              <a:rPr lang="sv-SE" sz="3600" b="1" dirty="0">
                <a:sym typeface="Wingdings" panose="05000000000000000000" pitchFamily="2" charset="2"/>
              </a:rPr>
              <a:t></a:t>
            </a:r>
            <a:r>
              <a:rPr lang="sv-SE" sz="3600" b="1" dirty="0"/>
              <a:t>)</a:t>
            </a:r>
          </a:p>
        </p:txBody>
      </p:sp>
    </p:spTree>
    <p:extLst>
      <p:ext uri="{BB962C8B-B14F-4D97-AF65-F5344CB8AC3E}">
        <p14:creationId xmlns:p14="http://schemas.microsoft.com/office/powerpoint/2010/main" val="365360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1A551F-9ACC-8C57-9374-0F7E3D08A003}"/>
              </a:ext>
            </a:extLst>
          </p:cNvPr>
          <p:cNvSpPr>
            <a:spLocks noGrp="1"/>
          </p:cNvSpPr>
          <p:nvPr>
            <p:ph type="title"/>
          </p:nvPr>
        </p:nvSpPr>
        <p:spPr/>
        <p:txBody>
          <a:bodyPr/>
          <a:lstStyle/>
          <a:p>
            <a:r>
              <a:rPr lang="sv-SE" dirty="0"/>
              <a:t>Aktuella </a:t>
            </a:r>
            <a:r>
              <a:rPr lang="sv-SE" dirty="0" err="1"/>
              <a:t>samverkansforum</a:t>
            </a:r>
            <a:endParaRPr lang="sv-SE" dirty="0"/>
          </a:p>
        </p:txBody>
      </p:sp>
      <p:sp>
        <p:nvSpPr>
          <p:cNvPr id="3" name="Platshållare för innehåll 2">
            <a:extLst>
              <a:ext uri="{FF2B5EF4-FFF2-40B4-BE49-F238E27FC236}">
                <a16:creationId xmlns:a16="http://schemas.microsoft.com/office/drawing/2014/main" id="{A7814355-4C50-D48A-5396-67539DD3ED53}"/>
              </a:ext>
            </a:extLst>
          </p:cNvPr>
          <p:cNvSpPr>
            <a:spLocks noGrp="1"/>
          </p:cNvSpPr>
          <p:nvPr>
            <p:ph idx="1"/>
          </p:nvPr>
        </p:nvSpPr>
        <p:spPr/>
        <p:txBody>
          <a:bodyPr/>
          <a:lstStyle/>
          <a:p>
            <a:endParaRPr lang="sv-SE" dirty="0"/>
          </a:p>
          <a:p>
            <a:endParaRPr lang="sv-SE" dirty="0"/>
          </a:p>
        </p:txBody>
      </p:sp>
      <p:sp>
        <p:nvSpPr>
          <p:cNvPr id="4" name="Platshållare för datum 3">
            <a:extLst>
              <a:ext uri="{FF2B5EF4-FFF2-40B4-BE49-F238E27FC236}">
                <a16:creationId xmlns:a16="http://schemas.microsoft.com/office/drawing/2014/main" id="{140DB900-AA68-5D1E-291A-B85087010F86}"/>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F1B6A4DF-ADEE-17C0-3172-BC043EDE42FA}"/>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84A62A29-3423-29E0-55B9-C5DE1F0C8C8C}"/>
              </a:ext>
            </a:extLst>
          </p:cNvPr>
          <p:cNvSpPr>
            <a:spLocks noGrp="1"/>
          </p:cNvSpPr>
          <p:nvPr>
            <p:ph type="sldNum" sz="quarter" idx="12"/>
          </p:nvPr>
        </p:nvSpPr>
        <p:spPr/>
        <p:txBody>
          <a:bodyPr/>
          <a:lstStyle/>
          <a:p>
            <a:fld id="{5931CCED-C06E-4325-AB7A-98A9C7CD34E8}" type="slidenum">
              <a:rPr lang="en-GB" smtClean="0"/>
              <a:pPr/>
              <a:t>5</a:t>
            </a:fld>
            <a:endParaRPr lang="en-GB"/>
          </a:p>
        </p:txBody>
      </p:sp>
    </p:spTree>
    <p:extLst>
      <p:ext uri="{BB962C8B-B14F-4D97-AF65-F5344CB8AC3E}">
        <p14:creationId xmlns:p14="http://schemas.microsoft.com/office/powerpoint/2010/main" val="3011292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Kommunfakta (flera nyanställda har aldrig jobbat i en kommun förut)</a:t>
            </a:r>
          </a:p>
        </p:txBody>
      </p:sp>
      <p:sp>
        <p:nvSpPr>
          <p:cNvPr id="3" name="Platshållare för innehåll 2"/>
          <p:cNvSpPr>
            <a:spLocks noGrp="1"/>
          </p:cNvSpPr>
          <p:nvPr>
            <p:ph idx="1"/>
          </p:nvPr>
        </p:nvSpPr>
        <p:spPr/>
        <p:txBody>
          <a:bodyPr/>
          <a:lstStyle/>
          <a:p>
            <a:r>
              <a:rPr lang="sv-SE" dirty="0"/>
              <a:t>Består av förvaltningar/sektorer, bolag, förbund.</a:t>
            </a:r>
          </a:p>
          <a:p>
            <a:pPr marL="0" indent="0">
              <a:buNone/>
            </a:pPr>
            <a:endParaRPr lang="sv-SE" dirty="0"/>
          </a:p>
          <a:p>
            <a:r>
              <a:rPr lang="sv-SE" dirty="0"/>
              <a:t>Styrs av politiker, med tjänstepersoner som förbereder beslut och genomför beslut. </a:t>
            </a:r>
          </a:p>
          <a:p>
            <a:endParaRPr lang="sv-SE" dirty="0"/>
          </a:p>
          <a:p>
            <a:r>
              <a:rPr lang="sv-SE" dirty="0"/>
              <a:t>En kommun består av flera myndigheter. Varje nämnd är en myndighet. Kommunfullmäktige ett övergripande paraply för att peka ut riktningen för nämnderna. </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3982599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29599" y="112585"/>
            <a:ext cx="8462944" cy="854968"/>
          </a:xfrm>
        </p:spPr>
        <p:txBody>
          <a:bodyPr/>
          <a:lstStyle/>
          <a:p>
            <a:r>
              <a:rPr lang="sv-SE" dirty="0"/>
              <a:t>Kommunens uppgifter?</a:t>
            </a:r>
          </a:p>
        </p:txBody>
      </p:sp>
      <p:sp>
        <p:nvSpPr>
          <p:cNvPr id="3" name="Platshållare för innehåll 2"/>
          <p:cNvSpPr>
            <a:spLocks noGrp="1"/>
          </p:cNvSpPr>
          <p:nvPr>
            <p:ph idx="1"/>
          </p:nvPr>
        </p:nvSpPr>
        <p:spPr>
          <a:xfrm>
            <a:off x="1459149" y="1101969"/>
            <a:ext cx="9286597" cy="5191827"/>
          </a:xfrm>
        </p:spPr>
        <p:txBody>
          <a:bodyPr>
            <a:normAutofit fontScale="32500" lnSpcReduction="20000"/>
          </a:bodyPr>
          <a:lstStyle/>
          <a:p>
            <a:pPr marL="0" indent="0">
              <a:buNone/>
            </a:pPr>
            <a:r>
              <a:rPr lang="sv-SE" sz="8000" dirty="0"/>
              <a:t>Kommunen ska;</a:t>
            </a:r>
          </a:p>
          <a:p>
            <a:r>
              <a:rPr lang="sv-SE" sz="8000" dirty="0"/>
              <a:t>skolverksamhet för barn, ungdomar, vuxenskola,</a:t>
            </a:r>
          </a:p>
          <a:p>
            <a:r>
              <a:rPr lang="sv-SE" sz="8000" dirty="0"/>
              <a:t>omvårdnad för äldre, personer med funktionsvariationer etc. Ska ordna med räddningstjänst. </a:t>
            </a:r>
          </a:p>
          <a:p>
            <a:r>
              <a:rPr lang="sv-SE" sz="8000" dirty="0"/>
              <a:t>Vatten och avlopp inom VA-området.</a:t>
            </a:r>
          </a:p>
          <a:p>
            <a:endParaRPr lang="sv-SE" sz="8000" dirty="0"/>
          </a:p>
          <a:p>
            <a:pPr marL="0" indent="0">
              <a:buNone/>
            </a:pPr>
            <a:r>
              <a:rPr lang="sv-SE" sz="8000" dirty="0"/>
              <a:t>Kommunen behöver inte; </a:t>
            </a:r>
          </a:p>
          <a:p>
            <a:r>
              <a:rPr lang="sv-SE" sz="8000" dirty="0"/>
              <a:t>Hålla med badhus, jobba med näringslivsutveckling.</a:t>
            </a:r>
          </a:p>
          <a:p>
            <a:endParaRPr lang="sv-SE" sz="8000" dirty="0"/>
          </a:p>
          <a:p>
            <a:pPr marL="0" indent="0">
              <a:buNone/>
            </a:pPr>
            <a:r>
              <a:rPr lang="sv-SE" sz="8000" dirty="0"/>
              <a:t>Kommunen får inte; </a:t>
            </a:r>
          </a:p>
          <a:p>
            <a:r>
              <a:rPr lang="sv-SE" sz="8000" dirty="0"/>
              <a:t>ha en försvarsmakt, bedriva utrikespolitik, hålla med sjukhus. Stötta enskilt företag eller organisation (tänkt särskilt på detta ni som ska jobba med säkerhet). </a:t>
            </a:r>
          </a:p>
          <a:p>
            <a:endParaRPr lang="sv-SE" dirty="0"/>
          </a:p>
          <a:p>
            <a:pPr marL="0" indent="0">
              <a:buNone/>
            </a:pPr>
            <a:endParaRPr lang="sv-SE" dirty="0"/>
          </a:p>
          <a:p>
            <a:endParaRPr lang="sv-SE" dirty="0"/>
          </a:p>
          <a:p>
            <a:pPr marL="0" indent="0">
              <a:buNone/>
            </a:pPr>
            <a:endParaRPr lang="sv-SE" dirty="0"/>
          </a:p>
          <a:p>
            <a:endParaRPr lang="sv-SE" dirty="0"/>
          </a:p>
        </p:txBody>
      </p:sp>
    </p:spTree>
    <p:extLst>
      <p:ext uri="{BB962C8B-B14F-4D97-AF65-F5344CB8AC3E}">
        <p14:creationId xmlns:p14="http://schemas.microsoft.com/office/powerpoint/2010/main" val="318042693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B2FE8F-512E-A3BD-F099-9065532146CE}"/>
              </a:ext>
            </a:extLst>
          </p:cNvPr>
          <p:cNvSpPr>
            <a:spLocks noGrp="1"/>
          </p:cNvSpPr>
          <p:nvPr>
            <p:ph type="title"/>
          </p:nvPr>
        </p:nvSpPr>
        <p:spPr>
          <a:xfrm>
            <a:off x="-1299495" y="1670294"/>
            <a:ext cx="8057793" cy="1362075"/>
          </a:xfrm>
        </p:spPr>
        <p:txBody>
          <a:bodyPr/>
          <a:lstStyle/>
          <a:p>
            <a:pPr algn="ctr"/>
            <a:r>
              <a:rPr lang="sv-SE" dirty="0"/>
              <a:t>Krisberedskap</a:t>
            </a:r>
          </a:p>
        </p:txBody>
      </p:sp>
      <p:pic>
        <p:nvPicPr>
          <p:cNvPr id="4" name="Bildobjekt 3">
            <a:extLst>
              <a:ext uri="{FF2B5EF4-FFF2-40B4-BE49-F238E27FC236}">
                <a16:creationId xmlns:a16="http://schemas.microsoft.com/office/drawing/2014/main" id="{7A6C1520-9FDE-066D-58AD-1329741F79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2075" y="0"/>
            <a:ext cx="7019925" cy="5264944"/>
          </a:xfrm>
          <a:prstGeom prst="rect">
            <a:avLst/>
          </a:prstGeom>
        </p:spPr>
      </p:pic>
    </p:spTree>
    <p:extLst>
      <p:ext uri="{BB962C8B-B14F-4D97-AF65-F5344CB8AC3E}">
        <p14:creationId xmlns:p14="http://schemas.microsoft.com/office/powerpoint/2010/main" val="263994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E043E0-A4E4-81F5-AC30-FDDCDBF496AE}"/>
              </a:ext>
            </a:extLst>
          </p:cNvPr>
          <p:cNvSpPr>
            <a:spLocks noGrp="1"/>
          </p:cNvSpPr>
          <p:nvPr>
            <p:ph type="title"/>
          </p:nvPr>
        </p:nvSpPr>
        <p:spPr>
          <a:xfrm>
            <a:off x="1864528" y="232648"/>
            <a:ext cx="8462944" cy="854968"/>
          </a:xfrm>
        </p:spPr>
        <p:txBody>
          <a:bodyPr/>
          <a:lstStyle/>
          <a:p>
            <a:r>
              <a:rPr lang="sv-SE" dirty="0"/>
              <a:t>Vad är krisberedskap?</a:t>
            </a:r>
          </a:p>
        </p:txBody>
      </p:sp>
      <p:sp>
        <p:nvSpPr>
          <p:cNvPr id="3" name="Platshållare för innehåll 2">
            <a:extLst>
              <a:ext uri="{FF2B5EF4-FFF2-40B4-BE49-F238E27FC236}">
                <a16:creationId xmlns:a16="http://schemas.microsoft.com/office/drawing/2014/main" id="{284B302B-379D-DD04-C7CF-A650839565DA}"/>
              </a:ext>
            </a:extLst>
          </p:cNvPr>
          <p:cNvSpPr>
            <a:spLocks noGrp="1"/>
          </p:cNvSpPr>
          <p:nvPr>
            <p:ph idx="1"/>
          </p:nvPr>
        </p:nvSpPr>
        <p:spPr>
          <a:xfrm>
            <a:off x="184826" y="1566153"/>
            <a:ext cx="11770467" cy="4790197"/>
          </a:xfrm>
        </p:spPr>
        <p:txBody>
          <a:bodyPr>
            <a:normAutofit fontScale="85000" lnSpcReduction="20000"/>
          </a:bodyPr>
          <a:lstStyle/>
          <a:p>
            <a:pPr marL="0" indent="0">
              <a:buNone/>
            </a:pPr>
            <a:r>
              <a:rPr lang="sv-SE" b="0" i="0" dirty="0">
                <a:solidFill>
                  <a:srgbClr val="333333"/>
                </a:solidFill>
                <a:effectLst/>
                <a:latin typeface="poppins" panose="00000500000000000000" pitchFamily="2" charset="0"/>
              </a:rPr>
              <a:t>Krisberedskap och civilt försvar handlar om att stärka samhällets förmåga att förebygga och hantera kriser och krig. Ansvaret för uppgifterna delas mellan ett stort antal offentliga och privata aktörer som myndigheter, kommuner, regioner och företag. </a:t>
            </a:r>
            <a:r>
              <a:rPr lang="sv-SE" b="1" i="0" dirty="0">
                <a:solidFill>
                  <a:srgbClr val="333333"/>
                </a:solidFill>
                <a:effectLst/>
                <a:latin typeface="poppins" panose="00000500000000000000" pitchFamily="2" charset="0"/>
              </a:rPr>
              <a:t>Myndigheten för samhällsskydd och beredskap. </a:t>
            </a:r>
            <a:endParaRPr lang="sv-SE" b="0" i="0" dirty="0">
              <a:solidFill>
                <a:srgbClr val="333333"/>
              </a:solidFill>
              <a:effectLst/>
              <a:latin typeface="poppins" panose="00000500000000000000" pitchFamily="2" charset="0"/>
            </a:endParaRPr>
          </a:p>
          <a:p>
            <a:endParaRPr lang="sv-SE" dirty="0">
              <a:solidFill>
                <a:srgbClr val="333333"/>
              </a:solidFill>
              <a:latin typeface="poppins" panose="00000500000000000000" pitchFamily="2" charset="0"/>
            </a:endParaRPr>
          </a:p>
          <a:p>
            <a:pPr marL="0" indent="0">
              <a:buNone/>
            </a:pPr>
            <a:r>
              <a:rPr lang="sv-SE" b="0" i="0" dirty="0">
                <a:solidFill>
                  <a:srgbClr val="000000"/>
                </a:solidFill>
                <a:effectLst/>
                <a:latin typeface="open_sansregular"/>
              </a:rPr>
              <a:t>Samhällets krisberedskap kan beskrivas som förmågan att förebygga, motstå och hantera krissituationer. Syftet med svensk krisberedskap är att värna befolkningens liv och hälsa, samhällets funktionalitet och förmågan att upprätthålla våra grundläggande värden som demokrati, rättssäkerhet och mänskliga fri- och rättigheter. </a:t>
            </a:r>
            <a:r>
              <a:rPr lang="sv-SE" b="1" i="0" dirty="0">
                <a:solidFill>
                  <a:srgbClr val="000000"/>
                </a:solidFill>
                <a:effectLst/>
                <a:latin typeface="open_sansregular"/>
              </a:rPr>
              <a:t>Regeringen</a:t>
            </a:r>
            <a:r>
              <a:rPr lang="sv-SE" b="0" i="0" dirty="0">
                <a:solidFill>
                  <a:srgbClr val="000000"/>
                </a:solidFill>
                <a:effectLst/>
                <a:latin typeface="open_sansregular"/>
              </a:rPr>
              <a:t>. </a:t>
            </a:r>
          </a:p>
          <a:p>
            <a:endParaRPr lang="sv-SE" dirty="0">
              <a:solidFill>
                <a:srgbClr val="000000"/>
              </a:solidFill>
              <a:latin typeface="open_sansregular"/>
            </a:endParaRPr>
          </a:p>
          <a:p>
            <a:pPr marL="0" indent="0">
              <a:buNone/>
            </a:pPr>
            <a:r>
              <a:rPr lang="sv-SE" b="0" i="0" dirty="0">
                <a:solidFill>
                  <a:srgbClr val="000000"/>
                </a:solidFill>
                <a:effectLst/>
                <a:latin typeface="open sans" panose="020B0606030504020204" pitchFamily="34" charset="0"/>
              </a:rPr>
              <a:t>Krisberedskap handlar om att förebygga, förbereda och hantera, men också om att lära av inträffade kriser. Genom att följa upp, utvärdera och analysera händelser och företeelser i vår omvärld skapar vi viktiga underlag för beslut och inriktningar. </a:t>
            </a:r>
            <a:r>
              <a:rPr lang="sv-SE" b="1" i="0" dirty="0">
                <a:solidFill>
                  <a:srgbClr val="000000"/>
                </a:solidFill>
                <a:effectLst/>
                <a:latin typeface="open sans" panose="020B0606030504020204" pitchFamily="34" charset="0"/>
              </a:rPr>
              <a:t>Totalförsvarets forskningsinstitut (FOI).</a:t>
            </a:r>
            <a:endParaRPr lang="sv-SE" b="1" i="0" dirty="0">
              <a:solidFill>
                <a:srgbClr val="000000"/>
              </a:solidFill>
              <a:effectLst/>
              <a:latin typeface="open_sansregular"/>
            </a:endParaRPr>
          </a:p>
          <a:p>
            <a:endParaRPr lang="sv-SE" dirty="0"/>
          </a:p>
        </p:txBody>
      </p:sp>
      <p:sp>
        <p:nvSpPr>
          <p:cNvPr id="4" name="Platshållare för datum 3">
            <a:extLst>
              <a:ext uri="{FF2B5EF4-FFF2-40B4-BE49-F238E27FC236}">
                <a16:creationId xmlns:a16="http://schemas.microsoft.com/office/drawing/2014/main" id="{6F6BA793-4A18-C43A-E77D-0102AEF15446}"/>
              </a:ext>
            </a:extLst>
          </p:cNvPr>
          <p:cNvSpPr>
            <a:spLocks noGrp="1"/>
          </p:cNvSpPr>
          <p:nvPr>
            <p:ph type="dt" sz="half" idx="10"/>
          </p:nvPr>
        </p:nvSpPr>
        <p:spPr/>
        <p:txBody>
          <a:bodyPr/>
          <a:lstStyle/>
          <a:p>
            <a:fld id="{33D846C1-F72D-41C2-8063-01C44EF4A75B}" type="datetime1">
              <a:rPr lang="sv-SE" smtClean="0"/>
              <a:pPr/>
              <a:t>2023-11-15</a:t>
            </a:fld>
            <a:endParaRPr lang="en-GB"/>
          </a:p>
        </p:txBody>
      </p:sp>
      <p:sp>
        <p:nvSpPr>
          <p:cNvPr id="5" name="Platshållare för sidfot 4">
            <a:extLst>
              <a:ext uri="{FF2B5EF4-FFF2-40B4-BE49-F238E27FC236}">
                <a16:creationId xmlns:a16="http://schemas.microsoft.com/office/drawing/2014/main" id="{9D1CA76E-EF34-4042-AEA4-6B2C862FFC5D}"/>
              </a:ext>
            </a:extLst>
          </p:cNvPr>
          <p:cNvSpPr>
            <a:spLocks noGrp="1"/>
          </p:cNvSpPr>
          <p:nvPr>
            <p:ph type="ftr" sz="quarter" idx="11"/>
          </p:nvPr>
        </p:nvSpPr>
        <p:spPr/>
        <p:txBody>
          <a:bodyPr/>
          <a:lstStyle/>
          <a:p>
            <a:r>
              <a:rPr lang="en-GB"/>
              <a:t>Gävle kommun</a:t>
            </a:r>
          </a:p>
        </p:txBody>
      </p:sp>
      <p:sp>
        <p:nvSpPr>
          <p:cNvPr id="6" name="Platshållare för bildnummer 5">
            <a:extLst>
              <a:ext uri="{FF2B5EF4-FFF2-40B4-BE49-F238E27FC236}">
                <a16:creationId xmlns:a16="http://schemas.microsoft.com/office/drawing/2014/main" id="{B4CB0047-5E46-80BC-643E-BF1D3F734E26}"/>
              </a:ext>
            </a:extLst>
          </p:cNvPr>
          <p:cNvSpPr>
            <a:spLocks noGrp="1"/>
          </p:cNvSpPr>
          <p:nvPr>
            <p:ph type="sldNum" sz="quarter" idx="12"/>
          </p:nvPr>
        </p:nvSpPr>
        <p:spPr/>
        <p:txBody>
          <a:bodyPr/>
          <a:lstStyle/>
          <a:p>
            <a:fld id="{5931CCED-C06E-4325-AB7A-98A9C7CD34E8}" type="slidenum">
              <a:rPr lang="en-GB" smtClean="0"/>
              <a:pPr/>
              <a:t>9</a:t>
            </a:fld>
            <a:endParaRPr lang="en-GB"/>
          </a:p>
        </p:txBody>
      </p:sp>
    </p:spTree>
    <p:extLst>
      <p:ext uri="{BB962C8B-B14F-4D97-AF65-F5344CB8AC3E}">
        <p14:creationId xmlns:p14="http://schemas.microsoft.com/office/powerpoint/2010/main" val="173063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28E1C78E20ED64785A28ACD3D1CED8E" ma:contentTypeVersion="3" ma:contentTypeDescription="Skapa ett nytt dokument." ma:contentTypeScope="" ma:versionID="f4354370d81cedd94c8c514e06a701f9">
  <xsd:schema xmlns:xsd="http://www.w3.org/2001/XMLSchema" xmlns:xs="http://www.w3.org/2001/XMLSchema" xmlns:p="http://schemas.microsoft.com/office/2006/metadata/properties" xmlns:ns2="6e8484a2-e43c-4aa6-af8a-efdf8e6e9c2b" targetNamespace="http://schemas.microsoft.com/office/2006/metadata/properties" ma:root="true" ma:fieldsID="bf6131a7071c82b1f4545325cb67518c" ns2:_="">
    <xsd:import namespace="6e8484a2-e43c-4aa6-af8a-efdf8e6e9c2b"/>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8484a2-e43c-4aa6-af8a-efdf8e6e9c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7B35EF-B309-4EA4-8479-9A2675B65FE8}"/>
</file>

<file path=customXml/itemProps2.xml><?xml version="1.0" encoding="utf-8"?>
<ds:datastoreItem xmlns:ds="http://schemas.openxmlformats.org/officeDocument/2006/customXml" ds:itemID="{00E55B19-D568-45AB-9AE6-12B1AE63E816}"/>
</file>

<file path=customXml/itemProps3.xml><?xml version="1.0" encoding="utf-8"?>
<ds:datastoreItem xmlns:ds="http://schemas.openxmlformats.org/officeDocument/2006/customXml" ds:itemID="{B877442B-006D-4C95-9F5C-4E5048D2051E}"/>
</file>

<file path=docProps/app.xml><?xml version="1.0" encoding="utf-8"?>
<Properties xmlns="http://schemas.openxmlformats.org/officeDocument/2006/extended-properties" xmlns:vt="http://schemas.openxmlformats.org/officeDocument/2006/docPropsVTypes">
  <Template/>
  <TotalTime>1627</TotalTime>
  <Words>2229</Words>
  <Application>Microsoft Office PowerPoint</Application>
  <PresentationFormat>Bredbild</PresentationFormat>
  <Paragraphs>329</Paragraphs>
  <Slides>43</Slides>
  <Notes>4</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43</vt:i4>
      </vt:variant>
    </vt:vector>
  </HeadingPairs>
  <TitlesOfParts>
    <vt:vector size="51" baseType="lpstr">
      <vt:lpstr>Arial</vt:lpstr>
      <vt:lpstr>Calibri</vt:lpstr>
      <vt:lpstr>Calibri Light</vt:lpstr>
      <vt:lpstr>open sans</vt:lpstr>
      <vt:lpstr>open sans</vt:lpstr>
      <vt:lpstr>open_sansregular</vt:lpstr>
      <vt:lpstr>poppins</vt:lpstr>
      <vt:lpstr>Office-tema</vt:lpstr>
      <vt:lpstr>Kommunal krisberedskap och civilt försvar  Sofia Sjöblom Beredskapsstrateg Gävle kommun</vt:lpstr>
      <vt:lpstr>Upplägg för dagen</vt:lpstr>
      <vt:lpstr>Presentation</vt:lpstr>
      <vt:lpstr>Information om ert län, kommun, arbetsplats</vt:lpstr>
      <vt:lpstr>Aktuella samverkansforum</vt:lpstr>
      <vt:lpstr>Kommunfakta (flera nyanställda har aldrig jobbat i en kommun förut)</vt:lpstr>
      <vt:lpstr>Kommunens uppgifter?</vt:lpstr>
      <vt:lpstr>Krisberedskap</vt:lpstr>
      <vt:lpstr>Vad är krisberedskap?</vt:lpstr>
      <vt:lpstr>Slutsats</vt:lpstr>
      <vt:lpstr>Kommunernas krisberedskapsarbete styrs av…</vt:lpstr>
      <vt:lpstr>LEH</vt:lpstr>
      <vt:lpstr>Målen för krisberedskapsarbetet</vt:lpstr>
      <vt:lpstr>Extraordinär händelse, inte kris</vt:lpstr>
      <vt:lpstr>Lagen LEH säger att kommuner ska…</vt:lpstr>
      <vt:lpstr>Hur?</vt:lpstr>
      <vt:lpstr>Helig text (samhällsviktig verksamhet)</vt:lpstr>
      <vt:lpstr>I krisberedskapsarbetet samarbetar kommunerna med…</vt:lpstr>
      <vt:lpstr>Verktyg</vt:lpstr>
      <vt:lpstr>Riskanalys exempel</vt:lpstr>
      <vt:lpstr>Kontinuitetshantering exempel</vt:lpstr>
      <vt:lpstr>Övning kontinuitetshantering</vt:lpstr>
      <vt:lpstr>Övning</vt:lpstr>
      <vt:lpstr>Övning Styrbjörn</vt:lpstr>
      <vt:lpstr>Saker att ta med sig</vt:lpstr>
      <vt:lpstr>PowerPoint-presentation</vt:lpstr>
      <vt:lpstr>Varför kommunicerar vi om hemberedskap?</vt:lpstr>
      <vt:lpstr>PowerPoint-presentation</vt:lpstr>
      <vt:lpstr>Inträffade händelser de senaste åren i länet/kommunen/arbetsplatsen</vt:lpstr>
      <vt:lpstr>Civilt försvar</vt:lpstr>
      <vt:lpstr>PowerPoint-presentation</vt:lpstr>
      <vt:lpstr>Överenskommelse om civilt förvar</vt:lpstr>
      <vt:lpstr>Tilläggsuppdrag</vt:lpstr>
      <vt:lpstr>Förutsättningar</vt:lpstr>
      <vt:lpstr>Finns en egen lagbok…</vt:lpstr>
      <vt:lpstr>Hur?</vt:lpstr>
      <vt:lpstr>PowerPoint-presentation</vt:lpstr>
      <vt:lpstr>Övrigt</vt:lpstr>
      <vt:lpstr>Extern utbildning</vt:lpstr>
      <vt:lpstr>Informationsmail att prenumerera på</vt:lpstr>
      <vt:lpstr>Lagen om skydd mot olyckor</vt:lpstr>
      <vt:lpstr>Offentlighets- och sekretesslagen</vt:lpstr>
      <vt:lpstr>Tack för er uppmärksamhet!  (och glöm inte att ställa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
  <cp:lastModifiedBy>Sjöblom, Sofia</cp:lastModifiedBy>
  <cp:revision>18</cp:revision>
  <dcterms:created xsi:type="dcterms:W3CDTF">2012-08-10T12:10:31Z</dcterms:created>
  <dcterms:modified xsi:type="dcterms:W3CDTF">2023-11-15T14:51:51Z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0x010100628E1C78E20ED64785A28ACD3D1CED8E</vt:lpwstr>
  </property>
</Properties>
</file>