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14" r:id="rId2"/>
    <p:sldId id="360" r:id="rId3"/>
    <p:sldId id="381" r:id="rId4"/>
    <p:sldId id="412" r:id="rId5"/>
    <p:sldId id="258" r:id="rId6"/>
    <p:sldId id="257" r:id="rId7"/>
    <p:sldId id="355" r:id="rId8"/>
    <p:sldId id="259" r:id="rId9"/>
    <p:sldId id="383" r:id="rId10"/>
    <p:sldId id="260" r:id="rId11"/>
    <p:sldId id="356" r:id="rId12"/>
    <p:sldId id="261" r:id="rId13"/>
    <p:sldId id="357" r:id="rId14"/>
    <p:sldId id="262" r:id="rId15"/>
    <p:sldId id="364" r:id="rId16"/>
    <p:sldId id="415" r:id="rId17"/>
    <p:sldId id="342" r:id="rId18"/>
    <p:sldId id="379" r:id="rId19"/>
    <p:sldId id="380" r:id="rId20"/>
    <p:sldId id="310" r:id="rId21"/>
    <p:sldId id="265"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1" autoAdjust="0"/>
    <p:restoredTop sz="94755" autoAdjust="0"/>
  </p:normalViewPr>
  <p:slideViewPr>
    <p:cSldViewPr snapToGrid="0">
      <p:cViewPr varScale="1">
        <p:scale>
          <a:sx n="86" d="100"/>
          <a:sy n="86" d="100"/>
        </p:scale>
        <p:origin x="869" y="58"/>
      </p:cViewPr>
      <p:guideLst/>
    </p:cSldViewPr>
  </p:slideViewPr>
  <p:notesTextViewPr>
    <p:cViewPr>
      <p:scale>
        <a:sx n="1" d="1"/>
        <a:sy n="1" d="1"/>
      </p:scale>
      <p:origin x="0" y="0"/>
    </p:cViewPr>
  </p:notesTextViewPr>
  <p:sorterViewPr>
    <p:cViewPr>
      <p:scale>
        <a:sx n="70" d="100"/>
        <a:sy n="70" d="100"/>
      </p:scale>
      <p:origin x="0" y="-3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756C5-FCB4-4950-966A-516EC27673E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AB5D1719-C525-4A84-8792-5BA4DBDD6A50}">
      <dgm:prSet phldrT="[Text]"/>
      <dgm:spPr/>
      <dgm:t>
        <a:bodyPr/>
        <a:lstStyle/>
        <a:p>
          <a:r>
            <a:rPr lang="sv-SE" dirty="0"/>
            <a:t>Vem ansvarar för vad?</a:t>
          </a:r>
        </a:p>
      </dgm:t>
    </dgm:pt>
    <dgm:pt modelId="{BCE5BF46-DBDB-40C4-A6CD-7040844ABF30}" type="parTrans" cxnId="{064CE70E-C808-4FFF-925F-68FE474416CF}">
      <dgm:prSet/>
      <dgm:spPr/>
      <dgm:t>
        <a:bodyPr/>
        <a:lstStyle/>
        <a:p>
          <a:endParaRPr lang="sv-SE"/>
        </a:p>
      </dgm:t>
    </dgm:pt>
    <dgm:pt modelId="{C9929986-CB21-44C9-83D7-D256C0A22DEC}" type="sibTrans" cxnId="{064CE70E-C808-4FFF-925F-68FE474416CF}">
      <dgm:prSet/>
      <dgm:spPr/>
      <dgm:t>
        <a:bodyPr/>
        <a:lstStyle/>
        <a:p>
          <a:endParaRPr lang="sv-SE"/>
        </a:p>
      </dgm:t>
    </dgm:pt>
    <dgm:pt modelId="{15E30BF4-10DA-4B31-B1B6-24CB3512B039}">
      <dgm:prSet phldrT="[Text]"/>
      <dgm:spPr/>
      <dgm:t>
        <a:bodyPr/>
        <a:lstStyle/>
        <a:p>
          <a:r>
            <a:rPr lang="sv-SE" dirty="0"/>
            <a:t>Vad bestämde vi?</a:t>
          </a:r>
        </a:p>
      </dgm:t>
    </dgm:pt>
    <dgm:pt modelId="{81BD522C-9F9B-48B9-A847-30217D1C923A}" type="parTrans" cxnId="{5BA45F97-CBBB-4FD7-ABD7-C78ACB353F98}">
      <dgm:prSet/>
      <dgm:spPr/>
      <dgm:t>
        <a:bodyPr/>
        <a:lstStyle/>
        <a:p>
          <a:endParaRPr lang="sv-SE"/>
        </a:p>
      </dgm:t>
    </dgm:pt>
    <dgm:pt modelId="{1B3FD0DB-513B-43FF-AB47-25A6DAA3FC2D}" type="sibTrans" cxnId="{5BA45F97-CBBB-4FD7-ABD7-C78ACB353F98}">
      <dgm:prSet/>
      <dgm:spPr/>
      <dgm:t>
        <a:bodyPr/>
        <a:lstStyle/>
        <a:p>
          <a:endParaRPr lang="sv-SE"/>
        </a:p>
      </dgm:t>
    </dgm:pt>
    <dgm:pt modelId="{43CD2023-AD86-4F47-BA65-A9FE39D09BBA}">
      <dgm:prSet phldrT="[Text]"/>
      <dgm:spPr/>
      <dgm:t>
        <a:bodyPr/>
        <a:lstStyle/>
        <a:p>
          <a:r>
            <a:rPr lang="sv-SE" dirty="0"/>
            <a:t>Hur går vi vidare?</a:t>
          </a:r>
        </a:p>
      </dgm:t>
    </dgm:pt>
    <dgm:pt modelId="{3B45D16A-4127-405D-889E-B51997C65931}" type="sibTrans" cxnId="{43574D53-EAF8-4451-B2F4-5BA75E8B7137}">
      <dgm:prSet/>
      <dgm:spPr/>
      <dgm:t>
        <a:bodyPr/>
        <a:lstStyle/>
        <a:p>
          <a:endParaRPr lang="sv-SE"/>
        </a:p>
      </dgm:t>
    </dgm:pt>
    <dgm:pt modelId="{5745AC23-6C93-4994-B557-3B68B78BFC53}" type="parTrans" cxnId="{43574D53-EAF8-4451-B2F4-5BA75E8B7137}">
      <dgm:prSet/>
      <dgm:spPr/>
      <dgm:t>
        <a:bodyPr/>
        <a:lstStyle/>
        <a:p>
          <a:endParaRPr lang="sv-SE"/>
        </a:p>
      </dgm:t>
    </dgm:pt>
    <dgm:pt modelId="{4AEFC36C-FE69-48E7-B846-14E4E8798F72}">
      <dgm:prSet phldrT="[Text]"/>
      <dgm:spPr/>
      <dgm:t>
        <a:bodyPr/>
        <a:lstStyle/>
        <a:p>
          <a:r>
            <a:rPr lang="sv-SE" dirty="0"/>
            <a:t>Nästa möte?</a:t>
          </a:r>
        </a:p>
      </dgm:t>
    </dgm:pt>
    <dgm:pt modelId="{020011AC-777A-4211-A4E3-00F3CBAD9A38}" type="sibTrans" cxnId="{1F569E04-9973-42A5-93B1-A6E3AE121F62}">
      <dgm:prSet/>
      <dgm:spPr/>
      <dgm:t>
        <a:bodyPr/>
        <a:lstStyle/>
        <a:p>
          <a:endParaRPr lang="sv-SE"/>
        </a:p>
      </dgm:t>
    </dgm:pt>
    <dgm:pt modelId="{F84424A5-BBCB-4682-83A5-6E4F96D95730}" type="parTrans" cxnId="{1F569E04-9973-42A5-93B1-A6E3AE121F62}">
      <dgm:prSet/>
      <dgm:spPr/>
      <dgm:t>
        <a:bodyPr/>
        <a:lstStyle/>
        <a:p>
          <a:endParaRPr lang="sv-SE"/>
        </a:p>
      </dgm:t>
    </dgm:pt>
    <dgm:pt modelId="{AEC2C3C2-6844-4FA6-A493-C83149CA5EF4}" type="pres">
      <dgm:prSet presAssocID="{016756C5-FCB4-4950-966A-516EC27673E4}" presName="CompostProcess" presStyleCnt="0">
        <dgm:presLayoutVars>
          <dgm:dir/>
          <dgm:resizeHandles val="exact"/>
        </dgm:presLayoutVars>
      </dgm:prSet>
      <dgm:spPr/>
    </dgm:pt>
    <dgm:pt modelId="{2987D5C3-F007-4186-86E5-9F2454E55E11}" type="pres">
      <dgm:prSet presAssocID="{016756C5-FCB4-4950-966A-516EC27673E4}" presName="arrow" presStyleLbl="bgShp" presStyleIdx="0" presStyleCnt="1" custScaleX="117647" custLinFactNeighborX="-11143" custLinFactNeighborY="713"/>
      <dgm:spPr/>
    </dgm:pt>
    <dgm:pt modelId="{E96CD167-9D1C-47C2-91D8-82951C9B8E2E}" type="pres">
      <dgm:prSet presAssocID="{016756C5-FCB4-4950-966A-516EC27673E4}" presName="linearProcess" presStyleCnt="0"/>
      <dgm:spPr/>
    </dgm:pt>
    <dgm:pt modelId="{FEBA4348-410C-433C-B362-F2F7F6F0C2BB}" type="pres">
      <dgm:prSet presAssocID="{15E30BF4-10DA-4B31-B1B6-24CB3512B039}" presName="textNode" presStyleLbl="node1" presStyleIdx="0" presStyleCnt="4" custScaleX="62209" custLinFactNeighborX="-48853" custLinFactNeighborY="-979">
        <dgm:presLayoutVars>
          <dgm:bulletEnabled val="1"/>
        </dgm:presLayoutVars>
      </dgm:prSet>
      <dgm:spPr/>
    </dgm:pt>
    <dgm:pt modelId="{981B5000-8806-4CDE-A68C-81380C4DF246}" type="pres">
      <dgm:prSet presAssocID="{1B3FD0DB-513B-43FF-AB47-25A6DAA3FC2D}" presName="sibTrans" presStyleCnt="0"/>
      <dgm:spPr/>
    </dgm:pt>
    <dgm:pt modelId="{313463C3-9521-4EBC-80BE-49FCFA98BBA8}" type="pres">
      <dgm:prSet presAssocID="{43CD2023-AD86-4F47-BA65-A9FE39D09BBA}" presName="textNode" presStyleLbl="node1" presStyleIdx="1" presStyleCnt="4" custScaleX="62209" custLinFactNeighborX="-49304" custLinFactNeighborY="-2674">
        <dgm:presLayoutVars>
          <dgm:bulletEnabled val="1"/>
        </dgm:presLayoutVars>
      </dgm:prSet>
      <dgm:spPr/>
    </dgm:pt>
    <dgm:pt modelId="{4CCFEB96-D8DB-499B-AA38-934FE1FC8163}" type="pres">
      <dgm:prSet presAssocID="{3B45D16A-4127-405D-889E-B51997C65931}" presName="sibTrans" presStyleCnt="0"/>
      <dgm:spPr/>
    </dgm:pt>
    <dgm:pt modelId="{F5F2AF10-013B-41B3-A419-D2891588C189}" type="pres">
      <dgm:prSet presAssocID="{4AEFC36C-FE69-48E7-B846-14E4E8798F72}" presName="textNode" presStyleLbl="node1" presStyleIdx="2" presStyleCnt="4" custScaleX="62209" custLinFactX="59605" custLinFactNeighborX="100000" custLinFactNeighborY="-845">
        <dgm:presLayoutVars>
          <dgm:bulletEnabled val="1"/>
        </dgm:presLayoutVars>
      </dgm:prSet>
      <dgm:spPr/>
    </dgm:pt>
    <dgm:pt modelId="{1F817967-A8C7-47E9-AC35-0AD886827359}" type="pres">
      <dgm:prSet presAssocID="{020011AC-777A-4211-A4E3-00F3CBAD9A38}" presName="sibTrans" presStyleCnt="0"/>
      <dgm:spPr/>
    </dgm:pt>
    <dgm:pt modelId="{E1869645-4C30-41D6-AD2D-977DD48AD815}" type="pres">
      <dgm:prSet presAssocID="{AB5D1719-C525-4A84-8792-5BA4DBDD6A50}" presName="textNode" presStyleLbl="node1" presStyleIdx="3" presStyleCnt="4" custScaleX="63616" custLinFactX="-64559" custLinFactNeighborX="-100000" custLinFactNeighborY="-3588">
        <dgm:presLayoutVars>
          <dgm:bulletEnabled val="1"/>
        </dgm:presLayoutVars>
      </dgm:prSet>
      <dgm:spPr/>
    </dgm:pt>
  </dgm:ptLst>
  <dgm:cxnLst>
    <dgm:cxn modelId="{1F569E04-9973-42A5-93B1-A6E3AE121F62}" srcId="{016756C5-FCB4-4950-966A-516EC27673E4}" destId="{4AEFC36C-FE69-48E7-B846-14E4E8798F72}" srcOrd="2" destOrd="0" parTransId="{F84424A5-BBCB-4682-83A5-6E4F96D95730}" sibTransId="{020011AC-777A-4211-A4E3-00F3CBAD9A38}"/>
    <dgm:cxn modelId="{640B6507-507F-4926-B4FE-87661807BF42}" type="presOf" srcId="{4AEFC36C-FE69-48E7-B846-14E4E8798F72}" destId="{F5F2AF10-013B-41B3-A419-D2891588C189}" srcOrd="0" destOrd="0" presId="urn:microsoft.com/office/officeart/2005/8/layout/hProcess9"/>
    <dgm:cxn modelId="{064CE70E-C808-4FFF-925F-68FE474416CF}" srcId="{016756C5-FCB4-4950-966A-516EC27673E4}" destId="{AB5D1719-C525-4A84-8792-5BA4DBDD6A50}" srcOrd="3" destOrd="0" parTransId="{BCE5BF46-DBDB-40C4-A6CD-7040844ABF30}" sibTransId="{C9929986-CB21-44C9-83D7-D256C0A22DEC}"/>
    <dgm:cxn modelId="{67874F1C-2406-4161-B75D-304205703FBD}" type="presOf" srcId="{AB5D1719-C525-4A84-8792-5BA4DBDD6A50}" destId="{E1869645-4C30-41D6-AD2D-977DD48AD815}" srcOrd="0" destOrd="0" presId="urn:microsoft.com/office/officeart/2005/8/layout/hProcess9"/>
    <dgm:cxn modelId="{73B4FB5D-910E-43E9-B543-09635CDAD75E}" type="presOf" srcId="{43CD2023-AD86-4F47-BA65-A9FE39D09BBA}" destId="{313463C3-9521-4EBC-80BE-49FCFA98BBA8}" srcOrd="0" destOrd="0" presId="urn:microsoft.com/office/officeart/2005/8/layout/hProcess9"/>
    <dgm:cxn modelId="{22B46B6A-CF32-4592-ACF9-54F3AD89A48D}" type="presOf" srcId="{15E30BF4-10DA-4B31-B1B6-24CB3512B039}" destId="{FEBA4348-410C-433C-B362-F2F7F6F0C2BB}" srcOrd="0" destOrd="0" presId="urn:microsoft.com/office/officeart/2005/8/layout/hProcess9"/>
    <dgm:cxn modelId="{43574D53-EAF8-4451-B2F4-5BA75E8B7137}" srcId="{016756C5-FCB4-4950-966A-516EC27673E4}" destId="{43CD2023-AD86-4F47-BA65-A9FE39D09BBA}" srcOrd="1" destOrd="0" parTransId="{5745AC23-6C93-4994-B557-3B68B78BFC53}" sibTransId="{3B45D16A-4127-405D-889E-B51997C65931}"/>
    <dgm:cxn modelId="{5BA45F97-CBBB-4FD7-ABD7-C78ACB353F98}" srcId="{016756C5-FCB4-4950-966A-516EC27673E4}" destId="{15E30BF4-10DA-4B31-B1B6-24CB3512B039}" srcOrd="0" destOrd="0" parTransId="{81BD522C-9F9B-48B9-A847-30217D1C923A}" sibTransId="{1B3FD0DB-513B-43FF-AB47-25A6DAA3FC2D}"/>
    <dgm:cxn modelId="{34A1F0F1-5E4E-403D-962A-2D1A100376C4}" type="presOf" srcId="{016756C5-FCB4-4950-966A-516EC27673E4}" destId="{AEC2C3C2-6844-4FA6-A493-C83149CA5EF4}" srcOrd="0" destOrd="0" presId="urn:microsoft.com/office/officeart/2005/8/layout/hProcess9"/>
    <dgm:cxn modelId="{A9494652-86B4-4B40-828C-F4F54F22ADD8}" type="presParOf" srcId="{AEC2C3C2-6844-4FA6-A493-C83149CA5EF4}" destId="{2987D5C3-F007-4186-86E5-9F2454E55E11}" srcOrd="0" destOrd="0" presId="urn:microsoft.com/office/officeart/2005/8/layout/hProcess9"/>
    <dgm:cxn modelId="{4BF008B9-199D-4B2D-A977-84A6C74BC0F8}" type="presParOf" srcId="{AEC2C3C2-6844-4FA6-A493-C83149CA5EF4}" destId="{E96CD167-9D1C-47C2-91D8-82951C9B8E2E}" srcOrd="1" destOrd="0" presId="urn:microsoft.com/office/officeart/2005/8/layout/hProcess9"/>
    <dgm:cxn modelId="{0E82E185-DAB6-4D98-8660-6FDA92396A6A}" type="presParOf" srcId="{E96CD167-9D1C-47C2-91D8-82951C9B8E2E}" destId="{FEBA4348-410C-433C-B362-F2F7F6F0C2BB}" srcOrd="0" destOrd="0" presId="urn:microsoft.com/office/officeart/2005/8/layout/hProcess9"/>
    <dgm:cxn modelId="{697052A7-5681-4F1D-B7A4-9F531637B837}" type="presParOf" srcId="{E96CD167-9D1C-47C2-91D8-82951C9B8E2E}" destId="{981B5000-8806-4CDE-A68C-81380C4DF246}" srcOrd="1" destOrd="0" presId="urn:microsoft.com/office/officeart/2005/8/layout/hProcess9"/>
    <dgm:cxn modelId="{FABCD732-1347-4191-AEBF-0ABE8E8F58B3}" type="presParOf" srcId="{E96CD167-9D1C-47C2-91D8-82951C9B8E2E}" destId="{313463C3-9521-4EBC-80BE-49FCFA98BBA8}" srcOrd="2" destOrd="0" presId="urn:microsoft.com/office/officeart/2005/8/layout/hProcess9"/>
    <dgm:cxn modelId="{64D0BEA1-19F1-4F1E-83BD-1B9FED8DD42E}" type="presParOf" srcId="{E96CD167-9D1C-47C2-91D8-82951C9B8E2E}" destId="{4CCFEB96-D8DB-499B-AA38-934FE1FC8163}" srcOrd="3" destOrd="0" presId="urn:microsoft.com/office/officeart/2005/8/layout/hProcess9"/>
    <dgm:cxn modelId="{DF39CBC7-82D2-4CD8-85BD-FB87E174EFB4}" type="presParOf" srcId="{E96CD167-9D1C-47C2-91D8-82951C9B8E2E}" destId="{F5F2AF10-013B-41B3-A419-D2891588C189}" srcOrd="4" destOrd="0" presId="urn:microsoft.com/office/officeart/2005/8/layout/hProcess9"/>
    <dgm:cxn modelId="{E5E30BFD-0FD5-4F35-9BA8-F05500787A95}" type="presParOf" srcId="{E96CD167-9D1C-47C2-91D8-82951C9B8E2E}" destId="{1F817967-A8C7-47E9-AC35-0AD886827359}" srcOrd="5" destOrd="0" presId="urn:microsoft.com/office/officeart/2005/8/layout/hProcess9"/>
    <dgm:cxn modelId="{F1E09FD0-BF78-4E1A-8292-27D0497D4A94}" type="presParOf" srcId="{E96CD167-9D1C-47C2-91D8-82951C9B8E2E}" destId="{E1869645-4C30-41D6-AD2D-977DD48AD81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7D5C3-F007-4186-86E5-9F2454E55E11}">
      <dsp:nvSpPr>
        <dsp:cNvPr id="0" name=""/>
        <dsp:cNvSpPr/>
      </dsp:nvSpPr>
      <dsp:spPr>
        <a:xfrm>
          <a:off x="0" y="0"/>
          <a:ext cx="10416534" cy="53763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A4348-410C-433C-B362-F2F7F6F0C2BB}">
      <dsp:nvSpPr>
        <dsp:cNvPr id="0" name=""/>
        <dsp:cNvSpPr/>
      </dsp:nvSpPr>
      <dsp:spPr>
        <a:xfrm>
          <a:off x="486223" y="1591846"/>
          <a:ext cx="2085758" cy="215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kern="1200" dirty="0"/>
            <a:t>Vad bestämde vi?</a:t>
          </a:r>
        </a:p>
      </dsp:txBody>
      <dsp:txXfrm>
        <a:off x="588041" y="1693664"/>
        <a:ext cx="1882122" cy="1946897"/>
      </dsp:txXfrm>
    </dsp:sp>
    <dsp:sp modelId="{313463C3-9521-4EBC-80BE-49FCFA98BBA8}">
      <dsp:nvSpPr>
        <dsp:cNvPr id="0" name=""/>
        <dsp:cNvSpPr/>
      </dsp:nvSpPr>
      <dsp:spPr>
        <a:xfrm>
          <a:off x="2835777" y="1555394"/>
          <a:ext cx="2085758" cy="215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kern="1200" dirty="0"/>
            <a:t>Hur går vi vidare?</a:t>
          </a:r>
        </a:p>
      </dsp:txBody>
      <dsp:txXfrm>
        <a:off x="2937595" y="1657212"/>
        <a:ext cx="1882122" cy="1946897"/>
      </dsp:txXfrm>
    </dsp:sp>
    <dsp:sp modelId="{F5F2AF10-013B-41B3-A419-D2891588C189}">
      <dsp:nvSpPr>
        <dsp:cNvPr id="0" name=""/>
        <dsp:cNvSpPr/>
      </dsp:nvSpPr>
      <dsp:spPr>
        <a:xfrm>
          <a:off x="7580620" y="1594728"/>
          <a:ext cx="2085758" cy="215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kern="1200" dirty="0"/>
            <a:t>Nästa möte?</a:t>
          </a:r>
        </a:p>
      </dsp:txBody>
      <dsp:txXfrm>
        <a:off x="7682438" y="1696546"/>
        <a:ext cx="1882122" cy="1946897"/>
      </dsp:txXfrm>
    </dsp:sp>
    <dsp:sp modelId="{E1869645-4C30-41D6-AD2D-977DD48AD815}">
      <dsp:nvSpPr>
        <dsp:cNvPr id="0" name=""/>
        <dsp:cNvSpPr/>
      </dsp:nvSpPr>
      <dsp:spPr>
        <a:xfrm>
          <a:off x="5238387" y="1535739"/>
          <a:ext cx="2132932" cy="2150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v-SE" sz="2900" kern="1200" dirty="0"/>
            <a:t>Vem ansvarar för vad?</a:t>
          </a:r>
        </a:p>
      </dsp:txBody>
      <dsp:txXfrm>
        <a:off x="5342508" y="1639860"/>
        <a:ext cx="1924690" cy="19422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408F0-1F40-42B9-8037-58DE3019D563}" type="datetimeFigureOut">
              <a:rPr lang="sv-SE" smtClean="0"/>
              <a:t>2022-01-12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23B6B-5627-4103-A17B-86AC1D3D80DE}" type="slidenum">
              <a:rPr lang="sv-SE" smtClean="0"/>
              <a:t>‹#›</a:t>
            </a:fld>
            <a:endParaRPr lang="sv-SE"/>
          </a:p>
        </p:txBody>
      </p:sp>
    </p:spTree>
    <p:extLst>
      <p:ext uri="{BB962C8B-B14F-4D97-AF65-F5344CB8AC3E}">
        <p14:creationId xmlns:p14="http://schemas.microsoft.com/office/powerpoint/2010/main" val="173657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FB23B6B-5627-4103-A17B-86AC1D3D80DE}" type="slidenum">
              <a:rPr lang="sv-SE" smtClean="0"/>
              <a:t>1</a:t>
            </a:fld>
            <a:endParaRPr lang="sv-SE"/>
          </a:p>
        </p:txBody>
      </p:sp>
    </p:spTree>
    <p:extLst>
      <p:ext uri="{BB962C8B-B14F-4D97-AF65-F5344CB8AC3E}">
        <p14:creationId xmlns:p14="http://schemas.microsoft.com/office/powerpoint/2010/main" val="365756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hur det kan se ut</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804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99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https://patientsakerhet.socialstyrelsen.se/ledning-och-styrning/nationell-handlingsplan/ </a:t>
            </a:r>
          </a:p>
        </p:txBody>
      </p:sp>
      <p:sp>
        <p:nvSpPr>
          <p:cNvPr id="4" name="Platshållare för bild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a:t>Definitionen av vårdskada är att det bedöms som en undvikbar skada</a:t>
            </a: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a:t>Tanken är att med de förbättringar man inför så skapar man en allt bättre kvalitet</a:t>
            </a:r>
          </a:p>
          <a:p>
            <a:endParaRPr lang="sv-SE"/>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68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13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146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2022-01-12</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pic>
        <p:nvPicPr>
          <p:cNvPr id="11" name="Bildobjekt 10">
            <a:extLst>
              <a:ext uri="{FF2B5EF4-FFF2-40B4-BE49-F238E27FC236}">
                <a16:creationId xmlns:a16="http://schemas.microsoft.com/office/drawing/2014/main" id="{DAFE77D5-E6A8-5349-801B-9C0BC74F5AB2}"/>
              </a:ext>
            </a:extLst>
          </p:cNvPr>
          <p:cNvPicPr>
            <a:picLocks noChangeAspect="1"/>
          </p:cNvPicPr>
          <p:nvPr userDrawn="1"/>
        </p:nvPicPr>
        <p:blipFill>
          <a:blip r:embed="rId4"/>
          <a:stretch>
            <a:fillRect/>
          </a:stretch>
        </p:blipFill>
        <p:spPr>
          <a:xfrm>
            <a:off x="1228824" y="1199806"/>
            <a:ext cx="2843304" cy="830162"/>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spTree>
    <p:extLst>
      <p:ext uri="{BB962C8B-B14F-4D97-AF65-F5344CB8AC3E}">
        <p14:creationId xmlns:p14="http://schemas.microsoft.com/office/powerpoint/2010/main" val="260316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Rubrikbild">
    <p:spTree>
      <p:nvGrpSpPr>
        <p:cNvPr id="1" name=""/>
        <p:cNvGrpSpPr/>
        <p:nvPr/>
      </p:nvGrpSpPr>
      <p:grpSpPr>
        <a:xfrm>
          <a:off x="0" y="0"/>
          <a:ext cx="0" cy="0"/>
          <a:chOff x="0" y="0"/>
          <a:chExt cx="0" cy="0"/>
        </a:xfrm>
      </p:grpSpPr>
      <p:sp>
        <p:nvSpPr>
          <p:cNvPr id="7" name="Rubrik 1"/>
          <p:cNvSpPr>
            <a:spLocks noGrp="1"/>
          </p:cNvSpPr>
          <p:nvPr>
            <p:ph type="title"/>
          </p:nvPr>
        </p:nvSpPr>
        <p:spPr>
          <a:xfrm>
            <a:off x="1151467" y="524932"/>
            <a:ext cx="9884834" cy="943505"/>
          </a:xfrm>
          <a:prstGeom prst="rect">
            <a:avLst/>
          </a:prstGeom>
        </p:spPr>
        <p:txBody>
          <a:bodyPr/>
          <a:lstStyle>
            <a:lvl1pPr algn="ctr">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251665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CB9A45-442A-4D28-80F7-7BAE1E66D34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9B2ABF0-5580-4533-AC69-224469CFE6A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9F3BEF-E119-4437-A87B-9446499A464C}"/>
              </a:ext>
            </a:extLst>
          </p:cNvPr>
          <p:cNvSpPr>
            <a:spLocks noGrp="1"/>
          </p:cNvSpPr>
          <p:nvPr>
            <p:ph type="dt" sz="half" idx="10"/>
          </p:nvPr>
        </p:nvSpPr>
        <p:spPr/>
        <p:txBody>
          <a:bodyPr/>
          <a:lstStyle/>
          <a:p>
            <a:fld id="{8D4AC2D5-E227-42E4-9137-B94FAC3129C0}" type="datetimeFigureOut">
              <a:rPr lang="sv-SE" smtClean="0"/>
              <a:t>2022-01-12</a:t>
            </a:fld>
            <a:endParaRPr lang="sv-SE"/>
          </a:p>
        </p:txBody>
      </p:sp>
      <p:sp>
        <p:nvSpPr>
          <p:cNvPr id="5" name="Platshållare för sidfot 4">
            <a:extLst>
              <a:ext uri="{FF2B5EF4-FFF2-40B4-BE49-F238E27FC236}">
                <a16:creationId xmlns:a16="http://schemas.microsoft.com/office/drawing/2014/main" id="{B7FFCCC0-2B05-424C-9B36-3FD2DE1AEA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9781FA-7FD9-4D67-B0E3-E2BB7E789FC0}"/>
              </a:ext>
            </a:extLst>
          </p:cNvPr>
          <p:cNvSpPr>
            <a:spLocks noGrp="1"/>
          </p:cNvSpPr>
          <p:nvPr>
            <p:ph type="sldNum" sz="quarter" idx="12"/>
          </p:nvPr>
        </p:nvSpPr>
        <p:spPr/>
        <p:txBody>
          <a:bodyPr/>
          <a:lstStyle/>
          <a:p>
            <a:fld id="{CA3D7903-3C0E-4787-AE3B-58354EE639F7}" type="slidenum">
              <a:rPr lang="sv-SE" smtClean="0"/>
              <a:t>‹#›</a:t>
            </a:fld>
            <a:endParaRPr lang="sv-SE"/>
          </a:p>
        </p:txBody>
      </p:sp>
    </p:spTree>
    <p:extLst>
      <p:ext uri="{BB962C8B-B14F-4D97-AF65-F5344CB8AC3E}">
        <p14:creationId xmlns:p14="http://schemas.microsoft.com/office/powerpoint/2010/main" val="30569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2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DEDBD2D-9862-4CCF-AC34-F820F65D8E16}"/>
              </a:ext>
            </a:extLst>
          </p:cNvPr>
          <p:cNvSpPr>
            <a:spLocks noGrp="1"/>
          </p:cNvSpPr>
          <p:nvPr>
            <p:ph type="dt" sz="half" idx="10"/>
          </p:nvPr>
        </p:nvSpPr>
        <p:spPr/>
        <p:txBody>
          <a:bodyPr/>
          <a:lstStyle/>
          <a:p>
            <a:fld id="{F3548027-4503-4740-9AA5-2A21062A58CA}" type="datetimeFigureOut">
              <a:rPr lang="sv-SE" smtClean="0"/>
              <a:t>2022-01-12</a:t>
            </a:fld>
            <a:endParaRPr lang="sv-SE"/>
          </a:p>
        </p:txBody>
      </p:sp>
      <p:sp>
        <p:nvSpPr>
          <p:cNvPr id="3" name="Platshållare för sidfot 2">
            <a:extLst>
              <a:ext uri="{FF2B5EF4-FFF2-40B4-BE49-F238E27FC236}">
                <a16:creationId xmlns:a16="http://schemas.microsoft.com/office/drawing/2014/main" id="{78CBFBD8-A011-42E5-AC9A-058D8E3D97D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159FB79-8E4D-43EE-A3A8-267CBB5496F3}"/>
              </a:ext>
            </a:extLst>
          </p:cNvPr>
          <p:cNvSpPr>
            <a:spLocks noGrp="1"/>
          </p:cNvSpPr>
          <p:nvPr>
            <p:ph type="sldNum" sz="quarter" idx="12"/>
          </p:nvPr>
        </p:nvSpPr>
        <p:spPr/>
        <p:txBody>
          <a:bodyPr/>
          <a:lstStyle/>
          <a:p>
            <a:fld id="{3CD815CF-1411-4FC8-9440-79E6148117B3}" type="slidenum">
              <a:rPr lang="sv-SE" smtClean="0"/>
              <a:t>‹#›</a:t>
            </a:fld>
            <a:endParaRPr lang="sv-SE"/>
          </a:p>
        </p:txBody>
      </p:sp>
    </p:spTree>
    <p:extLst>
      <p:ext uri="{BB962C8B-B14F-4D97-AF65-F5344CB8AC3E}">
        <p14:creationId xmlns:p14="http://schemas.microsoft.com/office/powerpoint/2010/main" val="224889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2022-01-12</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pic>
        <p:nvPicPr>
          <p:cNvPr id="15" name="Bildobjekt 14">
            <a:extLst>
              <a:ext uri="{FF2B5EF4-FFF2-40B4-BE49-F238E27FC236}">
                <a16:creationId xmlns:a16="http://schemas.microsoft.com/office/drawing/2014/main" id="{DBDAC5BC-2A0F-E04C-B66D-CDD5B88B7879}"/>
              </a:ext>
            </a:extLst>
          </p:cNvPr>
          <p:cNvPicPr>
            <a:picLocks noChangeAspect="1"/>
          </p:cNvPicPr>
          <p:nvPr userDrawn="1"/>
        </p:nvPicPr>
        <p:blipFill>
          <a:blip r:embed="rId4"/>
          <a:stretch>
            <a:fillRect/>
          </a:stretch>
        </p:blipFill>
        <p:spPr>
          <a:xfrm>
            <a:off x="1228824" y="1199806"/>
            <a:ext cx="2843304" cy="830162"/>
          </a:xfrm>
          <a:prstGeom prst="rect">
            <a:avLst/>
          </a:prstGeom>
        </p:spPr>
      </p:pic>
    </p:spTree>
    <p:extLst>
      <p:ext uri="{BB962C8B-B14F-4D97-AF65-F5344CB8AC3E}">
        <p14:creationId xmlns:p14="http://schemas.microsoft.com/office/powerpoint/2010/main" val="375286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1235267-D6CF-AF4B-A67D-0DF86F8E5906}"/>
              </a:ext>
            </a:extLst>
          </p:cNvPr>
          <p:cNvSpPr>
            <a:spLocks noGrp="1"/>
          </p:cNvSpPr>
          <p:nvPr>
            <p:ph type="dt" sz="half" idx="10"/>
          </p:nvPr>
        </p:nvSpPr>
        <p:spPr/>
        <p:txBody>
          <a:bodyPr/>
          <a:lstStyle/>
          <a:p>
            <a:fld id="{4D985D44-2B9E-284A-B2A0-063057A0E642}" type="datetime1">
              <a:rPr lang="sv-SE" smtClean="0"/>
              <a:t>2022-01-12</a:t>
            </a:fld>
            <a:endParaRPr lang="sv-SE" dirty="0"/>
          </a:p>
        </p:txBody>
      </p:sp>
      <p:sp>
        <p:nvSpPr>
          <p:cNvPr id="5" name="Platshållare för sidfot 4">
            <a:extLst>
              <a:ext uri="{FF2B5EF4-FFF2-40B4-BE49-F238E27FC236}">
                <a16:creationId xmlns:a16="http://schemas.microsoft.com/office/drawing/2014/main" id="{64812A69-D3A9-464E-B9BA-3DC8AFDEAD9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1AECF44-5D25-7045-96B3-0F7A2749E887}"/>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8" name="Rubrik 1">
            <a:extLst>
              <a:ext uri="{FF2B5EF4-FFF2-40B4-BE49-F238E27FC236}">
                <a16:creationId xmlns:a16="http://schemas.microsoft.com/office/drawing/2014/main" id="{0E0F5E09-DE4F-594B-A169-4119F31C45AA}"/>
              </a:ext>
            </a:extLst>
          </p:cNvPr>
          <p:cNvSpPr>
            <a:spLocks noGrp="1"/>
          </p:cNvSpPr>
          <p:nvPr>
            <p:ph type="title" hasCustomPrompt="1"/>
          </p:nvPr>
        </p:nvSpPr>
        <p:spPr>
          <a:xfrm>
            <a:off x="2496809" y="841248"/>
            <a:ext cx="7200000" cy="1157611"/>
          </a:xfrm>
        </p:spPr>
        <p:txBody>
          <a:bodyPr anchor="b" anchorCtr="0">
            <a:noAutofit/>
          </a:bodyPr>
          <a:lstStyle>
            <a:lvl1pPr>
              <a:defRPr sz="3600">
                <a:solidFill>
                  <a:schemeClr val="accent1"/>
                </a:solidFill>
              </a:defRPr>
            </a:lvl1pPr>
          </a:lstStyle>
          <a:p>
            <a:r>
              <a:rPr lang="sv-SE" dirty="0"/>
              <a:t>Rubrik på en eller två rader</a:t>
            </a:r>
          </a:p>
        </p:txBody>
      </p:sp>
      <p:sp>
        <p:nvSpPr>
          <p:cNvPr id="9" name="Platshållare för innehåll 12">
            <a:extLst>
              <a:ext uri="{FF2B5EF4-FFF2-40B4-BE49-F238E27FC236}">
                <a16:creationId xmlns:a16="http://schemas.microsoft.com/office/drawing/2014/main" id="{F80C3969-9B0D-7A44-89F5-6763967198CC}"/>
              </a:ext>
            </a:extLst>
          </p:cNvPr>
          <p:cNvSpPr>
            <a:spLocks noGrp="1"/>
          </p:cNvSpPr>
          <p:nvPr>
            <p:ph sz="quarter" idx="14" hasCustomPrompt="1"/>
          </p:nvPr>
        </p:nvSpPr>
        <p:spPr>
          <a:xfrm>
            <a:off x="2496344" y="2121408"/>
            <a:ext cx="7199312" cy="3822192"/>
          </a:xfrm>
        </p:spPr>
        <p:txBody>
          <a:bodyPr/>
          <a:lstStyle>
            <a:lvl1pPr marL="252000" indent="-252000">
              <a:buFont typeface="Arial" panose="020B0604020202020204" pitchFamily="34" charset="0"/>
              <a:buChar char="•"/>
              <a:defRPr/>
            </a:lvl1pPr>
            <a:lvl2pPr>
              <a:defRPr/>
            </a:lvl2pPr>
            <a:lvl3pPr>
              <a:defRPr/>
            </a:lvl3pPr>
            <a:lvl4pPr>
              <a:defRPr/>
            </a:lvl4pPr>
            <a:lvl5pPr>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5F09CEEA-847C-2043-A4F1-7B9932ACDDD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71240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116FD21E-4B9C-BD48-83ED-687125A0AAC2}" type="datetime1">
              <a:rPr lang="sv-SE" smtClean="0"/>
              <a:t>2022-01-12</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0" name="Platshållare för text 2">
            <a:extLst>
              <a:ext uri="{FF2B5EF4-FFF2-40B4-BE49-F238E27FC236}">
                <a16:creationId xmlns:a16="http://schemas.microsoft.com/office/drawing/2014/main" id="{573ED106-44D1-F449-80BC-68E0126F0112}"/>
              </a:ext>
            </a:extLst>
          </p:cNvPr>
          <p:cNvSpPr>
            <a:spLocks noGrp="1"/>
          </p:cNvSpPr>
          <p:nvPr>
            <p:ph type="body" idx="1" hasCustomPrompt="1"/>
          </p:nvPr>
        </p:nvSpPr>
        <p:spPr>
          <a:xfrm>
            <a:off x="1782905" y="902208"/>
            <a:ext cx="4140001" cy="905620"/>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6" name="Platshållare för text 4">
            <a:extLst>
              <a:ext uri="{FF2B5EF4-FFF2-40B4-BE49-F238E27FC236}">
                <a16:creationId xmlns:a16="http://schemas.microsoft.com/office/drawing/2014/main" id="{99AEC935-79E3-2843-94CD-615F5137769D}"/>
              </a:ext>
            </a:extLst>
          </p:cNvPr>
          <p:cNvSpPr>
            <a:spLocks noGrp="1"/>
          </p:cNvSpPr>
          <p:nvPr>
            <p:ph type="body" sz="quarter" idx="3" hasCustomPrompt="1"/>
          </p:nvPr>
        </p:nvSpPr>
        <p:spPr>
          <a:xfrm>
            <a:off x="6282905" y="902207"/>
            <a:ext cx="4140000" cy="909661"/>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7" name="Platshållare för innehåll 2">
            <a:extLst>
              <a:ext uri="{FF2B5EF4-FFF2-40B4-BE49-F238E27FC236}">
                <a16:creationId xmlns:a16="http://schemas.microsoft.com/office/drawing/2014/main" id="{608DC353-D64A-9D49-8B6E-DFAE9749D670}"/>
              </a:ext>
            </a:extLst>
          </p:cNvPr>
          <p:cNvSpPr>
            <a:spLocks noGrp="1"/>
          </p:cNvSpPr>
          <p:nvPr>
            <p:ph sz="half" idx="13" hasCustomPrompt="1"/>
          </p:nvPr>
        </p:nvSpPr>
        <p:spPr>
          <a:xfrm>
            <a:off x="17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
        <p:nvSpPr>
          <p:cNvPr id="18" name="Platshållare för innehåll 3">
            <a:extLst>
              <a:ext uri="{FF2B5EF4-FFF2-40B4-BE49-F238E27FC236}">
                <a16:creationId xmlns:a16="http://schemas.microsoft.com/office/drawing/2014/main" id="{205318DB-871B-1E42-8F2A-0A02A566875E}"/>
              </a:ext>
            </a:extLst>
          </p:cNvPr>
          <p:cNvSpPr>
            <a:spLocks noGrp="1"/>
          </p:cNvSpPr>
          <p:nvPr>
            <p:ph sz="half" idx="2" hasCustomPrompt="1"/>
          </p:nvPr>
        </p:nvSpPr>
        <p:spPr>
          <a:xfrm>
            <a:off x="62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1" name="Bildobjekt 10">
            <a:extLst>
              <a:ext uri="{FF2B5EF4-FFF2-40B4-BE49-F238E27FC236}">
                <a16:creationId xmlns:a16="http://schemas.microsoft.com/office/drawing/2014/main" id="{2A3FEF5E-474F-A940-9A55-DBD8F289E05D}"/>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533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EE921227-0980-2342-BDA6-5F46F300C73E}" type="datetime1">
              <a:rPr lang="sv-SE" smtClean="0"/>
              <a:t>2022-01-12</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6100011" y="0"/>
            <a:ext cx="6091989" cy="6638400"/>
          </a:xfrm>
        </p:spPr>
        <p:txBody>
          <a:bodyPr>
            <a:normAutofit/>
          </a:bodyPr>
          <a:lstStyle>
            <a:lvl1pPr>
              <a:defRPr sz="2400"/>
            </a:lvl1pPr>
          </a:lstStyle>
          <a:p>
            <a:r>
              <a:rPr lang="sv-SE" dirty="0"/>
              <a:t>Klicka på ikonen för att lägga till en bild</a:t>
            </a:r>
          </a:p>
        </p:txBody>
      </p:sp>
      <p:sp>
        <p:nvSpPr>
          <p:cNvPr id="12" name="Platshållare för text 2">
            <a:extLst>
              <a:ext uri="{FF2B5EF4-FFF2-40B4-BE49-F238E27FC236}">
                <a16:creationId xmlns:a16="http://schemas.microsoft.com/office/drawing/2014/main" id="{582744ED-6FA4-E54E-B65A-8A9358E5D8D5}"/>
              </a:ext>
            </a:extLst>
          </p:cNvPr>
          <p:cNvSpPr>
            <a:spLocks noGrp="1"/>
          </p:cNvSpPr>
          <p:nvPr>
            <p:ph type="body" idx="1" hasCustomPrompt="1"/>
          </p:nvPr>
        </p:nvSpPr>
        <p:spPr>
          <a:xfrm>
            <a:off x="1003053"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4" name="Platshållare för innehåll 2">
            <a:extLst>
              <a:ext uri="{FF2B5EF4-FFF2-40B4-BE49-F238E27FC236}">
                <a16:creationId xmlns:a16="http://schemas.microsoft.com/office/drawing/2014/main" id="{8BC15B31-3089-B549-AE64-95F41A88CFA3}"/>
              </a:ext>
            </a:extLst>
          </p:cNvPr>
          <p:cNvSpPr>
            <a:spLocks noGrp="1"/>
          </p:cNvSpPr>
          <p:nvPr>
            <p:ph sz="half" idx="13" hasCustomPrompt="1"/>
          </p:nvPr>
        </p:nvSpPr>
        <p:spPr>
          <a:xfrm>
            <a:off x="1003053"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330261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Jämförelse">
    <p:spTree>
      <p:nvGrpSpPr>
        <p:cNvPr id="1" name=""/>
        <p:cNvGrpSpPr/>
        <p:nvPr/>
      </p:nvGrpSpPr>
      <p:grpSpPr>
        <a:xfrm>
          <a:off x="0" y="0"/>
          <a:ext cx="0" cy="0"/>
          <a:chOff x="0" y="0"/>
          <a:chExt cx="0" cy="0"/>
        </a:xfrm>
      </p:grpSpPr>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0" y="181"/>
            <a:ext cx="6096000" cy="6638400"/>
          </a:xfrm>
        </p:spPr>
        <p:txBody>
          <a:bodyPr>
            <a:normAutofit/>
          </a:bodyPr>
          <a:lstStyle>
            <a:lvl1pPr>
              <a:defRPr sz="2400"/>
            </a:lvl1pPr>
          </a:lstStyle>
          <a:p>
            <a:r>
              <a:rPr lang="sv-SE" dirty="0"/>
              <a:t>Klicka på ikonen för att lägga till en bild</a:t>
            </a:r>
          </a:p>
        </p:txBody>
      </p:sp>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lvl1pPr>
              <a:defRPr>
                <a:solidFill>
                  <a:schemeClr val="bg1"/>
                </a:solidFill>
              </a:defRPr>
            </a:lvl1pPr>
          </a:lstStyle>
          <a:p>
            <a:fld id="{3B02EEAD-AAEB-B84E-B58A-75801BA94065}" type="datetime1">
              <a:rPr lang="sv-SE" smtClean="0"/>
              <a:t>2022-01-12</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lvl1pPr>
              <a:defRPr>
                <a:solidFill>
                  <a:schemeClr val="bg1"/>
                </a:solidFill>
              </a:defRPr>
            </a:lvl1pPr>
          </a:lstStyle>
          <a:p>
            <a:fld id="{77AB70A0-377B-6347-BEEC-1C25D9BB7174}" type="slidenum">
              <a:rPr lang="sv-SE" smtClean="0"/>
              <a:pPr/>
              <a:t>‹#›</a:t>
            </a:fld>
            <a:endParaRPr lang="sv-SE" dirty="0"/>
          </a:p>
        </p:txBody>
      </p:sp>
      <p:sp>
        <p:nvSpPr>
          <p:cNvPr id="11" name="Platshållare för text 2">
            <a:extLst>
              <a:ext uri="{FF2B5EF4-FFF2-40B4-BE49-F238E27FC236}">
                <a16:creationId xmlns:a16="http://schemas.microsoft.com/office/drawing/2014/main" id="{A7611ABB-245A-1445-9549-18C63A8A977A}"/>
              </a:ext>
            </a:extLst>
          </p:cNvPr>
          <p:cNvSpPr>
            <a:spLocks noGrp="1"/>
          </p:cNvSpPr>
          <p:nvPr>
            <p:ph type="body" idx="1" hasCustomPrompt="1"/>
          </p:nvPr>
        </p:nvSpPr>
        <p:spPr>
          <a:xfrm>
            <a:off x="7074669"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3" name="Platshållare för innehåll 2">
            <a:extLst>
              <a:ext uri="{FF2B5EF4-FFF2-40B4-BE49-F238E27FC236}">
                <a16:creationId xmlns:a16="http://schemas.microsoft.com/office/drawing/2014/main" id="{F3881505-801A-CF46-9A03-4C38C97D7D9D}"/>
              </a:ext>
            </a:extLst>
          </p:cNvPr>
          <p:cNvSpPr>
            <a:spLocks noGrp="1"/>
          </p:cNvSpPr>
          <p:nvPr>
            <p:ph sz="half" idx="13" hasCustomPrompt="1"/>
          </p:nvPr>
        </p:nvSpPr>
        <p:spPr>
          <a:xfrm>
            <a:off x="7074669"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0" name="Bildobjekt 9">
            <a:extLst>
              <a:ext uri="{FF2B5EF4-FFF2-40B4-BE49-F238E27FC236}">
                <a16:creationId xmlns:a16="http://schemas.microsoft.com/office/drawing/2014/main" id="{A90522CC-FB96-C64D-BFBE-B04A035F50E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79489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2022-01-12</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228223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2022-01-12</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8708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Jämförelse">
    <p:spTree>
      <p:nvGrpSpPr>
        <p:cNvPr id="1" name=""/>
        <p:cNvGrpSpPr/>
        <p:nvPr/>
      </p:nvGrpSpPr>
      <p:grpSpPr>
        <a:xfrm>
          <a:off x="0" y="0"/>
          <a:ext cx="0" cy="0"/>
          <a:chOff x="0" y="0"/>
          <a:chExt cx="0" cy="0"/>
        </a:xfrm>
      </p:grpSpPr>
      <p:sp>
        <p:nvSpPr>
          <p:cNvPr id="11" name="Platshållare för innehåll 2"/>
          <p:cNvSpPr>
            <a:spLocks noGrp="1"/>
          </p:cNvSpPr>
          <p:nvPr>
            <p:ph idx="1" hasCustomPrompt="1"/>
          </p:nvPr>
        </p:nvSpPr>
        <p:spPr>
          <a:xfrm>
            <a:off x="1151466" y="1566340"/>
            <a:ext cx="10871200" cy="4525963"/>
          </a:xfrm>
          <a:prstGeom prst="rect">
            <a:avLst/>
          </a:prstGeom>
        </p:spPr>
        <p:txBody>
          <a:bodyPr/>
          <a:lstStyle>
            <a:lvl1pPr marL="571500" indent="-571500" algn="l">
              <a:buFont typeface="Arial" charset="0"/>
              <a:buChar char="•"/>
              <a:defRPr sz="2400">
                <a:latin typeface="Verdana" charset="0"/>
                <a:ea typeface="Verdana" charset="0"/>
                <a:cs typeface="Verdana" charset="0"/>
              </a:defRPr>
            </a:lvl1pPr>
            <a:lvl3pPr algn="l">
              <a:defRPr/>
            </a:lvl3pPr>
          </a:lstStyle>
          <a:p>
            <a:pPr lvl="0"/>
            <a:r>
              <a:rPr lang="sv-SE" dirty="0"/>
              <a:t>Punktlista</a:t>
            </a:r>
          </a:p>
          <a:p>
            <a:pPr lvl="0"/>
            <a:endParaRPr lang="sv-SE" dirty="0"/>
          </a:p>
        </p:txBody>
      </p:sp>
      <p:sp>
        <p:nvSpPr>
          <p:cNvPr id="13" name="Rubrik 1"/>
          <p:cNvSpPr>
            <a:spLocks noGrp="1"/>
          </p:cNvSpPr>
          <p:nvPr>
            <p:ph type="title"/>
          </p:nvPr>
        </p:nvSpPr>
        <p:spPr>
          <a:xfrm>
            <a:off x="1151466" y="501026"/>
            <a:ext cx="10814755" cy="943505"/>
          </a:xfrm>
          <a:prstGeom prst="rect">
            <a:avLst/>
          </a:prstGeom>
        </p:spPr>
        <p:txBody>
          <a:bodyPr/>
          <a:lstStyle>
            <a:lvl1pPr algn="l">
              <a:defRPr sz="3200">
                <a:solidFill>
                  <a:schemeClr val="bg1"/>
                </a:solidFill>
                <a:latin typeface="Verdana" charset="0"/>
                <a:ea typeface="Verdana" charset="0"/>
                <a:cs typeface="Verdana" charset="0"/>
              </a:defRPr>
            </a:lvl1pPr>
          </a:lstStyle>
          <a:p>
            <a:r>
              <a:rPr lang="sv-SE" dirty="0"/>
              <a:t>Klicka här för att ändra format</a:t>
            </a:r>
          </a:p>
        </p:txBody>
      </p:sp>
    </p:spTree>
    <p:extLst>
      <p:ext uri="{BB962C8B-B14F-4D97-AF65-F5344CB8AC3E}">
        <p14:creationId xmlns:p14="http://schemas.microsoft.com/office/powerpoint/2010/main" val="4619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E5065FE-EF68-B143-BB95-E412486E9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FE2A5BD-7E68-D841-B1F1-6A7043D92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5E07796-DCBE-6E4F-B796-61D6AF921341}"/>
              </a:ext>
            </a:extLst>
          </p:cNvPr>
          <p:cNvSpPr>
            <a:spLocks noGrp="1"/>
          </p:cNvSpPr>
          <p:nvPr>
            <p:ph type="dt" sz="half" idx="2"/>
          </p:nvPr>
        </p:nvSpPr>
        <p:spPr>
          <a:xfrm>
            <a:off x="1179576" y="6485426"/>
            <a:ext cx="1045464" cy="122557"/>
          </a:xfrm>
          <a:prstGeom prst="rect">
            <a:avLst/>
          </a:prstGeom>
        </p:spPr>
        <p:txBody>
          <a:bodyPr vert="horz" lIns="91440" tIns="45720" rIns="91440" bIns="45720" rtlCol="0" anchor="ctr"/>
          <a:lstStyle>
            <a:lvl1pPr algn="l">
              <a:defRPr sz="900">
                <a:solidFill>
                  <a:schemeClr val="tx2"/>
                </a:solidFill>
              </a:defRPr>
            </a:lvl1pPr>
          </a:lstStyle>
          <a:p>
            <a:fld id="{A6920204-227C-CE45-A747-B8F9D59A1873}" type="datetime1">
              <a:rPr lang="sv-SE" smtClean="0"/>
              <a:t>2022-01-12</a:t>
            </a:fld>
            <a:endParaRPr lang="sv-SE" dirty="0"/>
          </a:p>
        </p:txBody>
      </p:sp>
      <p:sp>
        <p:nvSpPr>
          <p:cNvPr id="5" name="Platshållare för sidfot 4">
            <a:extLst>
              <a:ext uri="{FF2B5EF4-FFF2-40B4-BE49-F238E27FC236}">
                <a16:creationId xmlns:a16="http://schemas.microsoft.com/office/drawing/2014/main" id="{1377C0EA-6AAF-4C47-929A-2EBF2DDC5816}"/>
              </a:ext>
            </a:extLst>
          </p:cNvPr>
          <p:cNvSpPr>
            <a:spLocks noGrp="1"/>
          </p:cNvSpPr>
          <p:nvPr>
            <p:ph type="ftr" sz="quarter" idx="3"/>
          </p:nvPr>
        </p:nvSpPr>
        <p:spPr>
          <a:xfrm>
            <a:off x="2286000" y="6485426"/>
            <a:ext cx="3017520" cy="122557"/>
          </a:xfrm>
          <a:prstGeom prst="rect">
            <a:avLst/>
          </a:prstGeom>
        </p:spPr>
        <p:txBody>
          <a:bodyPr vert="horz" lIns="91440" tIns="45720" rIns="91440" bIns="45720" rtlCol="0" anchor="ctr"/>
          <a:lstStyle>
            <a:lvl1pPr algn="l">
              <a:defRPr sz="9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78AEB3BD-C2FB-AE41-A0C9-A72BE3544380}"/>
              </a:ext>
            </a:extLst>
          </p:cNvPr>
          <p:cNvSpPr>
            <a:spLocks noGrp="1"/>
          </p:cNvSpPr>
          <p:nvPr>
            <p:ph type="sldNum" sz="quarter" idx="4"/>
          </p:nvPr>
        </p:nvSpPr>
        <p:spPr>
          <a:xfrm>
            <a:off x="5361432" y="6484709"/>
            <a:ext cx="667512" cy="123274"/>
          </a:xfrm>
          <a:prstGeom prst="rect">
            <a:avLst/>
          </a:prstGeom>
        </p:spPr>
        <p:txBody>
          <a:bodyPr vert="horz" lIns="91440" tIns="45720" rIns="91440" bIns="45720" rtlCol="0" anchor="ctr"/>
          <a:lstStyle>
            <a:lvl1pPr algn="r">
              <a:defRPr sz="900">
                <a:solidFill>
                  <a:schemeClr val="tx2"/>
                </a:solidFill>
              </a:defRPr>
            </a:lvl1pPr>
          </a:lstStyle>
          <a:p>
            <a:fld id="{77AB70A0-377B-6347-BEEC-1C25D9BB7174}" type="slidenum">
              <a:rPr lang="sv-SE" smtClean="0"/>
              <a:pPr/>
              <a:t>‹#›</a:t>
            </a:fld>
            <a:endParaRPr lang="sv-SE" dirty="0"/>
          </a:p>
        </p:txBody>
      </p:sp>
      <p:sp>
        <p:nvSpPr>
          <p:cNvPr id="7" name="Rektangel 6">
            <a:extLst>
              <a:ext uri="{FF2B5EF4-FFF2-40B4-BE49-F238E27FC236}">
                <a16:creationId xmlns:a16="http://schemas.microsoft.com/office/drawing/2014/main" id="{0047A1EB-4259-3348-BF98-567C98640325}"/>
              </a:ext>
            </a:extLst>
          </p:cNvPr>
          <p:cNvSpPr/>
          <p:nvPr userDrawn="1"/>
        </p:nvSpPr>
        <p:spPr>
          <a:xfrm>
            <a:off x="0" y="6638693"/>
            <a:ext cx="1219200" cy="226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EABC8234-AF03-A348-8C21-686FCA070924}"/>
              </a:ext>
            </a:extLst>
          </p:cNvPr>
          <p:cNvSpPr/>
          <p:nvPr userDrawn="1"/>
        </p:nvSpPr>
        <p:spPr>
          <a:xfrm>
            <a:off x="1219200" y="6638693"/>
            <a:ext cx="1219200" cy="226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9D9ACE6-DBA7-F746-B736-E9B38199DF26}"/>
              </a:ext>
            </a:extLst>
          </p:cNvPr>
          <p:cNvSpPr/>
          <p:nvPr userDrawn="1"/>
        </p:nvSpPr>
        <p:spPr>
          <a:xfrm>
            <a:off x="2438400" y="6638693"/>
            <a:ext cx="1219200" cy="226210"/>
          </a:xfrm>
          <a:prstGeom prst="rect">
            <a:avLst/>
          </a:prstGeom>
          <a:solidFill>
            <a:srgbClr val="E5A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D6B70056-09D5-E749-BB35-E2AB4E14DA16}"/>
              </a:ext>
            </a:extLst>
          </p:cNvPr>
          <p:cNvSpPr/>
          <p:nvPr userDrawn="1"/>
        </p:nvSpPr>
        <p:spPr>
          <a:xfrm>
            <a:off x="3657600" y="6638693"/>
            <a:ext cx="1219200" cy="22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847EF725-4AD2-2D4F-B8CC-9A900B860997}"/>
              </a:ext>
            </a:extLst>
          </p:cNvPr>
          <p:cNvSpPr/>
          <p:nvPr userDrawn="1"/>
        </p:nvSpPr>
        <p:spPr>
          <a:xfrm>
            <a:off x="4876800" y="6638693"/>
            <a:ext cx="1219200" cy="22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EB9F80AA-58CF-034F-960D-EB72AC9BAD82}"/>
              </a:ext>
            </a:extLst>
          </p:cNvPr>
          <p:cNvSpPr/>
          <p:nvPr userDrawn="1"/>
        </p:nvSpPr>
        <p:spPr>
          <a:xfrm>
            <a:off x="6096000" y="6638693"/>
            <a:ext cx="1219200" cy="226210"/>
          </a:xfrm>
          <a:prstGeom prst="rect">
            <a:avLst/>
          </a:prstGeom>
          <a:solidFill>
            <a:srgbClr val="3B5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D0F92766-98A8-6845-816E-FCA4DC797E11}"/>
              </a:ext>
            </a:extLst>
          </p:cNvPr>
          <p:cNvSpPr/>
          <p:nvPr userDrawn="1"/>
        </p:nvSpPr>
        <p:spPr>
          <a:xfrm>
            <a:off x="7315200" y="6638693"/>
            <a:ext cx="1219200" cy="226210"/>
          </a:xfrm>
          <a:prstGeom prst="rect">
            <a:avLst/>
          </a:prstGeom>
          <a:solidFill>
            <a:srgbClr val="79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FD28C89A-ABD1-4645-A3E2-7B29609D3F1B}"/>
              </a:ext>
            </a:extLst>
          </p:cNvPr>
          <p:cNvSpPr/>
          <p:nvPr userDrawn="1"/>
        </p:nvSpPr>
        <p:spPr>
          <a:xfrm>
            <a:off x="8534400" y="6638693"/>
            <a:ext cx="1219200" cy="226210"/>
          </a:xfrm>
          <a:prstGeom prst="rect">
            <a:avLst/>
          </a:prstGeom>
          <a:solidFill>
            <a:srgbClr val="5D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7896A6E6-62BC-E347-9161-363D5F21487B}"/>
              </a:ext>
            </a:extLst>
          </p:cNvPr>
          <p:cNvSpPr/>
          <p:nvPr userDrawn="1"/>
        </p:nvSpPr>
        <p:spPr>
          <a:xfrm>
            <a:off x="9753600" y="6638693"/>
            <a:ext cx="1219200" cy="2262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4F02FAA5-5874-784C-A133-E59B01CEA654}"/>
              </a:ext>
            </a:extLst>
          </p:cNvPr>
          <p:cNvSpPr/>
          <p:nvPr userDrawn="1"/>
        </p:nvSpPr>
        <p:spPr>
          <a:xfrm>
            <a:off x="10972800" y="6638693"/>
            <a:ext cx="1219200" cy="2262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96604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3" r:id="rId9"/>
    <p:sldLayoutId id="2147483674" r:id="rId10"/>
    <p:sldLayoutId id="2147483675" r:id="rId11"/>
    <p:sldLayoutId id="2147483676" r:id="rId12"/>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skr.se/primarvardskvalit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patientsakerhet.socialstyrelsen.se/ledning-och-styrning/nationell-handlingspla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9A292A0-823C-4900-8B9E-A3A9AA00B603}"/>
              </a:ext>
            </a:extLst>
          </p:cNvPr>
          <p:cNvSpPr>
            <a:spLocks noGrp="1"/>
          </p:cNvSpPr>
          <p:nvPr>
            <p:ph type="ctrTitle"/>
          </p:nvPr>
        </p:nvSpPr>
        <p:spPr>
          <a:xfrm>
            <a:off x="1142942" y="2488113"/>
            <a:ext cx="10237822" cy="1693270"/>
          </a:xfrm>
        </p:spPr>
        <p:txBody>
          <a:bodyPr/>
          <a:lstStyle/>
          <a:p>
            <a:r>
              <a:rPr lang="sv-SE" dirty="0" err="1">
                <a:solidFill>
                  <a:schemeClr val="accent2">
                    <a:lumMod val="75000"/>
                  </a:schemeClr>
                </a:solidFill>
                <a:latin typeface="Calibri" panose="020F0502020204030204" pitchFamily="34" charset="0"/>
                <a:cs typeface="Calibri" panose="020F0502020204030204" pitchFamily="34" charset="0"/>
              </a:rPr>
              <a:t>FoKUS</a:t>
            </a:r>
            <a:r>
              <a:rPr lang="sv-SE" dirty="0">
                <a:solidFill>
                  <a:schemeClr val="accent2">
                    <a:lumMod val="75000"/>
                  </a:schemeClr>
                </a:solidFill>
                <a:latin typeface="Calibri" panose="020F0502020204030204" pitchFamily="34" charset="0"/>
                <a:cs typeface="Calibri" panose="020F0502020204030204" pitchFamily="34" charset="0"/>
              </a:rPr>
              <a:t> tema - Säker vård i primärvård</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Del 1 Introduktion</a:t>
            </a:r>
            <a:endParaRPr lang="sv-SE" dirty="0"/>
          </a:p>
        </p:txBody>
      </p:sp>
      <p:sp>
        <p:nvSpPr>
          <p:cNvPr id="7" name="textruta 6">
            <a:extLst>
              <a:ext uri="{FF2B5EF4-FFF2-40B4-BE49-F238E27FC236}">
                <a16:creationId xmlns:a16="http://schemas.microsoft.com/office/drawing/2014/main" id="{1FBFE0B6-4B5C-4D17-BA81-08FE9BAC406A}"/>
              </a:ext>
            </a:extLst>
          </p:cNvPr>
          <p:cNvSpPr txBox="1"/>
          <p:nvPr/>
        </p:nvSpPr>
        <p:spPr>
          <a:xfrm>
            <a:off x="7640181" y="311119"/>
            <a:ext cx="4598118" cy="1938992"/>
          </a:xfrm>
          <a:prstGeom prst="rect">
            <a:avLst/>
          </a:prstGeom>
          <a:noFill/>
        </p:spPr>
        <p:txBody>
          <a:bodyPr wrap="none" rtlCol="0">
            <a:spAutoFit/>
          </a:bodyPr>
          <a:lstStyle/>
          <a:p>
            <a:r>
              <a:rPr lang="sv-SE" sz="2000" u="sng" dirty="0">
                <a:latin typeface="Calibri" panose="020F0502020204030204" pitchFamily="34" charset="0"/>
                <a:ea typeface="Calibri" panose="020F0502020204030204" pitchFamily="34" charset="0"/>
                <a:cs typeface="Times New Roman" panose="02020603050405020304" pitchFamily="18" charset="0"/>
                <a:sym typeface="Calibri"/>
              </a:rPr>
              <a:t>Innehåll del 1:</a:t>
            </a:r>
          </a:p>
          <a:p>
            <a:pPr marL="342900" indent="-342900">
              <a:buFont typeface="Arial" panose="020B0604020202020204" pitchFamily="34" charset="0"/>
              <a:buChar char="•"/>
            </a:pPr>
            <a:r>
              <a:rPr lang="sv-SE" sz="2000" dirty="0">
                <a:latin typeface="Calibri" panose="020F0502020204030204" pitchFamily="34" charset="0"/>
                <a:ea typeface="Calibri" panose="020F0502020204030204" pitchFamily="34" charset="0"/>
                <a:cs typeface="Times New Roman" panose="02020603050405020304" pitchFamily="18" charset="0"/>
                <a:sym typeface="Calibri"/>
              </a:rPr>
              <a:t>Instruktion till grupp/diskussionsledare</a:t>
            </a:r>
          </a:p>
          <a:p>
            <a:pPr marL="342900" indent="-342900">
              <a:buFont typeface="Arial" panose="020B0604020202020204" pitchFamily="34" charset="0"/>
              <a:buChar char="•"/>
            </a:pPr>
            <a:r>
              <a:rPr lang="sv-SE" sz="2000" dirty="0">
                <a:latin typeface="Calibri" panose="020F0502020204030204" pitchFamily="34" charset="0"/>
                <a:ea typeface="Calibri" panose="020F0502020204030204" pitchFamily="34" charset="0"/>
                <a:cs typeface="Times New Roman" panose="02020603050405020304" pitchFamily="18" charset="0"/>
                <a:sym typeface="Calibri"/>
              </a:rPr>
              <a:t>Introduktion ”Säker vård”</a:t>
            </a:r>
          </a:p>
          <a:p>
            <a:pPr marL="342900" indent="-342900">
              <a:buFont typeface="Arial" panose="020B0604020202020204" pitchFamily="34" charset="0"/>
              <a:buChar char="•"/>
            </a:pPr>
            <a:r>
              <a:rPr lang="sv-SE" sz="2000" dirty="0">
                <a:latin typeface="Calibri" panose="020F0502020204030204" pitchFamily="34" charset="0"/>
                <a:ea typeface="Calibri" panose="020F0502020204030204" pitchFamily="34" charset="0"/>
                <a:cs typeface="Times New Roman" panose="02020603050405020304" pitchFamily="18" charset="0"/>
                <a:sym typeface="Calibri"/>
              </a:rPr>
              <a:t>Patientsäkerhetsarbete</a:t>
            </a:r>
          </a:p>
          <a:p>
            <a:pPr marL="342900" indent="-342900">
              <a:buFont typeface="Arial" panose="020B0604020202020204" pitchFamily="34" charset="0"/>
              <a:buChar char="•"/>
            </a:pPr>
            <a:r>
              <a:rPr lang="sv-SE" sz="2000" dirty="0">
                <a:latin typeface="Calibri" panose="020F0502020204030204" pitchFamily="34" charset="0"/>
                <a:ea typeface="Calibri" panose="020F0502020204030204" pitchFamily="34" charset="0"/>
                <a:cs typeface="Times New Roman" panose="02020603050405020304" pitchFamily="18" charset="0"/>
                <a:sym typeface="Calibri"/>
              </a:rPr>
              <a:t>Var ska vi börja?</a:t>
            </a:r>
            <a:endParaRPr lang="sv-SE" sz="2000" dirty="0"/>
          </a:p>
          <a:p>
            <a:endParaRPr lang="sv-SE" sz="2000" dirty="0"/>
          </a:p>
        </p:txBody>
      </p:sp>
    </p:spTree>
    <p:extLst>
      <p:ext uri="{BB962C8B-B14F-4D97-AF65-F5344CB8AC3E}">
        <p14:creationId xmlns:p14="http://schemas.microsoft.com/office/powerpoint/2010/main" val="157832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p:nvPr/>
        </p:nvSpPr>
        <p:spPr>
          <a:xfrm>
            <a:off x="390576" y="1922307"/>
            <a:ext cx="7070806" cy="4149969"/>
          </a:xfrm>
          <a:prstGeom prst="rect">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838200" y="365125"/>
            <a:ext cx="1096518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22222"/>
              </a:buClr>
              <a:buSzPct val="100000"/>
              <a:buFont typeface="Arial"/>
              <a:buNone/>
            </a:pPr>
            <a:br>
              <a:rPr lang="sv-SE" dirty="0">
                <a:solidFill>
                  <a:srgbClr val="222222"/>
                </a:solidFill>
                <a:latin typeface="Arial"/>
                <a:ea typeface="Arial"/>
                <a:cs typeface="Arial"/>
                <a:sym typeface="Arial"/>
              </a:rPr>
            </a:br>
            <a:br>
              <a:rPr lang="sv-SE" dirty="0">
                <a:solidFill>
                  <a:srgbClr val="222222"/>
                </a:solidFill>
                <a:latin typeface="Arial"/>
                <a:ea typeface="Arial"/>
                <a:cs typeface="Arial"/>
                <a:sym typeface="Arial"/>
              </a:rPr>
            </a:br>
            <a:r>
              <a:rPr lang="sv-SE" sz="4900" b="1" dirty="0">
                <a:solidFill>
                  <a:schemeClr val="accent2">
                    <a:lumMod val="75000"/>
                  </a:schemeClr>
                </a:solidFill>
                <a:sym typeface="Arial"/>
              </a:rPr>
              <a:t>Två perspektiv - Två arbetssätt </a:t>
            </a:r>
            <a:br>
              <a:rPr lang="sv-SE" sz="4900" b="1" dirty="0">
                <a:solidFill>
                  <a:schemeClr val="accent2">
                    <a:lumMod val="75000"/>
                  </a:schemeClr>
                </a:solidFill>
                <a:sym typeface="Arial"/>
              </a:rPr>
            </a:br>
            <a:r>
              <a:rPr lang="sv-SE" sz="4900" b="1" dirty="0">
                <a:solidFill>
                  <a:schemeClr val="accent2">
                    <a:lumMod val="75000"/>
                  </a:schemeClr>
                </a:solidFill>
                <a:sym typeface="Arial"/>
              </a:rPr>
              <a:t>… med samma syfte</a:t>
            </a:r>
            <a:br>
              <a:rPr lang="sv-SE" i="0" dirty="0">
                <a:solidFill>
                  <a:schemeClr val="accent2">
                    <a:lumMod val="75000"/>
                  </a:schemeClr>
                </a:solidFill>
                <a:latin typeface="Arial"/>
                <a:ea typeface="Arial"/>
                <a:cs typeface="Arial"/>
                <a:sym typeface="Arial"/>
              </a:rPr>
            </a:br>
            <a:br>
              <a:rPr lang="sv-SE" i="0" dirty="0">
                <a:solidFill>
                  <a:srgbClr val="222222"/>
                </a:solidFill>
                <a:latin typeface="Arial"/>
                <a:ea typeface="Arial"/>
                <a:cs typeface="Arial"/>
                <a:sym typeface="Arial"/>
              </a:rPr>
            </a:br>
            <a:endParaRPr dirty="0"/>
          </a:p>
        </p:txBody>
      </p:sp>
      <p:sp>
        <p:nvSpPr>
          <p:cNvPr id="137" name="Google Shape;137;p5"/>
          <p:cNvSpPr txBox="1"/>
          <p:nvPr/>
        </p:nvSpPr>
        <p:spPr>
          <a:xfrm>
            <a:off x="1150128" y="2086852"/>
            <a:ext cx="6187195" cy="382088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dk1"/>
              </a:buClr>
              <a:buSzPts val="2400"/>
              <a:buFont typeface="Arial"/>
              <a:buNone/>
            </a:pPr>
            <a:r>
              <a:rPr lang="sv-SE" sz="2400" b="1" i="0" u="none" strike="noStrike" cap="none" dirty="0">
                <a:solidFill>
                  <a:schemeClr val="dk1"/>
                </a:solidFill>
                <a:latin typeface="Calibri"/>
                <a:ea typeface="Calibri"/>
                <a:cs typeface="Calibri"/>
                <a:sym typeface="Calibri"/>
              </a:rPr>
              <a:t>Patientsäkerhet: Struktur och system för att lära av fel </a:t>
            </a:r>
            <a:r>
              <a:rPr lang="sv-SE" sz="2400" b="1" i="0" u="none" strike="noStrike" cap="none">
                <a:solidFill>
                  <a:schemeClr val="dk1"/>
                </a:solidFill>
                <a:latin typeface="Calibri"/>
                <a:ea typeface="Calibri"/>
                <a:cs typeface="Calibri"/>
                <a:sym typeface="Calibri"/>
              </a:rPr>
              <a:t>och misstag och för att arbeta förebyggande</a:t>
            </a:r>
            <a:endParaRPr dirty="0"/>
          </a:p>
          <a:p>
            <a:pPr marL="228600" marR="0" lvl="0" indent="-228600" algn="l" rtl="0">
              <a:lnSpc>
                <a:spcPct val="80000"/>
              </a:lnSpc>
              <a:spcBef>
                <a:spcPts val="1000"/>
              </a:spcBef>
              <a:spcAft>
                <a:spcPts val="0"/>
              </a:spcAft>
              <a:buClr>
                <a:schemeClr val="dk1"/>
              </a:buClr>
              <a:buSzPts val="2400"/>
              <a:buFont typeface="Arial"/>
              <a:buNone/>
            </a:pPr>
            <a:r>
              <a:rPr lang="sv-SE" sz="2400" b="1" i="0" u="none" strike="noStrike" cap="none" dirty="0">
                <a:solidFill>
                  <a:schemeClr val="dk1"/>
                </a:solidFill>
                <a:latin typeface="Calibri"/>
                <a:ea typeface="Calibri"/>
                <a:cs typeface="Calibri"/>
                <a:sym typeface="Calibri"/>
              </a:rPr>
              <a:t>	</a:t>
            </a:r>
            <a:r>
              <a:rPr lang="sv-SE" sz="2400" b="0" i="0" u="none" strike="noStrike" cap="none" dirty="0">
                <a:solidFill>
                  <a:schemeClr val="dk1"/>
                </a:solidFill>
                <a:latin typeface="Calibri"/>
                <a:ea typeface="Calibri"/>
                <a:cs typeface="Calibri"/>
                <a:sym typeface="Calibri"/>
              </a:rPr>
              <a:t>När det blir fel eller det är nära att bli fel</a:t>
            </a:r>
            <a:endParaRPr dirty="0"/>
          </a:p>
          <a:p>
            <a:pPr marL="228600" marR="0" lvl="0" indent="-228600" algn="l" rtl="0">
              <a:lnSpc>
                <a:spcPct val="80000"/>
              </a:lnSpc>
              <a:spcBef>
                <a:spcPts val="1000"/>
              </a:spcBef>
              <a:spcAft>
                <a:spcPts val="0"/>
              </a:spcAft>
              <a:buClr>
                <a:schemeClr val="dk1"/>
              </a:buClr>
              <a:buSzPts val="2400"/>
              <a:buFont typeface="Arial"/>
              <a:buNone/>
            </a:pPr>
            <a:r>
              <a:rPr lang="sv-SE" sz="2400" b="0" i="0" u="none" strike="noStrike" cap="none" dirty="0">
                <a:solidFill>
                  <a:schemeClr val="dk1"/>
                </a:solidFill>
                <a:latin typeface="Calibri"/>
                <a:ea typeface="Calibri"/>
                <a:cs typeface="Calibri"/>
                <a:sym typeface="Calibri"/>
              </a:rPr>
              <a:t>	Hitta strategier för att förebygga fel</a:t>
            </a:r>
            <a:endParaRPr dirty="0"/>
          </a:p>
          <a:p>
            <a:pPr marL="228600" marR="0" lvl="0" indent="-228600" algn="l" rtl="0">
              <a:lnSpc>
                <a:spcPct val="80000"/>
              </a:lnSpc>
              <a:spcBef>
                <a:spcPts val="100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400"/>
              <a:buFont typeface="Arial"/>
              <a:buNone/>
            </a:pPr>
            <a:r>
              <a:rPr lang="sv-SE" sz="2400" b="1" i="0" u="none" strike="noStrike" cap="none" dirty="0">
                <a:solidFill>
                  <a:schemeClr val="dk1"/>
                </a:solidFill>
                <a:latin typeface="Calibri"/>
                <a:ea typeface="Calibri"/>
                <a:cs typeface="Calibri"/>
                <a:sym typeface="Calibri"/>
              </a:rPr>
              <a:t>Kvalitet: Struktur och system för att göra </a:t>
            </a:r>
            <a:br>
              <a:rPr lang="sv-SE" sz="2400" b="1" i="0" u="none" strike="noStrike" cap="none" dirty="0">
                <a:solidFill>
                  <a:schemeClr val="dk1"/>
                </a:solidFill>
                <a:latin typeface="Calibri"/>
                <a:ea typeface="Calibri"/>
                <a:cs typeface="Calibri"/>
                <a:sym typeface="Calibri"/>
              </a:rPr>
            </a:br>
            <a:r>
              <a:rPr lang="sv-SE" sz="2400" b="1" i="0" u="none" strike="noStrike" cap="none" dirty="0">
                <a:solidFill>
                  <a:schemeClr val="dk1"/>
                </a:solidFill>
                <a:latin typeface="Calibri"/>
                <a:ea typeface="Calibri"/>
                <a:cs typeface="Calibri"/>
                <a:sym typeface="Calibri"/>
              </a:rPr>
              <a:t>rätt från början</a:t>
            </a:r>
            <a:endParaRPr dirty="0"/>
          </a:p>
          <a:p>
            <a:pPr marL="228600" marR="0" lvl="0" indent="-228600" algn="l" rtl="0">
              <a:lnSpc>
                <a:spcPct val="80000"/>
              </a:lnSpc>
              <a:spcBef>
                <a:spcPts val="1000"/>
              </a:spcBef>
              <a:spcAft>
                <a:spcPts val="0"/>
              </a:spcAft>
              <a:buClr>
                <a:schemeClr val="dk1"/>
              </a:buClr>
              <a:buSzPts val="2400"/>
              <a:buFont typeface="Arial"/>
              <a:buNone/>
            </a:pPr>
            <a:r>
              <a:rPr lang="sv-SE" sz="2400" b="1" i="0" u="none" strike="noStrike" cap="none" dirty="0">
                <a:solidFill>
                  <a:schemeClr val="dk1"/>
                </a:solidFill>
                <a:latin typeface="Calibri"/>
                <a:ea typeface="Calibri"/>
                <a:cs typeface="Calibri"/>
                <a:sym typeface="Calibri"/>
              </a:rPr>
              <a:t>	</a:t>
            </a:r>
            <a:r>
              <a:rPr lang="sv-SE" sz="2400" b="0" i="0" u="none" strike="noStrike" cap="none" dirty="0">
                <a:solidFill>
                  <a:schemeClr val="dk1"/>
                </a:solidFill>
                <a:latin typeface="Calibri"/>
                <a:ea typeface="Calibri"/>
                <a:cs typeface="Calibri"/>
                <a:sym typeface="Calibri"/>
              </a:rPr>
              <a:t>Rutiner</a:t>
            </a:r>
            <a:endParaRPr dirty="0"/>
          </a:p>
          <a:p>
            <a:pPr marL="228600" marR="0" lvl="0" indent="-228600" algn="l" rtl="0">
              <a:lnSpc>
                <a:spcPct val="80000"/>
              </a:lnSpc>
              <a:spcBef>
                <a:spcPts val="1000"/>
              </a:spcBef>
              <a:spcAft>
                <a:spcPts val="0"/>
              </a:spcAft>
              <a:buClr>
                <a:schemeClr val="dk1"/>
              </a:buClr>
              <a:buSzPts val="2400"/>
              <a:buFont typeface="Arial"/>
              <a:buNone/>
            </a:pPr>
            <a:r>
              <a:rPr lang="sv-SE" sz="2400" b="0" i="0" u="none" strike="noStrike" cap="none" dirty="0">
                <a:solidFill>
                  <a:schemeClr val="dk1"/>
                </a:solidFill>
                <a:latin typeface="Calibri"/>
                <a:ea typeface="Calibri"/>
                <a:cs typeface="Calibri"/>
                <a:sym typeface="Calibri"/>
              </a:rPr>
              <a:t>   ”Vardagsstrategi” så att det vanliga blir rätt</a:t>
            </a:r>
            <a:endParaRPr dirty="0"/>
          </a:p>
        </p:txBody>
      </p:sp>
      <p:sp>
        <p:nvSpPr>
          <p:cNvPr id="138" name="Google Shape;138;p5"/>
          <p:cNvSpPr/>
          <p:nvPr/>
        </p:nvSpPr>
        <p:spPr>
          <a:xfrm>
            <a:off x="6673645" y="2909649"/>
            <a:ext cx="581025" cy="1981200"/>
          </a:xfrm>
          <a:prstGeom prst="curvedLeftArrow">
            <a:avLst>
              <a:gd name="adj1" fmla="val 68197"/>
              <a:gd name="adj2" fmla="val 136393"/>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5"/>
          <p:cNvSpPr/>
          <p:nvPr/>
        </p:nvSpPr>
        <p:spPr>
          <a:xfrm rot="10800000">
            <a:off x="547687" y="2841795"/>
            <a:ext cx="581025" cy="1981200"/>
          </a:xfrm>
          <a:prstGeom prst="curvedLeftArrow">
            <a:avLst>
              <a:gd name="adj1" fmla="val 68197"/>
              <a:gd name="adj2" fmla="val 136393"/>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txBox="1"/>
          <p:nvPr/>
        </p:nvSpPr>
        <p:spPr>
          <a:xfrm>
            <a:off x="7754117" y="4676675"/>
            <a:ext cx="4251494" cy="1816200"/>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u="sng" dirty="0">
                <a:solidFill>
                  <a:schemeClr val="dk1"/>
                </a:solidFill>
                <a:latin typeface="Calibri"/>
                <a:ea typeface="Calibri"/>
                <a:cs typeface="Calibri"/>
                <a:sym typeface="Calibri"/>
              </a:rPr>
              <a:t>Diskutera</a:t>
            </a:r>
            <a:r>
              <a:rPr lang="sv-SE" sz="2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sv-SE" sz="2800" dirty="0">
                <a:solidFill>
                  <a:schemeClr val="dk1"/>
                </a:solidFill>
                <a:latin typeface="Calibri"/>
                <a:ea typeface="Calibri"/>
                <a:cs typeface="Calibri"/>
                <a:sym typeface="Calibri"/>
              </a:rPr>
              <a:t>Hur är vårt </a:t>
            </a:r>
            <a:r>
              <a:rPr lang="sv-SE" sz="28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patientsäkerhetsarbete</a:t>
            </a:r>
            <a:r>
              <a:rPr lang="sv-SE" sz="2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sv-SE" sz="2800" dirty="0">
                <a:solidFill>
                  <a:schemeClr val="dk1"/>
                </a:solidFill>
                <a:latin typeface="Calibri"/>
                <a:ea typeface="Calibri"/>
                <a:cs typeface="Calibri"/>
                <a:sym typeface="Calibri"/>
              </a:rPr>
              <a:t>Hur är vårt kvalitetsarbete?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chemeClr val="accent2">
                    <a:lumMod val="75000"/>
                  </a:schemeClr>
                </a:solidFill>
              </a:rPr>
              <a:t>Förklaring</a:t>
            </a:r>
            <a:r>
              <a:rPr lang="sv-SE" b="1" dirty="0">
                <a:solidFill>
                  <a:srgbClr val="0070C0"/>
                </a:solidFill>
              </a:rPr>
              <a:t> </a:t>
            </a:r>
            <a:r>
              <a:rPr lang="sv-SE" dirty="0">
                <a:solidFill>
                  <a:schemeClr val="accent2">
                    <a:lumMod val="75000"/>
                  </a:schemeClr>
                </a:solidFill>
              </a:rPr>
              <a:t>till</a:t>
            </a:r>
            <a:r>
              <a:rPr lang="sv-SE" b="1" dirty="0">
                <a:solidFill>
                  <a:srgbClr val="0070C0"/>
                </a:solidFill>
              </a:rPr>
              <a:t> </a:t>
            </a:r>
            <a:r>
              <a:rPr lang="sv-SE" dirty="0">
                <a:solidFill>
                  <a:schemeClr val="accent2">
                    <a:lumMod val="75000"/>
                  </a:schemeClr>
                </a:solidFill>
              </a:rPr>
              <a:t>föregående</a:t>
            </a:r>
            <a:r>
              <a:rPr lang="sv-SE" b="1" dirty="0">
                <a:solidFill>
                  <a:srgbClr val="0070C0"/>
                </a:solidFill>
              </a:rPr>
              <a:t> </a:t>
            </a:r>
            <a:r>
              <a:rPr lang="sv-SE" dirty="0">
                <a:solidFill>
                  <a:schemeClr val="accent2">
                    <a:lumMod val="75000"/>
                  </a:schemeClr>
                </a:solidFill>
              </a:rPr>
              <a:t>bild</a:t>
            </a:r>
          </a:p>
        </p:txBody>
      </p:sp>
      <p:sp>
        <p:nvSpPr>
          <p:cNvPr id="3" name="Platshållare för text 2"/>
          <p:cNvSpPr>
            <a:spLocks noGrp="1"/>
          </p:cNvSpPr>
          <p:nvPr>
            <p:ph type="body" idx="1"/>
          </p:nvPr>
        </p:nvSpPr>
        <p:spPr>
          <a:xfrm>
            <a:off x="482885" y="1604644"/>
            <a:ext cx="10809955" cy="5083832"/>
          </a:xfrm>
        </p:spPr>
        <p:txBody>
          <a:bodyPr>
            <a:normAutofit fontScale="92500" lnSpcReduction="20000"/>
          </a:bodyPr>
          <a:lstStyle/>
          <a:p>
            <a:pPr>
              <a:lnSpc>
                <a:spcPct val="110000"/>
              </a:lnSpc>
            </a:pPr>
            <a:r>
              <a:rPr lang="sv-SE" dirty="0"/>
              <a:t>Patientsäkerhet och kvalitet är två närliggande områden. </a:t>
            </a:r>
          </a:p>
          <a:p>
            <a:pPr>
              <a:lnSpc>
                <a:spcPct val="110000"/>
              </a:lnSpc>
            </a:pPr>
            <a:r>
              <a:rPr lang="sv-SE" dirty="0"/>
              <a:t>Med god kvalitet kan man göra så mycket som möjligt ”rätt från början” och med systematiskt kvalitetsarbete följer man sin kvalitet och gör förbättringar om och när det behövs. </a:t>
            </a:r>
          </a:p>
          <a:p>
            <a:pPr>
              <a:lnSpc>
                <a:spcPct val="110000"/>
              </a:lnSpc>
            </a:pPr>
            <a:r>
              <a:rPr lang="sv-SE" dirty="0"/>
              <a:t>Patientsäkerhet handlar om att undvika skador och förebygga fel. Ett verktyg är att lära sig av ”fall”, dvs avvikelser, misstag och när det nästan blev fel, analysera varför det hände och vad man kan göra för att förebygga liknande händelser igen. Man kan också arbeta med ”positiva fall”, dvs där det ”råkade bli rätt” trots att det kanske var besvärliga omständigheter. Man funderar över om det var något särskilt som gjorde att det blev rätt och som man bör införa mer generellt.</a:t>
            </a:r>
          </a:p>
        </p:txBody>
      </p:sp>
    </p:spTree>
    <p:extLst>
      <p:ext uri="{BB962C8B-B14F-4D97-AF65-F5344CB8AC3E}">
        <p14:creationId xmlns:p14="http://schemas.microsoft.com/office/powerpoint/2010/main" val="380097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p:nvPr/>
        </p:nvSpPr>
        <p:spPr>
          <a:xfrm>
            <a:off x="5022586" y="3569633"/>
            <a:ext cx="4107346" cy="1275933"/>
          </a:xfrm>
          <a:prstGeom prst="rect">
            <a:avLst/>
          </a:prstGeom>
          <a:solidFill>
            <a:srgbClr val="DDEAF6"/>
          </a:solidFill>
          <a:ln w="9525" cap="flat" cmpd="sng">
            <a:solidFill>
              <a:srgbClr val="2F5496"/>
            </a:solidFill>
            <a:prstDash val="solid"/>
            <a:round/>
            <a:headEnd type="none" w="sm" len="sm"/>
            <a:tailEnd type="none" w="sm" len="sm"/>
          </a:ln>
        </p:spPr>
        <p:txBody>
          <a:bodyPr spcFirstLastPara="1" wrap="square" lIns="91425" tIns="45700" rIns="91425" bIns="45700" anchor="t" anchorCtr="0">
            <a:noAutofit/>
          </a:bodyPr>
          <a:lstStyle/>
          <a:p>
            <a:pPr>
              <a:lnSpc>
                <a:spcPct val="90000"/>
              </a:lnSpc>
              <a:buClr>
                <a:schemeClr val="dk1"/>
              </a:buClr>
              <a:buSzPts val="2400"/>
            </a:pPr>
            <a:r>
              <a:rPr lang="sv-SE" sz="2400" dirty="0">
                <a:solidFill>
                  <a:schemeClr val="dk1"/>
                </a:solidFill>
                <a:latin typeface="Calibri"/>
                <a:ea typeface="Calibri"/>
                <a:cs typeface="Calibri"/>
                <a:sym typeface="Calibri"/>
              </a:rPr>
              <a:t>Mycket blir fel</a:t>
            </a:r>
            <a:endParaRPr lang="sv-SE" sz="2400" dirty="0">
              <a:ea typeface="Calibri"/>
            </a:endParaRPr>
          </a:p>
          <a:p>
            <a:pPr>
              <a:lnSpc>
                <a:spcPct val="90000"/>
              </a:lnSpc>
              <a:buClr>
                <a:schemeClr val="dk1"/>
              </a:buClr>
              <a:buSzPts val="2400"/>
            </a:pPr>
            <a:r>
              <a:rPr lang="sv-SE" sz="2400" dirty="0">
                <a:solidFill>
                  <a:schemeClr val="dk1"/>
                </a:solidFill>
                <a:latin typeface="Calibri"/>
                <a:ea typeface="Calibri"/>
                <a:cs typeface="Calibri"/>
                <a:sym typeface="Calibri"/>
              </a:rPr>
              <a:t>System </a:t>
            </a:r>
            <a:r>
              <a:rPr lang="sv-SE" sz="2400" dirty="0">
                <a:solidFill>
                  <a:schemeClr val="tx1"/>
                </a:solidFill>
                <a:latin typeface="Calibri"/>
                <a:ea typeface="Calibri"/>
                <a:cs typeface="Calibri"/>
                <a:sym typeface="Calibri"/>
              </a:rPr>
              <a:t>och rutiner saknas</a:t>
            </a:r>
          </a:p>
          <a:p>
            <a:pPr lvl="0">
              <a:lnSpc>
                <a:spcPct val="90000"/>
              </a:lnSpc>
              <a:buClr>
                <a:schemeClr val="dk1"/>
              </a:buClr>
              <a:buSzPts val="2400"/>
            </a:pPr>
            <a:r>
              <a:rPr lang="sv-SE" sz="2400" dirty="0">
                <a:solidFill>
                  <a:schemeClr val="tx1"/>
                </a:solidFill>
                <a:latin typeface="Calibri"/>
                <a:ea typeface="Calibri"/>
                <a:cs typeface="Calibri"/>
                <a:sym typeface="Calibri"/>
              </a:rPr>
              <a:t>Fokus: Skapa säkerhetssystem </a:t>
            </a:r>
            <a:endParaRPr dirty="0">
              <a:solidFill>
                <a:schemeClr val="tx1"/>
              </a:solidFill>
            </a:endParaRPr>
          </a:p>
          <a:p>
            <a:pPr marL="0" marR="0" lvl="0" indent="0" algn="l" rtl="0">
              <a:lnSpc>
                <a:spcPct val="90000"/>
              </a:lnSpc>
              <a:spcBef>
                <a:spcPts val="1000"/>
              </a:spcBef>
              <a:spcAft>
                <a:spcPts val="0"/>
              </a:spcAft>
              <a:buClr>
                <a:schemeClr val="dk1"/>
              </a:buClr>
              <a:buSzPts val="2400"/>
              <a:buFont typeface="Arial"/>
              <a:buNone/>
            </a:pPr>
            <a:r>
              <a:rPr lang="sv-SE" sz="2400" dirty="0">
                <a:solidFill>
                  <a:schemeClr val="dk1"/>
                </a:solidFill>
                <a:latin typeface="Calibri"/>
                <a:ea typeface="Calibri"/>
                <a:cs typeface="Calibri"/>
                <a:sym typeface="Calibri"/>
              </a:rPr>
              <a:t>-</a:t>
            </a:r>
            <a:endParaRPr dirty="0"/>
          </a:p>
        </p:txBody>
      </p:sp>
      <p:cxnSp>
        <p:nvCxnSpPr>
          <p:cNvPr id="146" name="Google Shape;146;p6"/>
          <p:cNvCxnSpPr/>
          <p:nvPr/>
        </p:nvCxnSpPr>
        <p:spPr>
          <a:xfrm flipH="1">
            <a:off x="3202945" y="1371600"/>
            <a:ext cx="4006747" cy="3448710"/>
          </a:xfrm>
          <a:prstGeom prst="straightConnector1">
            <a:avLst/>
          </a:prstGeom>
          <a:noFill/>
          <a:ln w="28575" cap="flat" cmpd="sng">
            <a:solidFill>
              <a:srgbClr val="00B0F0"/>
            </a:solidFill>
            <a:prstDash val="solid"/>
            <a:miter lim="800000"/>
            <a:headEnd type="none" w="sm" len="sm"/>
            <a:tailEnd type="none" w="sm" len="sm"/>
          </a:ln>
        </p:spPr>
      </p:cxnSp>
      <p:cxnSp>
        <p:nvCxnSpPr>
          <p:cNvPr id="147" name="Google Shape;147;p6"/>
          <p:cNvCxnSpPr/>
          <p:nvPr/>
        </p:nvCxnSpPr>
        <p:spPr>
          <a:xfrm>
            <a:off x="2907202" y="4989373"/>
            <a:ext cx="5026977" cy="0"/>
          </a:xfrm>
          <a:prstGeom prst="straightConnector1">
            <a:avLst/>
          </a:prstGeom>
          <a:noFill/>
          <a:ln w="28575" cap="flat" cmpd="sng">
            <a:solidFill>
              <a:schemeClr val="accent1"/>
            </a:solidFill>
            <a:prstDash val="solid"/>
            <a:miter lim="800000"/>
            <a:headEnd type="none" w="sm" len="sm"/>
            <a:tailEnd type="triangle" w="med" len="med"/>
          </a:ln>
        </p:spPr>
      </p:cxnSp>
      <p:sp>
        <p:nvSpPr>
          <p:cNvPr id="148" name="Google Shape;148;p6"/>
          <p:cNvSpPr txBox="1"/>
          <p:nvPr/>
        </p:nvSpPr>
        <p:spPr>
          <a:xfrm>
            <a:off x="1437911" y="857256"/>
            <a:ext cx="19411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dirty="0">
                <a:solidFill>
                  <a:schemeClr val="dk1"/>
                </a:solidFill>
                <a:latin typeface="Calibri"/>
                <a:ea typeface="Calibri"/>
                <a:cs typeface="Calibri"/>
                <a:sym typeface="Calibri"/>
              </a:rPr>
              <a:t>Säkerhet</a:t>
            </a:r>
            <a:endParaRPr dirty="0"/>
          </a:p>
        </p:txBody>
      </p:sp>
      <p:sp>
        <p:nvSpPr>
          <p:cNvPr id="149" name="Google Shape;149;p6"/>
          <p:cNvSpPr txBox="1"/>
          <p:nvPr/>
        </p:nvSpPr>
        <p:spPr>
          <a:xfrm>
            <a:off x="7442242" y="4989373"/>
            <a:ext cx="11238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dirty="0">
                <a:solidFill>
                  <a:schemeClr val="dk1"/>
                </a:solidFill>
                <a:latin typeface="Calibri"/>
                <a:ea typeface="Calibri"/>
                <a:cs typeface="Calibri"/>
                <a:sym typeface="Calibri"/>
              </a:rPr>
              <a:t>Tid</a:t>
            </a:r>
            <a:endParaRPr dirty="0"/>
          </a:p>
        </p:txBody>
      </p:sp>
      <p:sp>
        <p:nvSpPr>
          <p:cNvPr id="150" name="Google Shape;150;p6"/>
          <p:cNvSpPr txBox="1"/>
          <p:nvPr/>
        </p:nvSpPr>
        <p:spPr>
          <a:xfrm>
            <a:off x="7438513" y="1270318"/>
            <a:ext cx="4260680" cy="1275934"/>
          </a:xfrm>
          <a:prstGeom prst="rect">
            <a:avLst/>
          </a:prstGeom>
          <a:solidFill>
            <a:srgbClr val="DDEAF6"/>
          </a:solidFill>
          <a:ln w="9525" cap="flat" cmpd="sng">
            <a:solidFill>
              <a:srgbClr val="2F5496"/>
            </a:solidFill>
            <a:prstDash val="solid"/>
            <a:round/>
            <a:headEnd type="none" w="sm" len="sm"/>
            <a:tailEnd type="none" w="sm" len="sm"/>
          </a:ln>
        </p:spPr>
        <p:txBody>
          <a:bodyPr spcFirstLastPara="1" wrap="square" lIns="91425" tIns="45700" rIns="91425" bIns="45700" anchor="t" anchorCtr="0">
            <a:noAutofit/>
          </a:bodyPr>
          <a:lstStyle/>
          <a:p>
            <a:pPr>
              <a:lnSpc>
                <a:spcPct val="90000"/>
              </a:lnSpc>
              <a:buClr>
                <a:srgbClr val="222222"/>
              </a:buClr>
              <a:buSzPts val="2000"/>
            </a:pPr>
            <a:r>
              <a:rPr lang="sv-SE" sz="2400" dirty="0">
                <a:solidFill>
                  <a:srgbClr val="222222"/>
                </a:solidFill>
                <a:latin typeface="Calibri" panose="020F0502020204030204" pitchFamily="34" charset="0"/>
                <a:cs typeface="Calibri" panose="020F0502020204030204" pitchFamily="34" charset="0"/>
              </a:rPr>
              <a:t>Oftast blir det rätt</a:t>
            </a:r>
          </a:p>
          <a:p>
            <a:pPr>
              <a:lnSpc>
                <a:spcPct val="90000"/>
              </a:lnSpc>
              <a:buClr>
                <a:srgbClr val="222222"/>
              </a:buClr>
              <a:buSzPts val="2000"/>
            </a:pPr>
            <a:r>
              <a:rPr lang="sv-SE" sz="2400" dirty="0">
                <a:solidFill>
                  <a:srgbClr val="222222"/>
                </a:solidFill>
                <a:latin typeface="Calibri" panose="020F0502020204030204" pitchFamily="34" charset="0"/>
                <a:cs typeface="Calibri" panose="020F0502020204030204" pitchFamily="34" charset="0"/>
              </a:rPr>
              <a:t>System </a:t>
            </a:r>
            <a:r>
              <a:rPr lang="sv-SE" sz="2400" dirty="0">
                <a:solidFill>
                  <a:schemeClr val="tx1"/>
                </a:solidFill>
                <a:latin typeface="Calibri" panose="020F0502020204030204" pitchFamily="34" charset="0"/>
                <a:cs typeface="Calibri" panose="020F0502020204030204" pitchFamily="34" charset="0"/>
              </a:rPr>
              <a:t>och rutiner finns</a:t>
            </a:r>
          </a:p>
          <a:p>
            <a:pPr marL="0" marR="0" lvl="0" indent="0" algn="l" rtl="0">
              <a:lnSpc>
                <a:spcPct val="90000"/>
              </a:lnSpc>
              <a:spcBef>
                <a:spcPts val="0"/>
              </a:spcBef>
              <a:spcAft>
                <a:spcPts val="0"/>
              </a:spcAft>
              <a:buClr>
                <a:srgbClr val="222222"/>
              </a:buClr>
              <a:buSzPts val="2000"/>
              <a:buFont typeface="Arial"/>
              <a:buNone/>
            </a:pPr>
            <a:r>
              <a:rPr lang="sv-SE" sz="2400" dirty="0">
                <a:solidFill>
                  <a:schemeClr val="tx1"/>
                </a:solidFill>
                <a:latin typeface="Calibri" panose="020F0502020204030204" pitchFamily="34" charset="0"/>
                <a:cs typeface="Calibri" panose="020F0502020204030204" pitchFamily="34" charset="0"/>
                <a:sym typeface="Arial"/>
              </a:rPr>
              <a:t>Fokus</a:t>
            </a:r>
            <a:r>
              <a:rPr lang="sv-SE" sz="2400">
                <a:solidFill>
                  <a:schemeClr val="tx1"/>
                </a:solidFill>
                <a:latin typeface="Calibri" panose="020F0502020204030204" pitchFamily="34" charset="0"/>
                <a:cs typeface="Calibri" panose="020F0502020204030204" pitchFamily="34" charset="0"/>
                <a:sym typeface="Arial"/>
              </a:rPr>
              <a:t>: Öka </a:t>
            </a:r>
            <a:r>
              <a:rPr lang="sv-SE" sz="2400" dirty="0">
                <a:solidFill>
                  <a:srgbClr val="222222"/>
                </a:solidFill>
                <a:latin typeface="Calibri" panose="020F0502020204030204" pitchFamily="34" charset="0"/>
                <a:cs typeface="Calibri" panose="020F0502020204030204" pitchFamily="34" charset="0"/>
                <a:sym typeface="Arial"/>
              </a:rPr>
              <a:t>frånvaro av skada</a:t>
            </a:r>
            <a:endParaRPr sz="1600" dirty="0">
              <a:latin typeface="Calibri" panose="020F0502020204030204" pitchFamily="34" charset="0"/>
              <a:cs typeface="Calibri" panose="020F0502020204030204" pitchFamily="34" charset="0"/>
            </a:endParaRPr>
          </a:p>
        </p:txBody>
      </p:sp>
      <p:cxnSp>
        <p:nvCxnSpPr>
          <p:cNvPr id="151" name="Google Shape;151;p6"/>
          <p:cNvCxnSpPr/>
          <p:nvPr/>
        </p:nvCxnSpPr>
        <p:spPr>
          <a:xfrm rot="10800000" flipH="1">
            <a:off x="2907202" y="913189"/>
            <a:ext cx="66922" cy="4076184"/>
          </a:xfrm>
          <a:prstGeom prst="straightConnector1">
            <a:avLst/>
          </a:prstGeom>
          <a:noFill/>
          <a:ln w="28575" cap="flat" cmpd="sng">
            <a:solidFill>
              <a:schemeClr val="accent1"/>
            </a:solidFill>
            <a:prstDash val="solid"/>
            <a:miter lim="800000"/>
            <a:headEnd type="none" w="sm" len="sm"/>
            <a:tailEnd type="triangle" w="med" len="med"/>
          </a:ln>
        </p:spPr>
      </p:cxnSp>
      <p:sp>
        <p:nvSpPr>
          <p:cNvPr id="152" name="Google Shape;152;p6"/>
          <p:cNvSpPr txBox="1"/>
          <p:nvPr/>
        </p:nvSpPr>
        <p:spPr>
          <a:xfrm>
            <a:off x="878731" y="5535720"/>
            <a:ext cx="10771645" cy="954067"/>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u="sng" dirty="0">
                <a:solidFill>
                  <a:schemeClr val="dk1"/>
                </a:solidFill>
                <a:latin typeface="Calibri"/>
                <a:ea typeface="Calibri"/>
                <a:cs typeface="Calibri"/>
                <a:sym typeface="Calibri"/>
              </a:rPr>
              <a:t>Diskutera</a:t>
            </a:r>
            <a:r>
              <a:rPr lang="sv-SE" sz="2800" dirty="0">
                <a:solidFill>
                  <a:schemeClr val="dk1"/>
                </a:solidFill>
                <a:latin typeface="Calibri"/>
                <a:ea typeface="Calibri"/>
                <a:cs typeface="Calibri"/>
                <a:sym typeface="Calibri"/>
              </a:rPr>
              <a:t>:	Var är vi?</a:t>
            </a:r>
            <a:endParaRPr dirty="0"/>
          </a:p>
          <a:p>
            <a:pPr marL="0" marR="0" lvl="0" indent="0" algn="l" rtl="0">
              <a:spcBef>
                <a:spcPts val="0"/>
              </a:spcBef>
              <a:spcAft>
                <a:spcPts val="0"/>
              </a:spcAft>
              <a:buNone/>
            </a:pPr>
            <a:r>
              <a:rPr lang="sv-SE" sz="2800" dirty="0">
                <a:solidFill>
                  <a:schemeClr val="dk1"/>
                </a:solidFill>
                <a:latin typeface="Calibri"/>
                <a:ea typeface="Calibri"/>
                <a:cs typeface="Calibri"/>
                <a:sym typeface="Calibri"/>
              </a:rPr>
              <a:t>		Har vi rutiner </a:t>
            </a:r>
            <a:r>
              <a:rPr lang="sv-SE" sz="2800" dirty="0">
                <a:solidFill>
                  <a:schemeClr val="tx1"/>
                </a:solidFill>
                <a:latin typeface="Calibri"/>
                <a:ea typeface="Calibri"/>
                <a:cs typeface="Calibri"/>
                <a:sym typeface="Calibri"/>
              </a:rPr>
              <a:t>som fungerar och </a:t>
            </a:r>
            <a:r>
              <a:rPr lang="sv-SE" sz="2800" dirty="0">
                <a:solidFill>
                  <a:schemeClr val="dk1"/>
                </a:solidFill>
                <a:latin typeface="Calibri"/>
                <a:ea typeface="Calibri"/>
                <a:cs typeface="Calibri"/>
                <a:sym typeface="Calibri"/>
              </a:rPr>
              <a:t>som alla känner till?</a:t>
            </a:r>
            <a:endParaRPr dirty="0"/>
          </a:p>
        </p:txBody>
      </p:sp>
      <p:cxnSp>
        <p:nvCxnSpPr>
          <p:cNvPr id="153" name="Google Shape;153;p6"/>
          <p:cNvCxnSpPr/>
          <p:nvPr/>
        </p:nvCxnSpPr>
        <p:spPr>
          <a:xfrm rot="10800000">
            <a:off x="6858000" y="1908285"/>
            <a:ext cx="478302" cy="0"/>
          </a:xfrm>
          <a:prstGeom prst="straightConnector1">
            <a:avLst/>
          </a:prstGeom>
          <a:noFill/>
          <a:ln w="28575" cap="flat" cmpd="sng">
            <a:solidFill>
              <a:srgbClr val="2F5496"/>
            </a:solidFill>
            <a:prstDash val="solid"/>
            <a:miter lim="800000"/>
            <a:headEnd type="none" w="sm" len="sm"/>
            <a:tailEnd type="triangle" w="med" len="med"/>
          </a:ln>
        </p:spPr>
      </p:cxnSp>
      <p:cxnSp>
        <p:nvCxnSpPr>
          <p:cNvPr id="154" name="Google Shape;154;p6"/>
          <p:cNvCxnSpPr/>
          <p:nvPr/>
        </p:nvCxnSpPr>
        <p:spPr>
          <a:xfrm rot="10800000">
            <a:off x="4168727" y="4339652"/>
            <a:ext cx="478302" cy="0"/>
          </a:xfrm>
          <a:prstGeom prst="straightConnector1">
            <a:avLst/>
          </a:prstGeom>
          <a:noFill/>
          <a:ln w="28575" cap="flat" cmpd="sng">
            <a:solidFill>
              <a:srgbClr val="2F5496"/>
            </a:solidFill>
            <a:prstDash val="solid"/>
            <a:miter lim="800000"/>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054510" y="335629"/>
            <a:ext cx="10515600" cy="1325563"/>
          </a:xfrm>
        </p:spPr>
        <p:txBody>
          <a:bodyPr>
            <a:normAutofit/>
          </a:bodyPr>
          <a:lstStyle/>
          <a:p>
            <a:r>
              <a:rPr lang="sv-SE" dirty="0">
                <a:solidFill>
                  <a:schemeClr val="accent2">
                    <a:lumMod val="75000"/>
                  </a:schemeClr>
                </a:solidFill>
              </a:rPr>
              <a:t>Förklaring</a:t>
            </a:r>
            <a:r>
              <a:rPr lang="sv-SE" b="1" dirty="0">
                <a:solidFill>
                  <a:srgbClr val="0070C0"/>
                </a:solidFill>
              </a:rPr>
              <a:t> </a:t>
            </a:r>
            <a:r>
              <a:rPr lang="sv-SE" dirty="0">
                <a:solidFill>
                  <a:schemeClr val="accent2">
                    <a:lumMod val="75000"/>
                  </a:schemeClr>
                </a:solidFill>
              </a:rPr>
              <a:t>till föregående bild</a:t>
            </a:r>
          </a:p>
        </p:txBody>
      </p:sp>
      <p:sp>
        <p:nvSpPr>
          <p:cNvPr id="3" name="Platshållare för text 2"/>
          <p:cNvSpPr>
            <a:spLocks noGrp="1"/>
          </p:cNvSpPr>
          <p:nvPr>
            <p:ph type="body" idx="1"/>
          </p:nvPr>
        </p:nvSpPr>
        <p:spPr>
          <a:xfrm>
            <a:off x="452063" y="1661192"/>
            <a:ext cx="10901737" cy="4604672"/>
          </a:xfrm>
        </p:spPr>
        <p:txBody>
          <a:bodyPr>
            <a:normAutofit fontScale="92500" lnSpcReduction="20000"/>
          </a:bodyPr>
          <a:lstStyle/>
          <a:p>
            <a:pPr>
              <a:lnSpc>
                <a:spcPct val="110000"/>
              </a:lnSpc>
            </a:pPr>
            <a:r>
              <a:rPr lang="sv-SE" dirty="0"/>
              <a:t>Om man jobbat en del med kvalitet, följer kvalitetsmått och har rutiner som man använder kan det vara värdefullt att hitta sådant som ändå blir fel med hjälp av avvikelsehantering.</a:t>
            </a:r>
          </a:p>
          <a:p>
            <a:pPr>
              <a:lnSpc>
                <a:spcPct val="110000"/>
              </a:lnSpc>
            </a:pPr>
            <a:r>
              <a:rPr lang="sv-SE" dirty="0"/>
              <a:t>Om man inte har så god koll på kvaliteten inom något område och det ofta blir fel, är risken att man får så många avvikelser att det blir svårt att ha dem som utgångspunkt för kvalitetsarbete. Då kan det vara bättre att fokusera på förbättringsarbete inom rutiner och säkerhetssystem först, följa det och se att det fortsätter bli rätt.</a:t>
            </a:r>
          </a:p>
          <a:p>
            <a:pPr>
              <a:lnSpc>
                <a:spcPct val="110000"/>
              </a:lnSpc>
            </a:pPr>
            <a:r>
              <a:rPr lang="sv-SE" dirty="0"/>
              <a:t>Med ”Säker vård i primärvård” kan man få kvalitetsmått som kan bli en utgångspunkt för förbättringsarbete på flera områden som är viktiga för säker vård.</a:t>
            </a:r>
          </a:p>
          <a:p>
            <a:pPr>
              <a:lnSpc>
                <a:spcPct val="110000"/>
              </a:lnSpc>
            </a:pPr>
            <a:endParaRPr lang="sv-SE" dirty="0"/>
          </a:p>
        </p:txBody>
      </p:sp>
    </p:spTree>
    <p:extLst>
      <p:ext uri="{BB962C8B-B14F-4D97-AF65-F5344CB8AC3E}">
        <p14:creationId xmlns:p14="http://schemas.microsoft.com/office/powerpoint/2010/main" val="114654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692130" y="317182"/>
            <a:ext cx="10986868" cy="1325563"/>
          </a:xfrm>
          <a:prstGeom prst="rect">
            <a:avLst/>
          </a:prstGeom>
          <a:noFill/>
          <a:ln>
            <a:noFill/>
          </a:ln>
        </p:spPr>
        <p:txBody>
          <a:bodyPr spcFirstLastPara="1" wrap="square" lIns="91425" tIns="45700" rIns="91425" bIns="45700" anchor="ctr" anchorCtr="0">
            <a:normAutofit/>
          </a:bodyPr>
          <a:lstStyle/>
          <a:p>
            <a:pPr marL="0" lvl="0" indent="0">
              <a:buSzPts val="4400"/>
            </a:pPr>
            <a:r>
              <a:rPr lang="sv-SE" b="1" dirty="0">
                <a:solidFill>
                  <a:schemeClr val="accent2">
                    <a:lumMod val="75000"/>
                  </a:schemeClr>
                </a:solidFill>
              </a:rPr>
              <a:t>Struktur och system för att göra rätt  </a:t>
            </a:r>
            <a:endParaRPr b="1" dirty="0">
              <a:solidFill>
                <a:schemeClr val="accent2">
                  <a:lumMod val="75000"/>
                </a:schemeClr>
              </a:solidFill>
            </a:endParaRPr>
          </a:p>
        </p:txBody>
      </p:sp>
      <p:sp>
        <p:nvSpPr>
          <p:cNvPr id="161" name="Google Shape;161;p7"/>
          <p:cNvSpPr txBox="1">
            <a:spLocks noGrp="1"/>
          </p:cNvSpPr>
          <p:nvPr>
            <p:ph type="body" idx="1"/>
          </p:nvPr>
        </p:nvSpPr>
        <p:spPr>
          <a:xfrm>
            <a:off x="838200" y="1825625"/>
            <a:ext cx="10515600" cy="45948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dirty="0"/>
              <a:t>För god kvalitet behövs ”ordning och reda”:</a:t>
            </a:r>
            <a:endParaRPr dirty="0"/>
          </a:p>
          <a:p>
            <a:pPr marL="685800" lvl="1" indent="-228600">
              <a:buSzPts val="2400"/>
            </a:pPr>
            <a:r>
              <a:rPr lang="sv-SE" dirty="0"/>
              <a:t>Gemensamma rutiner (som alla känner till och följer). Detta gäller både internt och med externa </a:t>
            </a:r>
            <a:r>
              <a:rPr lang="sv-SE" dirty="0">
                <a:solidFill>
                  <a:schemeClr val="tx1"/>
                </a:solidFill>
              </a:rPr>
              <a:t>viktiga/dagliga</a:t>
            </a:r>
            <a:r>
              <a:rPr lang="sv-SE" dirty="0">
                <a:solidFill>
                  <a:srgbClr val="FF0000"/>
                </a:solidFill>
              </a:rPr>
              <a:t> </a:t>
            </a:r>
            <a:r>
              <a:rPr lang="sv-SE" dirty="0"/>
              <a:t>samarbetspartner</a:t>
            </a:r>
          </a:p>
          <a:p>
            <a:pPr marL="685800" lvl="1" indent="-228600" algn="l" rtl="0">
              <a:lnSpc>
                <a:spcPct val="90000"/>
              </a:lnSpc>
              <a:spcBef>
                <a:spcPts val="500"/>
              </a:spcBef>
              <a:spcAft>
                <a:spcPts val="0"/>
              </a:spcAft>
              <a:buClr>
                <a:schemeClr val="dk1"/>
              </a:buClr>
              <a:buSzPts val="2400"/>
              <a:buChar char="•"/>
            </a:pPr>
            <a:r>
              <a:rPr lang="sv-SE" dirty="0"/>
              <a:t>Ha koll på viktiga patientgrupper och riskfylld behandling</a:t>
            </a:r>
            <a:endParaRPr dirty="0"/>
          </a:p>
          <a:p>
            <a:pPr marL="228600" lvl="0" indent="-228600" algn="l" rtl="0">
              <a:lnSpc>
                <a:spcPct val="90000"/>
              </a:lnSpc>
              <a:spcBef>
                <a:spcPts val="1000"/>
              </a:spcBef>
              <a:spcAft>
                <a:spcPts val="0"/>
              </a:spcAft>
              <a:buClr>
                <a:schemeClr val="dk1"/>
              </a:buClr>
              <a:buSzPts val="2800"/>
              <a:buChar char="•"/>
            </a:pPr>
            <a:r>
              <a:rPr lang="sv-SE" dirty="0"/>
              <a:t>Patientsäkerhet är vårdgivarens skyldighet. Det innebär att det är vårdenhetschefens ansvar att bedriva ett systematiskt patientsäkerhetsarbete (Patientsäkerhetslagen 2010:659)</a:t>
            </a:r>
          </a:p>
          <a:p>
            <a:pPr marL="228600" lvl="0" indent="-228600" algn="l" rtl="0">
              <a:lnSpc>
                <a:spcPct val="90000"/>
              </a:lnSpc>
              <a:spcBef>
                <a:spcPts val="1000"/>
              </a:spcBef>
              <a:spcAft>
                <a:spcPts val="0"/>
              </a:spcAft>
              <a:buClr>
                <a:schemeClr val="dk1"/>
              </a:buClr>
              <a:buSzPts val="2800"/>
              <a:buChar char="•"/>
            </a:pPr>
            <a:r>
              <a:rPr lang="sv-SE" dirty="0"/>
              <a:t>Det är ett långsiktigt arbete, som kräver att all personal är med</a:t>
            </a:r>
          </a:p>
          <a:p>
            <a:pPr marL="228600" lvl="0" indent="-228600" algn="l" rtl="0">
              <a:lnSpc>
                <a:spcPct val="90000"/>
              </a:lnSpc>
              <a:spcBef>
                <a:spcPts val="1000"/>
              </a:spcBef>
              <a:spcAft>
                <a:spcPts val="0"/>
              </a:spcAft>
              <a:buClr>
                <a:schemeClr val="dk1"/>
              </a:buClr>
              <a:buSzPts val="2800"/>
              <a:buChar char="•"/>
            </a:pPr>
            <a:r>
              <a:rPr lang="sv-SE" dirty="0"/>
              <a:t>Ledningssystem för systematiskt kvalitetsarbete beskrivs i SOSFS 2011:19</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solidFill>
                  <a:schemeClr val="accent2">
                    <a:lumMod val="75000"/>
                  </a:schemeClr>
                </a:solidFill>
              </a:rPr>
              <a:t>Patientsäkerhetskultur</a:t>
            </a:r>
            <a:r>
              <a:rPr lang="sv-SE" b="1" dirty="0">
                <a:solidFill>
                  <a:srgbClr val="0070C0"/>
                </a:solidFill>
              </a:rPr>
              <a:t> </a:t>
            </a:r>
          </a:p>
        </p:txBody>
      </p:sp>
      <p:sp>
        <p:nvSpPr>
          <p:cNvPr id="3" name="Platshållare för text 2"/>
          <p:cNvSpPr>
            <a:spLocks noGrp="1"/>
          </p:cNvSpPr>
          <p:nvPr>
            <p:ph type="body" idx="1"/>
          </p:nvPr>
        </p:nvSpPr>
        <p:spPr/>
        <p:txBody>
          <a:bodyPr>
            <a:normAutofit lnSpcReduction="10000"/>
          </a:bodyPr>
          <a:lstStyle/>
          <a:p>
            <a:r>
              <a:rPr lang="sv-SE" dirty="0"/>
              <a:t>Alla gör fel och begår misstag ibland </a:t>
            </a:r>
          </a:p>
          <a:p>
            <a:r>
              <a:rPr lang="sv-SE" dirty="0"/>
              <a:t>Patientsäkerhetsarbete är ett sätt att minska risken men det kommer ändå att hända</a:t>
            </a:r>
          </a:p>
          <a:p>
            <a:endParaRPr lang="sv-SE" dirty="0"/>
          </a:p>
          <a:p>
            <a:r>
              <a:rPr lang="sv-SE" dirty="0"/>
              <a:t>En viktig fråga är vad vi gör när vi upptäcker att något verkar fel:</a:t>
            </a:r>
          </a:p>
          <a:p>
            <a:pPr lvl="1"/>
            <a:r>
              <a:rPr lang="sv-SE" dirty="0"/>
              <a:t>Håller vi tyst om det och hoppas att inget händer? </a:t>
            </a:r>
          </a:p>
          <a:p>
            <a:pPr lvl="1"/>
            <a:r>
              <a:rPr lang="sv-SE" dirty="0"/>
              <a:t>Är vi tillräckligt trygga så att vi kan dela med oss, prata öppet och lära oss för framtiden?</a:t>
            </a:r>
          </a:p>
          <a:p>
            <a:endParaRPr lang="sv-SE" dirty="0"/>
          </a:p>
          <a:p>
            <a:endParaRPr lang="sv-SE" dirty="0"/>
          </a:p>
        </p:txBody>
      </p:sp>
    </p:spTree>
    <p:extLst>
      <p:ext uri="{BB962C8B-B14F-4D97-AF65-F5344CB8AC3E}">
        <p14:creationId xmlns:p14="http://schemas.microsoft.com/office/powerpoint/2010/main" val="42873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A9CFED-150B-4FEB-8618-F220605290D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0" dirty="0">
                <a:solidFill>
                  <a:srgbClr val="FFFFFF"/>
                </a:solidFill>
                <a:latin typeface="Calibri" panose="020F0502020204030204" pitchFamily="34" charset="0"/>
                <a:cs typeface="Calibri" panose="020F0502020204030204" pitchFamily="34" charset="0"/>
              </a:rPr>
              <a:t>Var ska vi börja?</a:t>
            </a:r>
          </a:p>
        </p:txBody>
      </p:sp>
    </p:spTree>
    <p:extLst>
      <p:ext uri="{BB962C8B-B14F-4D97-AF65-F5344CB8AC3E}">
        <p14:creationId xmlns:p14="http://schemas.microsoft.com/office/powerpoint/2010/main" val="142531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B1613-C7D4-FE4B-95B8-9F4C57BC3AA3}"/>
              </a:ext>
            </a:extLst>
          </p:cNvPr>
          <p:cNvSpPr>
            <a:spLocks noGrp="1"/>
          </p:cNvSpPr>
          <p:nvPr>
            <p:ph type="title"/>
          </p:nvPr>
        </p:nvSpPr>
        <p:spPr/>
        <p:txBody>
          <a:bodyPr/>
          <a:lstStyle/>
          <a:p>
            <a:r>
              <a:rPr lang="sv-SE" dirty="0">
                <a:solidFill>
                  <a:schemeClr val="accent2">
                    <a:lumMod val="75000"/>
                  </a:schemeClr>
                </a:solidFill>
              </a:rPr>
              <a:t>Tre förslag</a:t>
            </a:r>
          </a:p>
        </p:txBody>
      </p:sp>
      <p:sp>
        <p:nvSpPr>
          <p:cNvPr id="3" name="Platshållare för text 2">
            <a:extLst>
              <a:ext uri="{FF2B5EF4-FFF2-40B4-BE49-F238E27FC236}">
                <a16:creationId xmlns:a16="http://schemas.microsoft.com/office/drawing/2014/main" id="{9527CEE5-5917-E843-AA8E-0566D68FB2DA}"/>
              </a:ext>
            </a:extLst>
          </p:cNvPr>
          <p:cNvSpPr>
            <a:spLocks noGrp="1"/>
          </p:cNvSpPr>
          <p:nvPr>
            <p:ph type="body" idx="1"/>
          </p:nvPr>
        </p:nvSpPr>
        <p:spPr>
          <a:xfrm>
            <a:off x="838200" y="1533832"/>
            <a:ext cx="10515600" cy="4906297"/>
          </a:xfrm>
        </p:spPr>
        <p:txBody>
          <a:bodyPr>
            <a:normAutofit fontScale="85000" lnSpcReduction="20000"/>
          </a:bodyPr>
          <a:lstStyle/>
          <a:p>
            <a:pPr marL="628650" indent="-514350">
              <a:lnSpc>
                <a:spcPct val="110000"/>
              </a:lnSpc>
              <a:buFont typeface="+mj-lt"/>
              <a:buAutoNum type="arabicPeriod"/>
            </a:pPr>
            <a:r>
              <a:rPr lang="sv-SE" dirty="0">
                <a:solidFill>
                  <a:schemeClr val="tx1"/>
                </a:solidFill>
              </a:rPr>
              <a:t>Titta på era data för patientsäkerhetsindikatorerna i </a:t>
            </a:r>
            <a:r>
              <a:rPr lang="sv-SE" dirty="0" err="1">
                <a:solidFill>
                  <a:schemeClr val="tx1"/>
                </a:solidFill>
              </a:rPr>
              <a:t>PrimärvårdsKvalitet</a:t>
            </a:r>
            <a:r>
              <a:rPr lang="sv-SE" dirty="0">
                <a:solidFill>
                  <a:schemeClr val="tx1"/>
                </a:solidFill>
              </a:rPr>
              <a:t> tillsammans. Indikatorerna kan ge en ”temperaturmätning” på hur ni ligger till genom att jämföra med andra i ert närområde - Är det några siffror som sticker ut?</a:t>
            </a:r>
          </a:p>
          <a:p>
            <a:pPr marL="628650" indent="-514350">
              <a:lnSpc>
                <a:spcPct val="110000"/>
              </a:lnSpc>
              <a:buFont typeface="+mj-lt"/>
              <a:buAutoNum type="arabicPeriod"/>
            </a:pPr>
            <a:r>
              <a:rPr lang="sv-SE" dirty="0">
                <a:solidFill>
                  <a:schemeClr val="tx1"/>
                </a:solidFill>
              </a:rPr>
              <a:t>Har ni redan pågående förbättrings- eller processarbete runt någon patientgrupp där ni behöver lägga till patientsäkerhetsaspekter?</a:t>
            </a:r>
          </a:p>
          <a:p>
            <a:pPr marL="628650" indent="-514350">
              <a:lnSpc>
                <a:spcPct val="110000"/>
              </a:lnSpc>
              <a:buFont typeface="+mj-lt"/>
              <a:buAutoNum type="arabicPeriod"/>
            </a:pPr>
            <a:r>
              <a:rPr lang="sv-SE" dirty="0">
                <a:solidFill>
                  <a:schemeClr val="tx1"/>
                </a:solidFill>
              </a:rPr>
              <a:t>Har ni något område där ni vet att ni behöver utveckla lokala rutiner?</a:t>
            </a:r>
          </a:p>
          <a:p>
            <a:pPr>
              <a:lnSpc>
                <a:spcPct val="110000"/>
              </a:lnSpc>
            </a:pPr>
            <a:endParaRPr lang="sv-SE" dirty="0">
              <a:solidFill>
                <a:schemeClr val="accent2">
                  <a:lumMod val="75000"/>
                </a:schemeClr>
              </a:solidFill>
            </a:endParaRPr>
          </a:p>
          <a:p>
            <a:pPr marL="114300" indent="0">
              <a:lnSpc>
                <a:spcPct val="110000"/>
              </a:lnSpc>
              <a:spcBef>
                <a:spcPts val="0"/>
              </a:spcBef>
              <a:buNone/>
            </a:pPr>
            <a:r>
              <a:rPr lang="sv-SE" sz="3000" b="1" dirty="0">
                <a:solidFill>
                  <a:schemeClr val="accent2">
                    <a:lumMod val="75000"/>
                  </a:schemeClr>
                </a:solidFill>
              </a:rPr>
              <a:t>Tänk på:</a:t>
            </a:r>
          </a:p>
          <a:p>
            <a:pPr>
              <a:lnSpc>
                <a:spcPct val="110000"/>
              </a:lnSpc>
            </a:pPr>
            <a:r>
              <a:rPr lang="sv-SE" dirty="0">
                <a:solidFill>
                  <a:schemeClr val="tx1"/>
                </a:solidFill>
              </a:rPr>
              <a:t>Det är vårdgivarens ansvar att driva systematiskt förbättringsarbete. </a:t>
            </a:r>
            <a:br>
              <a:rPr lang="sv-SE" dirty="0">
                <a:solidFill>
                  <a:schemeClr val="tx1"/>
                </a:solidFill>
              </a:rPr>
            </a:br>
            <a:r>
              <a:rPr lang="sv-SE" dirty="0">
                <a:solidFill>
                  <a:schemeClr val="tx1"/>
                </a:solidFill>
              </a:rPr>
              <a:t>Diskutera med chefen för vårdenheten </a:t>
            </a:r>
          </a:p>
          <a:p>
            <a:pPr>
              <a:lnSpc>
                <a:spcPct val="110000"/>
              </a:lnSpc>
            </a:pPr>
            <a:r>
              <a:rPr lang="sv-SE" dirty="0">
                <a:solidFill>
                  <a:schemeClr val="tx1"/>
                </a:solidFill>
              </a:rPr>
              <a:t>Se till att alla berörda yrkesgrupper finns med i arbetet</a:t>
            </a:r>
          </a:p>
        </p:txBody>
      </p:sp>
    </p:spTree>
    <p:extLst>
      <p:ext uri="{BB962C8B-B14F-4D97-AF65-F5344CB8AC3E}">
        <p14:creationId xmlns:p14="http://schemas.microsoft.com/office/powerpoint/2010/main" val="44133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43A19-F602-4E41-9EB4-9C1449C0DEA3}"/>
              </a:ext>
            </a:extLst>
          </p:cNvPr>
          <p:cNvSpPr>
            <a:spLocks noGrp="1"/>
          </p:cNvSpPr>
          <p:nvPr>
            <p:ph type="title"/>
          </p:nvPr>
        </p:nvSpPr>
        <p:spPr>
          <a:xfrm>
            <a:off x="1064217" y="313163"/>
            <a:ext cx="10289583" cy="1325563"/>
          </a:xfrm>
        </p:spPr>
        <p:txBody>
          <a:bodyPr>
            <a:normAutofit/>
          </a:bodyPr>
          <a:lstStyle/>
          <a:p>
            <a:pPr algn="ctr"/>
            <a:r>
              <a:rPr lang="sv-SE" b="1" dirty="0">
                <a:solidFill>
                  <a:schemeClr val="accent2">
                    <a:lumMod val="75000"/>
                  </a:schemeClr>
                </a:solidFill>
              </a:rPr>
              <a:t>För er som använder </a:t>
            </a:r>
            <a:r>
              <a:rPr lang="sv-SE" dirty="0" err="1">
                <a:solidFill>
                  <a:schemeClr val="accent2">
                    <a:lumMod val="75000"/>
                  </a:schemeClr>
                </a:solidFill>
              </a:rPr>
              <a:t>Medrave</a:t>
            </a:r>
            <a:endParaRPr lang="sv-SE" dirty="0">
              <a:solidFill>
                <a:schemeClr val="accent2">
                  <a:lumMod val="75000"/>
                </a:schemeClr>
              </a:solidFill>
            </a:endParaRPr>
          </a:p>
        </p:txBody>
      </p:sp>
      <p:sp>
        <p:nvSpPr>
          <p:cNvPr id="3" name="Platshållare för text 2">
            <a:extLst>
              <a:ext uri="{FF2B5EF4-FFF2-40B4-BE49-F238E27FC236}">
                <a16:creationId xmlns:a16="http://schemas.microsoft.com/office/drawing/2014/main" id="{1D170CE7-78CD-4BD2-958C-F2B6475AB888}"/>
              </a:ext>
            </a:extLst>
          </p:cNvPr>
          <p:cNvSpPr>
            <a:spLocks noGrp="1"/>
          </p:cNvSpPr>
          <p:nvPr>
            <p:ph type="body" idx="1"/>
          </p:nvPr>
        </p:nvSpPr>
        <p:spPr>
          <a:xfrm>
            <a:off x="951208" y="1470025"/>
            <a:ext cx="10515600" cy="4351338"/>
          </a:xfrm>
        </p:spPr>
        <p:txBody>
          <a:bodyPr/>
          <a:lstStyle/>
          <a:p>
            <a:pPr marL="114300" indent="0">
              <a:buNone/>
            </a:pPr>
            <a:r>
              <a:rPr lang="sv-SE" dirty="0"/>
              <a:t>Säker vård hittar ni under Sammanställningar i </a:t>
            </a:r>
            <a:r>
              <a:rPr lang="sv-SE" dirty="0" err="1"/>
              <a:t>PrimärvårdsKvalitet</a:t>
            </a:r>
            <a:r>
              <a:rPr lang="sv-SE" dirty="0"/>
              <a:t> </a:t>
            </a:r>
          </a:p>
        </p:txBody>
      </p:sp>
      <p:pic>
        <p:nvPicPr>
          <p:cNvPr id="5" name="Bildobjekt 4">
            <a:extLst>
              <a:ext uri="{FF2B5EF4-FFF2-40B4-BE49-F238E27FC236}">
                <a16:creationId xmlns:a16="http://schemas.microsoft.com/office/drawing/2014/main" id="{A982F71B-1F70-4DFF-A0CE-05EB9CBCEE1C}"/>
              </a:ext>
            </a:extLst>
          </p:cNvPr>
          <p:cNvPicPr>
            <a:picLocks noChangeAspect="1"/>
          </p:cNvPicPr>
          <p:nvPr/>
        </p:nvPicPr>
        <p:blipFill>
          <a:blip r:embed="rId3"/>
          <a:stretch>
            <a:fillRect/>
          </a:stretch>
        </p:blipFill>
        <p:spPr>
          <a:xfrm>
            <a:off x="1173322" y="2468879"/>
            <a:ext cx="10420915" cy="3674469"/>
          </a:xfrm>
          <a:prstGeom prst="rect">
            <a:avLst/>
          </a:prstGeom>
          <a:ln>
            <a:solidFill>
              <a:schemeClr val="accent1"/>
            </a:solidFill>
          </a:ln>
        </p:spPr>
      </p:pic>
    </p:spTree>
    <p:extLst>
      <p:ext uri="{BB962C8B-B14F-4D97-AF65-F5344CB8AC3E}">
        <p14:creationId xmlns:p14="http://schemas.microsoft.com/office/powerpoint/2010/main" val="313388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p:cNvGrpSpPr/>
          <p:nvPr/>
        </p:nvGrpSpPr>
        <p:grpSpPr>
          <a:xfrm>
            <a:off x="-1" y="2325451"/>
            <a:ext cx="12192001" cy="4170218"/>
            <a:chOff x="-1" y="1343891"/>
            <a:chExt cx="12192001" cy="4170218"/>
          </a:xfrm>
        </p:grpSpPr>
        <p:pic>
          <p:nvPicPr>
            <p:cNvPr id="3" name="Bildobjekt 2">
              <a:extLst>
                <a:ext uri="{FF2B5EF4-FFF2-40B4-BE49-F238E27FC236}">
                  <a16:creationId xmlns:a16="http://schemas.microsoft.com/office/drawing/2014/main" id="{4684ABD6-1EE0-4ABA-B739-ACE29F153C83}"/>
                </a:ext>
              </a:extLst>
            </p:cNvPr>
            <p:cNvPicPr>
              <a:picLocks noChangeAspect="1"/>
            </p:cNvPicPr>
            <p:nvPr/>
          </p:nvPicPr>
          <p:blipFill>
            <a:blip r:embed="rId2"/>
            <a:stretch>
              <a:fillRect/>
            </a:stretch>
          </p:blipFill>
          <p:spPr>
            <a:xfrm>
              <a:off x="0" y="1343891"/>
              <a:ext cx="12192000" cy="4170218"/>
            </a:xfrm>
            <a:prstGeom prst="rect">
              <a:avLst/>
            </a:prstGeom>
          </p:spPr>
        </p:pic>
        <p:sp>
          <p:nvSpPr>
            <p:cNvPr id="4" name="Rektangel 3">
              <a:extLst>
                <a:ext uri="{FF2B5EF4-FFF2-40B4-BE49-F238E27FC236}">
                  <a16:creationId xmlns:a16="http://schemas.microsoft.com/office/drawing/2014/main" id="{1C1C5FF9-1B6C-460F-9F84-B308CAE4383D}"/>
                </a:ext>
              </a:extLst>
            </p:cNvPr>
            <p:cNvSpPr/>
            <p:nvPr/>
          </p:nvSpPr>
          <p:spPr>
            <a:xfrm>
              <a:off x="4587498" y="2014780"/>
              <a:ext cx="1627322" cy="526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4E24D38-A38D-4E81-AFC0-8F745C09B021}"/>
                </a:ext>
              </a:extLst>
            </p:cNvPr>
            <p:cNvSpPr/>
            <p:nvPr/>
          </p:nvSpPr>
          <p:spPr>
            <a:xfrm>
              <a:off x="-1" y="1872712"/>
              <a:ext cx="3285641" cy="13819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extruta 1"/>
          <p:cNvSpPr txBox="1"/>
          <p:nvPr/>
        </p:nvSpPr>
        <p:spPr>
          <a:xfrm>
            <a:off x="2886072" y="498369"/>
            <a:ext cx="5514651" cy="769441"/>
          </a:xfrm>
          <a:prstGeom prst="rect">
            <a:avLst/>
          </a:prstGeom>
          <a:noFill/>
        </p:spPr>
        <p:txBody>
          <a:bodyPr wrap="none" rtlCol="0">
            <a:spAutoFit/>
          </a:bodyPr>
          <a:lstStyle/>
          <a:p>
            <a:r>
              <a:rPr lang="sv-SE" sz="4400" b="1" dirty="0">
                <a:solidFill>
                  <a:schemeClr val="accent2">
                    <a:lumMod val="75000"/>
                  </a:schemeClr>
                </a:solidFill>
                <a:latin typeface="Calibri"/>
                <a:cs typeface="Calibri"/>
                <a:sym typeface="Calibri"/>
              </a:rPr>
              <a:t>Exempel</a:t>
            </a:r>
            <a:r>
              <a:rPr lang="sv-SE" sz="3600" dirty="0">
                <a:solidFill>
                  <a:schemeClr val="accent2">
                    <a:lumMod val="75000"/>
                  </a:schemeClr>
                </a:solidFill>
              </a:rPr>
              <a:t> </a:t>
            </a:r>
            <a:r>
              <a:rPr lang="sv-SE" sz="4400" b="1" dirty="0">
                <a:solidFill>
                  <a:schemeClr val="accent2">
                    <a:lumMod val="75000"/>
                  </a:schemeClr>
                </a:solidFill>
                <a:latin typeface="Calibri"/>
                <a:cs typeface="Calibri"/>
              </a:rPr>
              <a:t>från </a:t>
            </a:r>
            <a:r>
              <a:rPr lang="sv-SE" sz="4400" b="1" dirty="0" err="1">
                <a:solidFill>
                  <a:schemeClr val="accent2">
                    <a:lumMod val="75000"/>
                  </a:schemeClr>
                </a:solidFill>
                <a:latin typeface="Calibri"/>
                <a:cs typeface="Calibri"/>
              </a:rPr>
              <a:t>Medrave</a:t>
            </a:r>
            <a:endParaRPr lang="sv-SE" sz="4400" b="1" dirty="0">
              <a:solidFill>
                <a:schemeClr val="accent2">
                  <a:lumMod val="75000"/>
                </a:schemeClr>
              </a:solidFill>
              <a:latin typeface="Calibri"/>
              <a:cs typeface="Calibri"/>
            </a:endParaRPr>
          </a:p>
        </p:txBody>
      </p:sp>
      <p:sp>
        <p:nvSpPr>
          <p:cNvPr id="7" name="textruta 6"/>
          <p:cNvSpPr txBox="1"/>
          <p:nvPr/>
        </p:nvSpPr>
        <p:spPr>
          <a:xfrm>
            <a:off x="1283977" y="1504243"/>
            <a:ext cx="8836073" cy="584775"/>
          </a:xfrm>
          <a:prstGeom prst="rect">
            <a:avLst/>
          </a:prstGeom>
          <a:noFill/>
        </p:spPr>
        <p:txBody>
          <a:bodyPr wrap="none" rtlCol="0">
            <a:spAutoFit/>
          </a:bodyPr>
          <a:lstStyle/>
          <a:p>
            <a:r>
              <a:rPr lang="sv-SE" sz="3200" dirty="0">
                <a:latin typeface="Calibri" panose="020F0502020204030204" pitchFamily="34" charset="0"/>
                <a:cs typeface="Calibri" panose="020F0502020204030204" pitchFamily="34" charset="0"/>
              </a:rPr>
              <a:t>Titta gärna på era egna data i jämförelse med andra</a:t>
            </a:r>
          </a:p>
        </p:txBody>
      </p:sp>
    </p:spTree>
    <p:extLst>
      <p:ext uri="{BB962C8B-B14F-4D97-AF65-F5344CB8AC3E}">
        <p14:creationId xmlns:p14="http://schemas.microsoft.com/office/powerpoint/2010/main" val="168591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542" y="500062"/>
            <a:ext cx="10515600" cy="1325563"/>
          </a:xfrm>
        </p:spPr>
        <p:txBody>
          <a:bodyPr>
            <a:noAutofit/>
          </a:bodyPr>
          <a:lstStyle/>
          <a:p>
            <a:r>
              <a:rPr lang="sv-SE" sz="3600" b="1" dirty="0">
                <a:solidFill>
                  <a:schemeClr val="accent2">
                    <a:lumMod val="75000"/>
                  </a:schemeClr>
                </a:solidFill>
              </a:rPr>
              <a:t>Till dig som gruppledare/diskussionsledare innan ni börjar använda materialet</a:t>
            </a:r>
          </a:p>
        </p:txBody>
      </p:sp>
      <p:sp>
        <p:nvSpPr>
          <p:cNvPr id="3" name="Platshållare för text 2"/>
          <p:cNvSpPr>
            <a:spLocks noGrp="1"/>
          </p:cNvSpPr>
          <p:nvPr>
            <p:ph type="body" idx="1"/>
          </p:nvPr>
        </p:nvSpPr>
        <p:spPr>
          <a:xfrm>
            <a:off x="838200" y="2006600"/>
            <a:ext cx="10515600" cy="4351338"/>
          </a:xfrm>
        </p:spPr>
        <p:txBody>
          <a:bodyPr>
            <a:normAutofit fontScale="85000" lnSpcReduction="20000"/>
          </a:bodyPr>
          <a:lstStyle/>
          <a:p>
            <a:pPr lvl="0"/>
            <a:r>
              <a:rPr lang="sv-SE" dirty="0"/>
              <a:t>Bra att tänka på när ni börjar arbeta med det här materialet:</a:t>
            </a:r>
          </a:p>
          <a:p>
            <a:pPr lvl="1"/>
            <a:r>
              <a:rPr lang="sv-SE" dirty="0"/>
              <a:t>Oftast är det bra om många professioner deltar – alla samverkar för god patientsäkerhet och kan bidra med sina delar </a:t>
            </a:r>
          </a:p>
          <a:p>
            <a:pPr lvl="1"/>
            <a:r>
              <a:rPr lang="sv-SE" dirty="0"/>
              <a:t>Vårdcentralsledningen bör delta på något sätt</a:t>
            </a:r>
          </a:p>
          <a:p>
            <a:pPr lvl="1"/>
            <a:r>
              <a:rPr lang="sv-SE" dirty="0"/>
              <a:t>Ni bör ha möjlighet att titta på data tillsammans</a:t>
            </a:r>
          </a:p>
          <a:p>
            <a:pPr lvl="0"/>
            <a:r>
              <a:rPr lang="sv-SE" dirty="0">
                <a:solidFill>
                  <a:schemeClr val="tx1"/>
                </a:solidFill>
              </a:rPr>
              <a:t>Materialet består av flera delar och vi rekommenderar att ni tar en del i taget</a:t>
            </a:r>
          </a:p>
          <a:p>
            <a:pPr lvl="0"/>
            <a:r>
              <a:rPr lang="sv-SE" dirty="0"/>
              <a:t>Titta igenom bilderna i förväg och kontrollera att du kan hitta data från er egen VC och visa de andra via </a:t>
            </a:r>
            <a:r>
              <a:rPr lang="sv-SE" dirty="0" err="1"/>
              <a:t>PrimärvårdsKvalitet</a:t>
            </a:r>
            <a:endParaRPr lang="sv-SE" dirty="0"/>
          </a:p>
          <a:p>
            <a:pPr lvl="0"/>
            <a:r>
              <a:rPr lang="sv-SE" dirty="0"/>
              <a:t>Lyft fram både det som ni gör bra och det som går att förbättra.</a:t>
            </a:r>
          </a:p>
          <a:p>
            <a:pPr lvl="0"/>
            <a:r>
              <a:rPr lang="sv-SE" dirty="0"/>
              <a:t>Fundera också på hur ni kan förmedla till övriga berörda vad ni kommit fram till </a:t>
            </a:r>
          </a:p>
          <a:p>
            <a:endParaRPr lang="sv-SE" dirty="0"/>
          </a:p>
        </p:txBody>
      </p:sp>
    </p:spTree>
    <p:extLst>
      <p:ext uri="{BB962C8B-B14F-4D97-AF65-F5344CB8AC3E}">
        <p14:creationId xmlns:p14="http://schemas.microsoft.com/office/powerpoint/2010/main" val="1134013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43"/>
          <p:cNvSpPr txBox="1">
            <a:spLocks noGrp="1"/>
          </p:cNvSpPr>
          <p:nvPr>
            <p:ph type="body" idx="1"/>
          </p:nvPr>
        </p:nvSpPr>
        <p:spPr>
          <a:xfrm>
            <a:off x="206477" y="1825625"/>
            <a:ext cx="1114732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lang="sv-SE"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2" name="Diagram 1"/>
          <p:cNvGraphicFramePr/>
          <p:nvPr/>
        </p:nvGraphicFramePr>
        <p:xfrm>
          <a:off x="937260" y="888544"/>
          <a:ext cx="10416540" cy="5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ubrik 1">
            <a:extLst>
              <a:ext uri="{FF2B5EF4-FFF2-40B4-BE49-F238E27FC236}">
                <a16:creationId xmlns:a16="http://schemas.microsoft.com/office/drawing/2014/main" id="{136F52D9-BCAF-430B-B092-6EF18F909A15}"/>
              </a:ext>
            </a:extLst>
          </p:cNvPr>
          <p:cNvSpPr>
            <a:spLocks noGrp="1"/>
          </p:cNvSpPr>
          <p:nvPr>
            <p:ph type="title"/>
          </p:nvPr>
        </p:nvSpPr>
        <p:spPr>
          <a:xfrm>
            <a:off x="991566" y="391082"/>
            <a:ext cx="7200000" cy="1157611"/>
          </a:xfrm>
        </p:spPr>
        <p:txBody>
          <a:bodyPr/>
          <a:lstStyle/>
          <a:p>
            <a:r>
              <a:rPr lang="sv-SE" sz="3600" dirty="0">
                <a:solidFill>
                  <a:schemeClr val="accent1"/>
                </a:solidFill>
              </a:rPr>
              <a:t>Fortsättning</a:t>
            </a:r>
          </a:p>
        </p:txBody>
      </p:sp>
    </p:spTree>
    <p:extLst>
      <p:ext uri="{BB962C8B-B14F-4D97-AF65-F5344CB8AC3E}">
        <p14:creationId xmlns:p14="http://schemas.microsoft.com/office/powerpoint/2010/main" val="48966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97EC21-59EB-154A-9C62-7772B37EC7A6}"/>
              </a:ext>
            </a:extLst>
          </p:cNvPr>
          <p:cNvSpPr>
            <a:spLocks noGrp="1"/>
          </p:cNvSpPr>
          <p:nvPr>
            <p:ph type="ctrTitle"/>
          </p:nvPr>
        </p:nvSpPr>
        <p:spPr>
          <a:xfrm>
            <a:off x="2148397" y="1993121"/>
            <a:ext cx="8584707" cy="1310400"/>
          </a:xfrm>
        </p:spPr>
        <p:txBody>
          <a:bodyPr/>
          <a:lstStyle/>
          <a:p>
            <a:r>
              <a:rPr lang="sv-SE" dirty="0">
                <a:hlinkClick r:id="rId2"/>
              </a:rPr>
              <a:t>www.skr.se/primarvardskvalitet</a:t>
            </a:r>
            <a:br>
              <a:rPr lang="sv-SE" dirty="0"/>
            </a:br>
            <a:endParaRPr lang="sv-SE" dirty="0"/>
          </a:p>
        </p:txBody>
      </p:sp>
    </p:spTree>
    <p:extLst>
      <p:ext uri="{BB962C8B-B14F-4D97-AF65-F5344CB8AC3E}">
        <p14:creationId xmlns:p14="http://schemas.microsoft.com/office/powerpoint/2010/main" val="248016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F8DB8-140E-431B-B0D7-D4B918E397FD}"/>
              </a:ext>
            </a:extLst>
          </p:cNvPr>
          <p:cNvSpPr>
            <a:spLocks noGrp="1"/>
          </p:cNvSpPr>
          <p:nvPr>
            <p:ph type="title"/>
          </p:nvPr>
        </p:nvSpPr>
        <p:spPr/>
        <p:txBody>
          <a:bodyPr>
            <a:normAutofit fontScale="90000"/>
          </a:bodyPr>
          <a:lstStyle/>
          <a:p>
            <a:r>
              <a:rPr lang="sv-SE" dirty="0">
                <a:solidFill>
                  <a:schemeClr val="accent2">
                    <a:lumMod val="75000"/>
                  </a:schemeClr>
                </a:solidFill>
              </a:rPr>
              <a:t>Fler</a:t>
            </a:r>
            <a:r>
              <a:rPr lang="sv-SE" b="1" dirty="0">
                <a:solidFill>
                  <a:schemeClr val="accent2">
                    <a:lumMod val="75000"/>
                  </a:schemeClr>
                </a:solidFill>
              </a:rPr>
              <a:t> instruktioner till diskussionsledaren </a:t>
            </a:r>
          </a:p>
        </p:txBody>
      </p:sp>
      <p:sp>
        <p:nvSpPr>
          <p:cNvPr id="3" name="Platshållare för text 2">
            <a:extLst>
              <a:ext uri="{FF2B5EF4-FFF2-40B4-BE49-F238E27FC236}">
                <a16:creationId xmlns:a16="http://schemas.microsoft.com/office/drawing/2014/main" id="{E5F0EF96-5709-4714-B882-DA2B9517D728}"/>
              </a:ext>
            </a:extLst>
          </p:cNvPr>
          <p:cNvSpPr>
            <a:spLocks noGrp="1"/>
          </p:cNvSpPr>
          <p:nvPr>
            <p:ph type="body" idx="1"/>
          </p:nvPr>
        </p:nvSpPr>
        <p:spPr>
          <a:xfrm>
            <a:off x="838200" y="1825625"/>
            <a:ext cx="10072456" cy="4351338"/>
          </a:xfrm>
        </p:spPr>
        <p:txBody>
          <a:bodyPr>
            <a:normAutofit/>
          </a:bodyPr>
          <a:lstStyle/>
          <a:p>
            <a:r>
              <a:rPr lang="sv-SE" sz="2400" dirty="0"/>
              <a:t>Vissa bilder är ”Dolda”, de innehåller extra information eller fördjupning. Ta bort ”döljfunktionen” om ni vill inkludera dessa</a:t>
            </a:r>
          </a:p>
          <a:p>
            <a:r>
              <a:rPr lang="sv-SE" sz="2400" dirty="0"/>
              <a:t>Ha helst PrimärvårdsKvalitet öppet samtidigt i en flik </a:t>
            </a:r>
            <a:r>
              <a:rPr lang="sv-SE" sz="2400" dirty="0" err="1"/>
              <a:t>brevid</a:t>
            </a:r>
            <a:r>
              <a:rPr lang="sv-SE" sz="2400" dirty="0"/>
              <a:t> så ni kan öppna och titta på era egna data parallellt med bilderna i presentationen</a:t>
            </a:r>
          </a:p>
        </p:txBody>
      </p:sp>
    </p:spTree>
    <p:extLst>
      <p:ext uri="{BB962C8B-B14F-4D97-AF65-F5344CB8AC3E}">
        <p14:creationId xmlns:p14="http://schemas.microsoft.com/office/powerpoint/2010/main" val="15534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
            <a:extLst>
              <a:ext uri="{FF2B5EF4-FFF2-40B4-BE49-F238E27FC236}">
                <a16:creationId xmlns:a16="http://schemas.microsoft.com/office/drawing/2014/main" id="{72C01252-2CC2-489B-8068-CDF46F9196C6}"/>
              </a:ext>
            </a:extLst>
          </p:cNvPr>
          <p:cNvSpPr txBox="1">
            <a:spLocks/>
          </p:cNvSpPr>
          <p:nvPr/>
        </p:nvSpPr>
        <p:spPr>
          <a:xfrm>
            <a:off x="384343" y="3664529"/>
            <a:ext cx="2605548" cy="1655762"/>
          </a:xfrm>
          <a:prstGeom prst="rect">
            <a:avLst/>
          </a:prstGeom>
          <a:noFill/>
          <a:ln>
            <a:noFill/>
          </a:ln>
        </p:spPr>
        <p:txBody>
          <a:bodyPr spcFirstLastPara="1" wrap="square" lIns="91425" tIns="45700" rIns="91425" bIns="45700" anchor="t" anchorCtr="0">
            <a:normAutofit/>
          </a:bodyPr>
          <a:lstStyle>
            <a:lvl1pPr marL="252000" indent="-252000" algn="l" defTabSz="914400" rtl="0" eaLnBrk="1" latinLnBrk="0" hangingPunct="1">
              <a:lnSpc>
                <a:spcPct val="10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spcBef>
                <a:spcPts val="0"/>
              </a:spcBef>
              <a:buClr>
                <a:schemeClr val="dk1"/>
              </a:buClr>
              <a:buSzPts val="4000"/>
              <a:buFont typeface="Arial" panose="020B0604020202020204" pitchFamily="34" charset="0"/>
              <a:buNone/>
            </a:pPr>
            <a:r>
              <a:rPr lang="sv-SE" sz="3600" dirty="0"/>
              <a:t>Diagnostik</a:t>
            </a:r>
          </a:p>
        </p:txBody>
      </p:sp>
      <p:grpSp>
        <p:nvGrpSpPr>
          <p:cNvPr id="3" name="Google Shape;91;p1">
            <a:extLst>
              <a:ext uri="{FF2B5EF4-FFF2-40B4-BE49-F238E27FC236}">
                <a16:creationId xmlns:a16="http://schemas.microsoft.com/office/drawing/2014/main" id="{0C26EEB1-FE95-42FA-9CE9-C15152D1EF4A}"/>
              </a:ext>
            </a:extLst>
          </p:cNvPr>
          <p:cNvGrpSpPr/>
          <p:nvPr/>
        </p:nvGrpSpPr>
        <p:grpSpPr>
          <a:xfrm>
            <a:off x="900406" y="4743885"/>
            <a:ext cx="1213925" cy="1382945"/>
            <a:chOff x="4522763" y="1976511"/>
            <a:chExt cx="3299460" cy="3770141"/>
          </a:xfrm>
        </p:grpSpPr>
        <p:sp>
          <p:nvSpPr>
            <p:cNvPr id="4" name="Google Shape;92;p1">
              <a:extLst>
                <a:ext uri="{FF2B5EF4-FFF2-40B4-BE49-F238E27FC236}">
                  <a16:creationId xmlns:a16="http://schemas.microsoft.com/office/drawing/2014/main" id="{DCAE5E3A-5C8D-4221-AEB2-F93A5EF228FF}"/>
                </a:ext>
              </a:extLst>
            </p:cNvPr>
            <p:cNvSpPr/>
            <p:nvPr/>
          </p:nvSpPr>
          <p:spPr>
            <a:xfrm>
              <a:off x="4522763" y="2124222"/>
              <a:ext cx="2138289" cy="2039815"/>
            </a:xfrm>
            <a:custGeom>
              <a:avLst/>
              <a:gdLst/>
              <a:ahLst/>
              <a:cxnLst/>
              <a:rect l="l" t="t" r="r" b="b"/>
              <a:pathLst>
                <a:path w="2138289" h="2039815" extrusionOk="0">
                  <a:moveTo>
                    <a:pt x="1519311" y="0"/>
                  </a:moveTo>
                  <a:cubicBezTo>
                    <a:pt x="1577926" y="2344"/>
                    <a:pt x="1636616" y="3256"/>
                    <a:pt x="1695157" y="7033"/>
                  </a:cubicBezTo>
                  <a:cubicBezTo>
                    <a:pt x="1718402" y="8533"/>
                    <a:pt x="1742838" y="15437"/>
                    <a:pt x="1765495" y="21101"/>
                  </a:cubicBezTo>
                  <a:cubicBezTo>
                    <a:pt x="1798936" y="43395"/>
                    <a:pt x="1778576" y="32495"/>
                    <a:pt x="1828800" y="49236"/>
                  </a:cubicBezTo>
                  <a:lnTo>
                    <a:pt x="1849902" y="56270"/>
                  </a:lnTo>
                  <a:cubicBezTo>
                    <a:pt x="1902298" y="91202"/>
                    <a:pt x="1837939" y="46302"/>
                    <a:pt x="1892105" y="91440"/>
                  </a:cubicBezTo>
                  <a:cubicBezTo>
                    <a:pt x="1898599" y="96852"/>
                    <a:pt x="1906172" y="100818"/>
                    <a:pt x="1913206" y="105507"/>
                  </a:cubicBezTo>
                  <a:cubicBezTo>
                    <a:pt x="1917895" y="112541"/>
                    <a:pt x="1921658" y="120291"/>
                    <a:pt x="1927274" y="126609"/>
                  </a:cubicBezTo>
                  <a:cubicBezTo>
                    <a:pt x="1940491" y="141478"/>
                    <a:pt x="1958441" y="152259"/>
                    <a:pt x="1969477" y="168812"/>
                  </a:cubicBezTo>
                  <a:cubicBezTo>
                    <a:pt x="1989063" y="198190"/>
                    <a:pt x="1977568" y="183935"/>
                    <a:pt x="2004646" y="211015"/>
                  </a:cubicBezTo>
                  <a:cubicBezTo>
                    <a:pt x="2006991" y="218049"/>
                    <a:pt x="2008079" y="225635"/>
                    <a:pt x="2011680" y="232116"/>
                  </a:cubicBezTo>
                  <a:cubicBezTo>
                    <a:pt x="2032715" y="269980"/>
                    <a:pt x="2035283" y="269788"/>
                    <a:pt x="2060917" y="295421"/>
                  </a:cubicBezTo>
                  <a:cubicBezTo>
                    <a:pt x="2065606" y="304799"/>
                    <a:pt x="2071091" y="313821"/>
                    <a:pt x="2074985" y="323556"/>
                  </a:cubicBezTo>
                  <a:cubicBezTo>
                    <a:pt x="2080492" y="337324"/>
                    <a:pt x="2080826" y="353422"/>
                    <a:pt x="2089052" y="365760"/>
                  </a:cubicBezTo>
                  <a:cubicBezTo>
                    <a:pt x="2108936" y="395585"/>
                    <a:pt x="2099339" y="379300"/>
                    <a:pt x="2117188" y="414996"/>
                  </a:cubicBezTo>
                  <a:cubicBezTo>
                    <a:pt x="2119533" y="424375"/>
                    <a:pt x="2121566" y="433837"/>
                    <a:pt x="2124222" y="443132"/>
                  </a:cubicBezTo>
                  <a:cubicBezTo>
                    <a:pt x="2126259" y="450261"/>
                    <a:pt x="2130036" y="456920"/>
                    <a:pt x="2131255" y="464233"/>
                  </a:cubicBezTo>
                  <a:cubicBezTo>
                    <a:pt x="2134745" y="485176"/>
                    <a:pt x="2135944" y="506436"/>
                    <a:pt x="2138289" y="527538"/>
                  </a:cubicBezTo>
                  <a:cubicBezTo>
                    <a:pt x="2135944" y="621323"/>
                    <a:pt x="2135515" y="715175"/>
                    <a:pt x="2131255" y="808892"/>
                  </a:cubicBezTo>
                  <a:cubicBezTo>
                    <a:pt x="2130816" y="818549"/>
                    <a:pt x="2126765" y="827701"/>
                    <a:pt x="2124222" y="837027"/>
                  </a:cubicBezTo>
                  <a:cubicBezTo>
                    <a:pt x="2119731" y="853495"/>
                    <a:pt x="2114294" y="869705"/>
                    <a:pt x="2110154" y="886264"/>
                  </a:cubicBezTo>
                  <a:cubicBezTo>
                    <a:pt x="2097353" y="937465"/>
                    <a:pt x="2108628" y="907198"/>
                    <a:pt x="2096086" y="963636"/>
                  </a:cubicBezTo>
                  <a:cubicBezTo>
                    <a:pt x="2094478" y="970874"/>
                    <a:pt x="2091397" y="977704"/>
                    <a:pt x="2089052" y="984738"/>
                  </a:cubicBezTo>
                  <a:cubicBezTo>
                    <a:pt x="2086708" y="998806"/>
                    <a:pt x="2084187" y="1012845"/>
                    <a:pt x="2082019" y="1026941"/>
                  </a:cubicBezTo>
                  <a:cubicBezTo>
                    <a:pt x="2079117" y="1045807"/>
                    <a:pt x="2075800" y="1083383"/>
                    <a:pt x="2067951" y="1104313"/>
                  </a:cubicBezTo>
                  <a:cubicBezTo>
                    <a:pt x="2064269" y="1114131"/>
                    <a:pt x="2058572" y="1123070"/>
                    <a:pt x="2053883" y="1132449"/>
                  </a:cubicBezTo>
                  <a:cubicBezTo>
                    <a:pt x="2051538" y="1144172"/>
                    <a:pt x="2049995" y="1156084"/>
                    <a:pt x="2046849" y="1167618"/>
                  </a:cubicBezTo>
                  <a:cubicBezTo>
                    <a:pt x="2042947" y="1181924"/>
                    <a:pt x="2036379" y="1195435"/>
                    <a:pt x="2032782" y="1209821"/>
                  </a:cubicBezTo>
                  <a:cubicBezTo>
                    <a:pt x="2022152" y="1252340"/>
                    <a:pt x="2028804" y="1228788"/>
                    <a:pt x="2011680" y="1280160"/>
                  </a:cubicBezTo>
                  <a:cubicBezTo>
                    <a:pt x="2009335" y="1287194"/>
                    <a:pt x="2007399" y="1294377"/>
                    <a:pt x="2004646" y="1301261"/>
                  </a:cubicBezTo>
                  <a:cubicBezTo>
                    <a:pt x="1999957" y="1312984"/>
                    <a:pt x="1994894" y="1324564"/>
                    <a:pt x="1990579" y="1336430"/>
                  </a:cubicBezTo>
                  <a:cubicBezTo>
                    <a:pt x="1990572" y="1336448"/>
                    <a:pt x="1972997" y="1389175"/>
                    <a:pt x="1969477" y="1399735"/>
                  </a:cubicBezTo>
                  <a:cubicBezTo>
                    <a:pt x="1967132" y="1406769"/>
                    <a:pt x="1966556" y="1414667"/>
                    <a:pt x="1962443" y="1420836"/>
                  </a:cubicBezTo>
                  <a:lnTo>
                    <a:pt x="1948375" y="1441938"/>
                  </a:lnTo>
                  <a:cubicBezTo>
                    <a:pt x="1931886" y="1491413"/>
                    <a:pt x="1953342" y="1430351"/>
                    <a:pt x="1927274" y="1491175"/>
                  </a:cubicBezTo>
                  <a:cubicBezTo>
                    <a:pt x="1909800" y="1531945"/>
                    <a:pt x="1933208" y="1492824"/>
                    <a:pt x="1906172" y="1533378"/>
                  </a:cubicBezTo>
                  <a:cubicBezTo>
                    <a:pt x="1893278" y="1572065"/>
                    <a:pt x="1906887" y="1537405"/>
                    <a:pt x="1885071" y="1575581"/>
                  </a:cubicBezTo>
                  <a:cubicBezTo>
                    <a:pt x="1877715" y="1588454"/>
                    <a:pt x="1868359" y="1613393"/>
                    <a:pt x="1856935" y="1624818"/>
                  </a:cubicBezTo>
                  <a:cubicBezTo>
                    <a:pt x="1848646" y="1633108"/>
                    <a:pt x="1836588" y="1637158"/>
                    <a:pt x="1828800" y="1645920"/>
                  </a:cubicBezTo>
                  <a:cubicBezTo>
                    <a:pt x="1817568" y="1658557"/>
                    <a:pt x="1810043" y="1674055"/>
                    <a:pt x="1800665" y="1688123"/>
                  </a:cubicBezTo>
                  <a:cubicBezTo>
                    <a:pt x="1795976" y="1695157"/>
                    <a:pt x="1793631" y="1704535"/>
                    <a:pt x="1786597" y="1709224"/>
                  </a:cubicBezTo>
                  <a:lnTo>
                    <a:pt x="1765495" y="1723292"/>
                  </a:lnTo>
                  <a:cubicBezTo>
                    <a:pt x="1694386" y="1829957"/>
                    <a:pt x="1771352" y="1720484"/>
                    <a:pt x="1716259" y="1786596"/>
                  </a:cubicBezTo>
                  <a:cubicBezTo>
                    <a:pt x="1703902" y="1801425"/>
                    <a:pt x="1695873" y="1823161"/>
                    <a:pt x="1681089" y="1835833"/>
                  </a:cubicBezTo>
                  <a:cubicBezTo>
                    <a:pt x="1673128" y="1842657"/>
                    <a:pt x="1662332" y="1845212"/>
                    <a:pt x="1652954" y="1849901"/>
                  </a:cubicBezTo>
                  <a:cubicBezTo>
                    <a:pt x="1627162" y="1888589"/>
                    <a:pt x="1652954" y="1855762"/>
                    <a:pt x="1617785" y="1885070"/>
                  </a:cubicBezTo>
                  <a:cubicBezTo>
                    <a:pt x="1593508" y="1905301"/>
                    <a:pt x="1590037" y="1922454"/>
                    <a:pt x="1554480" y="1934307"/>
                  </a:cubicBezTo>
                  <a:cubicBezTo>
                    <a:pt x="1547446" y="1936652"/>
                    <a:pt x="1540010" y="1938025"/>
                    <a:pt x="1533379" y="1941341"/>
                  </a:cubicBezTo>
                  <a:cubicBezTo>
                    <a:pt x="1525818" y="1945122"/>
                    <a:pt x="1520047" y="1952079"/>
                    <a:pt x="1512277" y="1955409"/>
                  </a:cubicBezTo>
                  <a:cubicBezTo>
                    <a:pt x="1503392" y="1959217"/>
                    <a:pt x="1493437" y="1959787"/>
                    <a:pt x="1484142" y="1962443"/>
                  </a:cubicBezTo>
                  <a:cubicBezTo>
                    <a:pt x="1477013" y="1964480"/>
                    <a:pt x="1470169" y="1967439"/>
                    <a:pt x="1463040" y="1969476"/>
                  </a:cubicBezTo>
                  <a:cubicBezTo>
                    <a:pt x="1453745" y="1972132"/>
                    <a:pt x="1444164" y="1973732"/>
                    <a:pt x="1434905" y="1976510"/>
                  </a:cubicBezTo>
                  <a:cubicBezTo>
                    <a:pt x="1363753" y="1997856"/>
                    <a:pt x="1419401" y="1981145"/>
                    <a:pt x="1364566" y="2004646"/>
                  </a:cubicBezTo>
                  <a:cubicBezTo>
                    <a:pt x="1346155" y="2012537"/>
                    <a:pt x="1295812" y="2023593"/>
                    <a:pt x="1287194" y="2025747"/>
                  </a:cubicBezTo>
                  <a:lnTo>
                    <a:pt x="1259059" y="2032781"/>
                  </a:lnTo>
                  <a:lnTo>
                    <a:pt x="1230923" y="2039815"/>
                  </a:lnTo>
                  <a:lnTo>
                    <a:pt x="858129" y="2032781"/>
                  </a:lnTo>
                  <a:cubicBezTo>
                    <a:pt x="850720" y="2032516"/>
                    <a:pt x="844298" y="2027201"/>
                    <a:pt x="837028" y="2025747"/>
                  </a:cubicBezTo>
                  <a:cubicBezTo>
                    <a:pt x="820771" y="2022496"/>
                    <a:pt x="804203" y="2021058"/>
                    <a:pt x="787791" y="2018713"/>
                  </a:cubicBezTo>
                  <a:cubicBezTo>
                    <a:pt x="780757" y="2016369"/>
                    <a:pt x="773170" y="2015281"/>
                    <a:pt x="766689" y="2011680"/>
                  </a:cubicBezTo>
                  <a:cubicBezTo>
                    <a:pt x="751909" y="2003469"/>
                    <a:pt x="740526" y="1988891"/>
                    <a:pt x="724486" y="1983544"/>
                  </a:cubicBezTo>
                  <a:lnTo>
                    <a:pt x="682283" y="1969476"/>
                  </a:lnTo>
                  <a:cubicBezTo>
                    <a:pt x="677594" y="1962442"/>
                    <a:pt x="674577" y="1953942"/>
                    <a:pt x="668215" y="1948375"/>
                  </a:cubicBezTo>
                  <a:cubicBezTo>
                    <a:pt x="655491" y="1937242"/>
                    <a:pt x="640080" y="1929618"/>
                    <a:pt x="626012" y="1920240"/>
                  </a:cubicBezTo>
                  <a:lnTo>
                    <a:pt x="583809" y="1892104"/>
                  </a:lnTo>
                  <a:lnTo>
                    <a:pt x="541606" y="1863969"/>
                  </a:lnTo>
                  <a:lnTo>
                    <a:pt x="520505" y="1849901"/>
                  </a:lnTo>
                  <a:cubicBezTo>
                    <a:pt x="515816" y="1842867"/>
                    <a:pt x="513038" y="1834081"/>
                    <a:pt x="506437" y="1828800"/>
                  </a:cubicBezTo>
                  <a:cubicBezTo>
                    <a:pt x="500647" y="1824168"/>
                    <a:pt x="491967" y="1825082"/>
                    <a:pt x="485335" y="1821766"/>
                  </a:cubicBezTo>
                  <a:cubicBezTo>
                    <a:pt x="477774" y="1817985"/>
                    <a:pt x="471268" y="1812387"/>
                    <a:pt x="464234" y="1807698"/>
                  </a:cubicBezTo>
                  <a:cubicBezTo>
                    <a:pt x="426236" y="1750702"/>
                    <a:pt x="477808" y="1825070"/>
                    <a:pt x="429065" y="1765495"/>
                  </a:cubicBezTo>
                  <a:cubicBezTo>
                    <a:pt x="356814" y="1677187"/>
                    <a:pt x="413658" y="1736018"/>
                    <a:pt x="365760" y="1688123"/>
                  </a:cubicBezTo>
                  <a:lnTo>
                    <a:pt x="351692" y="1645920"/>
                  </a:lnTo>
                  <a:cubicBezTo>
                    <a:pt x="349347" y="1638886"/>
                    <a:pt x="348589" y="1631105"/>
                    <a:pt x="344659" y="1624818"/>
                  </a:cubicBezTo>
                  <a:cubicBezTo>
                    <a:pt x="332936" y="1606061"/>
                    <a:pt x="316483" y="1589531"/>
                    <a:pt x="309489" y="1568547"/>
                  </a:cubicBezTo>
                  <a:lnTo>
                    <a:pt x="295422" y="1526344"/>
                  </a:lnTo>
                  <a:cubicBezTo>
                    <a:pt x="293077" y="1519310"/>
                    <a:pt x="291704" y="1511874"/>
                    <a:pt x="288388" y="1505243"/>
                  </a:cubicBezTo>
                  <a:cubicBezTo>
                    <a:pt x="283699" y="1495864"/>
                    <a:pt x="278451" y="1486745"/>
                    <a:pt x="274320" y="1477107"/>
                  </a:cubicBezTo>
                  <a:cubicBezTo>
                    <a:pt x="256846" y="1436336"/>
                    <a:pt x="280254" y="1475459"/>
                    <a:pt x="253219" y="1434904"/>
                  </a:cubicBezTo>
                  <a:cubicBezTo>
                    <a:pt x="234612" y="1360479"/>
                    <a:pt x="259875" y="1448121"/>
                    <a:pt x="232117" y="1385667"/>
                  </a:cubicBezTo>
                  <a:cubicBezTo>
                    <a:pt x="204575" y="1323699"/>
                    <a:pt x="235462" y="1360877"/>
                    <a:pt x="196948" y="1322363"/>
                  </a:cubicBezTo>
                  <a:cubicBezTo>
                    <a:pt x="185394" y="1276146"/>
                    <a:pt x="197436" y="1310910"/>
                    <a:pt x="175846" y="1273126"/>
                  </a:cubicBezTo>
                  <a:cubicBezTo>
                    <a:pt x="168487" y="1260248"/>
                    <a:pt x="159139" y="1235317"/>
                    <a:pt x="147711" y="1223889"/>
                  </a:cubicBezTo>
                  <a:cubicBezTo>
                    <a:pt x="141733" y="1217911"/>
                    <a:pt x="133643" y="1214510"/>
                    <a:pt x="126609" y="1209821"/>
                  </a:cubicBezTo>
                  <a:cubicBezTo>
                    <a:pt x="121920" y="1198098"/>
                    <a:pt x="116975" y="1186474"/>
                    <a:pt x="112542" y="1174652"/>
                  </a:cubicBezTo>
                  <a:cubicBezTo>
                    <a:pt x="105677" y="1156344"/>
                    <a:pt x="106381" y="1147390"/>
                    <a:pt x="91440" y="1132449"/>
                  </a:cubicBezTo>
                  <a:cubicBezTo>
                    <a:pt x="85462" y="1126471"/>
                    <a:pt x="77373" y="1123070"/>
                    <a:pt x="70339" y="1118381"/>
                  </a:cubicBezTo>
                  <a:cubicBezTo>
                    <a:pt x="63062" y="1096551"/>
                    <a:pt x="62274" y="1090873"/>
                    <a:pt x="49237" y="1069144"/>
                  </a:cubicBezTo>
                  <a:cubicBezTo>
                    <a:pt x="40538" y="1054646"/>
                    <a:pt x="26449" y="1042980"/>
                    <a:pt x="21102" y="1026941"/>
                  </a:cubicBezTo>
                  <a:cubicBezTo>
                    <a:pt x="18757" y="1019907"/>
                    <a:pt x="16105" y="1012969"/>
                    <a:pt x="14068" y="1005840"/>
                  </a:cubicBezTo>
                  <a:cubicBezTo>
                    <a:pt x="7446" y="982664"/>
                    <a:pt x="4834" y="966706"/>
                    <a:pt x="0" y="942535"/>
                  </a:cubicBezTo>
                  <a:cubicBezTo>
                    <a:pt x="2345" y="820615"/>
                    <a:pt x="2903" y="698648"/>
                    <a:pt x="7034" y="576775"/>
                  </a:cubicBezTo>
                  <a:cubicBezTo>
                    <a:pt x="7596" y="560206"/>
                    <a:pt x="9706" y="543533"/>
                    <a:pt x="14068" y="527538"/>
                  </a:cubicBezTo>
                  <a:cubicBezTo>
                    <a:pt x="16827" y="517422"/>
                    <a:pt x="24241" y="509138"/>
                    <a:pt x="28135" y="499403"/>
                  </a:cubicBezTo>
                  <a:cubicBezTo>
                    <a:pt x="33642" y="485635"/>
                    <a:pt x="37514" y="471268"/>
                    <a:pt x="42203" y="457200"/>
                  </a:cubicBezTo>
                  <a:lnTo>
                    <a:pt x="63305" y="393895"/>
                  </a:lnTo>
                  <a:cubicBezTo>
                    <a:pt x="65650" y="386861"/>
                    <a:pt x="66226" y="378962"/>
                    <a:pt x="70339" y="372793"/>
                  </a:cubicBezTo>
                  <a:lnTo>
                    <a:pt x="84406" y="351692"/>
                  </a:lnTo>
                  <a:cubicBezTo>
                    <a:pt x="86751" y="342313"/>
                    <a:pt x="87632" y="332442"/>
                    <a:pt x="91440" y="323556"/>
                  </a:cubicBezTo>
                  <a:cubicBezTo>
                    <a:pt x="101720" y="299569"/>
                    <a:pt x="110481" y="302090"/>
                    <a:pt x="126609" y="281353"/>
                  </a:cubicBezTo>
                  <a:cubicBezTo>
                    <a:pt x="170794" y="224543"/>
                    <a:pt x="134997" y="252315"/>
                    <a:pt x="175846" y="225083"/>
                  </a:cubicBezTo>
                  <a:cubicBezTo>
                    <a:pt x="216162" y="164609"/>
                    <a:pt x="162481" y="235774"/>
                    <a:pt x="211015" y="196947"/>
                  </a:cubicBezTo>
                  <a:cubicBezTo>
                    <a:pt x="217616" y="191666"/>
                    <a:pt x="218721" y="181413"/>
                    <a:pt x="225083" y="175846"/>
                  </a:cubicBezTo>
                  <a:cubicBezTo>
                    <a:pt x="241090" y="161840"/>
                    <a:pt x="273820" y="142901"/>
                    <a:pt x="295422" y="133643"/>
                  </a:cubicBezTo>
                  <a:cubicBezTo>
                    <a:pt x="302237" y="130722"/>
                    <a:pt x="309892" y="129925"/>
                    <a:pt x="316523" y="126609"/>
                  </a:cubicBezTo>
                  <a:cubicBezTo>
                    <a:pt x="324084" y="122828"/>
                    <a:pt x="330591" y="117230"/>
                    <a:pt x="337625" y="112541"/>
                  </a:cubicBezTo>
                  <a:cubicBezTo>
                    <a:pt x="342314" y="105507"/>
                    <a:pt x="344524" y="95920"/>
                    <a:pt x="351692" y="91440"/>
                  </a:cubicBezTo>
                  <a:cubicBezTo>
                    <a:pt x="363109" y="84304"/>
                    <a:pt x="405558" y="74456"/>
                    <a:pt x="422031" y="70338"/>
                  </a:cubicBezTo>
                  <a:cubicBezTo>
                    <a:pt x="436099" y="60960"/>
                    <a:pt x="447655" y="45519"/>
                    <a:pt x="464234" y="42203"/>
                  </a:cubicBezTo>
                  <a:cubicBezTo>
                    <a:pt x="547116" y="25626"/>
                    <a:pt x="443945" y="45585"/>
                    <a:pt x="548640" y="28135"/>
                  </a:cubicBezTo>
                  <a:cubicBezTo>
                    <a:pt x="560433" y="26170"/>
                    <a:pt x="572016" y="23066"/>
                    <a:pt x="583809" y="21101"/>
                  </a:cubicBezTo>
                  <a:cubicBezTo>
                    <a:pt x="600162" y="18375"/>
                    <a:pt x="616612" y="16258"/>
                    <a:pt x="633046" y="14067"/>
                  </a:cubicBezTo>
                  <a:lnTo>
                    <a:pt x="689317" y="7033"/>
                  </a:lnTo>
                </a:path>
              </a:pathLst>
            </a:custGeom>
            <a:noFill/>
            <a:ln w="762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5" name="Google Shape;93;p1">
              <a:extLst>
                <a:ext uri="{FF2B5EF4-FFF2-40B4-BE49-F238E27FC236}">
                  <a16:creationId xmlns:a16="http://schemas.microsoft.com/office/drawing/2014/main" id="{33682BEA-F4C2-47E7-BA1E-29DCBFBA0932}"/>
                </a:ext>
              </a:extLst>
            </p:cNvPr>
            <p:cNvSpPr/>
            <p:nvPr/>
          </p:nvSpPr>
          <p:spPr>
            <a:xfrm>
              <a:off x="5535637" y="4142935"/>
              <a:ext cx="1906172" cy="1603717"/>
            </a:xfrm>
            <a:custGeom>
              <a:avLst/>
              <a:gdLst/>
              <a:ahLst/>
              <a:cxnLst/>
              <a:rect l="l" t="t" r="r" b="b"/>
              <a:pathLst>
                <a:path w="1906172" h="1603717" extrusionOk="0">
                  <a:moveTo>
                    <a:pt x="49237" y="0"/>
                  </a:moveTo>
                  <a:cubicBezTo>
                    <a:pt x="44548" y="42203"/>
                    <a:pt x="39693" y="84389"/>
                    <a:pt x="35169" y="126610"/>
                  </a:cubicBezTo>
                  <a:cubicBezTo>
                    <a:pt x="32659" y="150039"/>
                    <a:pt x="28991" y="173401"/>
                    <a:pt x="28135" y="196948"/>
                  </a:cubicBezTo>
                  <a:cubicBezTo>
                    <a:pt x="24300" y="302412"/>
                    <a:pt x="24867" y="408005"/>
                    <a:pt x="21101" y="513471"/>
                  </a:cubicBezTo>
                  <a:cubicBezTo>
                    <a:pt x="20177" y="539351"/>
                    <a:pt x="16779" y="565088"/>
                    <a:pt x="14068" y="590843"/>
                  </a:cubicBezTo>
                  <a:cubicBezTo>
                    <a:pt x="9039" y="638625"/>
                    <a:pt x="7295" y="645550"/>
                    <a:pt x="0" y="689317"/>
                  </a:cubicBezTo>
                  <a:cubicBezTo>
                    <a:pt x="2345" y="757311"/>
                    <a:pt x="2790" y="825397"/>
                    <a:pt x="7034" y="893299"/>
                  </a:cubicBezTo>
                  <a:cubicBezTo>
                    <a:pt x="7496" y="900699"/>
                    <a:pt x="10467" y="907919"/>
                    <a:pt x="14068" y="914400"/>
                  </a:cubicBezTo>
                  <a:cubicBezTo>
                    <a:pt x="14072" y="914408"/>
                    <a:pt x="49235" y="967151"/>
                    <a:pt x="56271" y="977705"/>
                  </a:cubicBezTo>
                  <a:lnTo>
                    <a:pt x="70338" y="998807"/>
                  </a:lnTo>
                  <a:lnTo>
                    <a:pt x="84406" y="1019908"/>
                  </a:lnTo>
                  <a:cubicBezTo>
                    <a:pt x="103164" y="1076182"/>
                    <a:pt x="75027" y="1010529"/>
                    <a:pt x="112541" y="1048043"/>
                  </a:cubicBezTo>
                  <a:cubicBezTo>
                    <a:pt x="117784" y="1053286"/>
                    <a:pt x="116259" y="1062513"/>
                    <a:pt x="119575" y="1069145"/>
                  </a:cubicBezTo>
                  <a:cubicBezTo>
                    <a:pt x="123356" y="1076706"/>
                    <a:pt x="129862" y="1082686"/>
                    <a:pt x="133643" y="1090247"/>
                  </a:cubicBezTo>
                  <a:cubicBezTo>
                    <a:pt x="154003" y="1130965"/>
                    <a:pt x="121777" y="1092447"/>
                    <a:pt x="161778" y="1132450"/>
                  </a:cubicBezTo>
                  <a:cubicBezTo>
                    <a:pt x="164123" y="1139484"/>
                    <a:pt x="166775" y="1146422"/>
                    <a:pt x="168812" y="1153551"/>
                  </a:cubicBezTo>
                  <a:cubicBezTo>
                    <a:pt x="171468" y="1162846"/>
                    <a:pt x="171523" y="1173040"/>
                    <a:pt x="175846" y="1181687"/>
                  </a:cubicBezTo>
                  <a:cubicBezTo>
                    <a:pt x="175853" y="1181701"/>
                    <a:pt x="211011" y="1234434"/>
                    <a:pt x="218049" y="1244991"/>
                  </a:cubicBezTo>
                  <a:cubicBezTo>
                    <a:pt x="222738" y="1252025"/>
                    <a:pt x="229444" y="1258073"/>
                    <a:pt x="232117" y="1266093"/>
                  </a:cubicBezTo>
                  <a:cubicBezTo>
                    <a:pt x="236806" y="1280161"/>
                    <a:pt x="237960" y="1295958"/>
                    <a:pt x="246185" y="1308296"/>
                  </a:cubicBezTo>
                  <a:cubicBezTo>
                    <a:pt x="266755" y="1339151"/>
                    <a:pt x="255180" y="1322634"/>
                    <a:pt x="281354" y="1357533"/>
                  </a:cubicBezTo>
                  <a:cubicBezTo>
                    <a:pt x="299034" y="1410570"/>
                    <a:pt x="275185" y="1345195"/>
                    <a:pt x="302455" y="1399736"/>
                  </a:cubicBezTo>
                  <a:cubicBezTo>
                    <a:pt x="310950" y="1416726"/>
                    <a:pt x="306759" y="1428500"/>
                    <a:pt x="323557" y="1441939"/>
                  </a:cubicBezTo>
                  <a:cubicBezTo>
                    <a:pt x="329346" y="1446571"/>
                    <a:pt x="338027" y="1445657"/>
                    <a:pt x="344658" y="1448973"/>
                  </a:cubicBezTo>
                  <a:cubicBezTo>
                    <a:pt x="395409" y="1474348"/>
                    <a:pt x="332246" y="1452448"/>
                    <a:pt x="393895" y="1477108"/>
                  </a:cubicBezTo>
                  <a:cubicBezTo>
                    <a:pt x="407663" y="1482615"/>
                    <a:pt x="422030" y="1486487"/>
                    <a:pt x="436098" y="1491176"/>
                  </a:cubicBezTo>
                  <a:cubicBezTo>
                    <a:pt x="443132" y="1493521"/>
                    <a:pt x="451031" y="1494097"/>
                    <a:pt x="457200" y="1498210"/>
                  </a:cubicBezTo>
                  <a:cubicBezTo>
                    <a:pt x="486345" y="1517639"/>
                    <a:pt x="470100" y="1510227"/>
                    <a:pt x="506437" y="1519311"/>
                  </a:cubicBezTo>
                  <a:cubicBezTo>
                    <a:pt x="513471" y="1524000"/>
                    <a:pt x="519813" y="1529946"/>
                    <a:pt x="527538" y="1533379"/>
                  </a:cubicBezTo>
                  <a:cubicBezTo>
                    <a:pt x="541089" y="1539402"/>
                    <a:pt x="569741" y="1547447"/>
                    <a:pt x="569741" y="1547447"/>
                  </a:cubicBezTo>
                  <a:cubicBezTo>
                    <a:pt x="573513" y="1550276"/>
                    <a:pt x="610569" y="1578879"/>
                    <a:pt x="618978" y="1582616"/>
                  </a:cubicBezTo>
                  <a:cubicBezTo>
                    <a:pt x="658194" y="1600045"/>
                    <a:pt x="673135" y="1598177"/>
                    <a:pt x="717452" y="1603717"/>
                  </a:cubicBezTo>
                  <a:lnTo>
                    <a:pt x="1216855" y="1596683"/>
                  </a:lnTo>
                  <a:cubicBezTo>
                    <a:pt x="1283018" y="1594965"/>
                    <a:pt x="1236290" y="1590853"/>
                    <a:pt x="1287194" y="1575582"/>
                  </a:cubicBezTo>
                  <a:cubicBezTo>
                    <a:pt x="1300854" y="1571484"/>
                    <a:pt x="1315365" y="1571099"/>
                    <a:pt x="1329397" y="1568548"/>
                  </a:cubicBezTo>
                  <a:cubicBezTo>
                    <a:pt x="1341159" y="1566409"/>
                    <a:pt x="1352968" y="1564414"/>
                    <a:pt x="1364566" y="1561514"/>
                  </a:cubicBezTo>
                  <a:cubicBezTo>
                    <a:pt x="1371759" y="1559716"/>
                    <a:pt x="1378515" y="1556431"/>
                    <a:pt x="1385668" y="1554480"/>
                  </a:cubicBezTo>
                  <a:cubicBezTo>
                    <a:pt x="1404321" y="1549393"/>
                    <a:pt x="1441938" y="1540413"/>
                    <a:pt x="1441938" y="1540413"/>
                  </a:cubicBezTo>
                  <a:cubicBezTo>
                    <a:pt x="1448972" y="1535724"/>
                    <a:pt x="1455479" y="1530126"/>
                    <a:pt x="1463040" y="1526345"/>
                  </a:cubicBezTo>
                  <a:cubicBezTo>
                    <a:pt x="1469671" y="1523029"/>
                    <a:pt x="1477660" y="1522912"/>
                    <a:pt x="1484141" y="1519311"/>
                  </a:cubicBezTo>
                  <a:cubicBezTo>
                    <a:pt x="1498921" y="1511100"/>
                    <a:pt x="1526345" y="1491176"/>
                    <a:pt x="1526345" y="1491176"/>
                  </a:cubicBezTo>
                  <a:cubicBezTo>
                    <a:pt x="1531034" y="1484142"/>
                    <a:pt x="1534050" y="1475641"/>
                    <a:pt x="1540412" y="1470074"/>
                  </a:cubicBezTo>
                  <a:cubicBezTo>
                    <a:pt x="1553136" y="1458940"/>
                    <a:pt x="1582615" y="1441939"/>
                    <a:pt x="1582615" y="1441939"/>
                  </a:cubicBezTo>
                  <a:cubicBezTo>
                    <a:pt x="1584960" y="1432560"/>
                    <a:pt x="1583283" y="1421078"/>
                    <a:pt x="1589649" y="1413803"/>
                  </a:cubicBezTo>
                  <a:cubicBezTo>
                    <a:pt x="1600782" y="1401079"/>
                    <a:pt x="1631852" y="1385668"/>
                    <a:pt x="1631852" y="1385668"/>
                  </a:cubicBezTo>
                  <a:cubicBezTo>
                    <a:pt x="1669367" y="1310641"/>
                    <a:pt x="1617784" y="1399736"/>
                    <a:pt x="1674055" y="1343465"/>
                  </a:cubicBezTo>
                  <a:cubicBezTo>
                    <a:pt x="1686010" y="1331510"/>
                    <a:pt x="1692813" y="1315330"/>
                    <a:pt x="1702191" y="1301262"/>
                  </a:cubicBezTo>
                  <a:cubicBezTo>
                    <a:pt x="1706880" y="1294228"/>
                    <a:pt x="1709224" y="1284849"/>
                    <a:pt x="1716258" y="1280160"/>
                  </a:cubicBezTo>
                  <a:lnTo>
                    <a:pt x="1737360" y="1266093"/>
                  </a:lnTo>
                  <a:cubicBezTo>
                    <a:pt x="1747989" y="1223575"/>
                    <a:pt x="1741339" y="1247122"/>
                    <a:pt x="1758461" y="1195754"/>
                  </a:cubicBezTo>
                  <a:lnTo>
                    <a:pt x="1765495" y="1174653"/>
                  </a:lnTo>
                  <a:cubicBezTo>
                    <a:pt x="1767840" y="1158241"/>
                    <a:pt x="1770338" y="1141850"/>
                    <a:pt x="1772529" y="1125416"/>
                  </a:cubicBezTo>
                  <a:cubicBezTo>
                    <a:pt x="1780167" y="1068130"/>
                    <a:pt x="1787949" y="995563"/>
                    <a:pt x="1793631" y="942536"/>
                  </a:cubicBezTo>
                  <a:cubicBezTo>
                    <a:pt x="1798071" y="901101"/>
                    <a:pt x="1801333" y="857303"/>
                    <a:pt x="1807698" y="815927"/>
                  </a:cubicBezTo>
                  <a:cubicBezTo>
                    <a:pt x="1815887" y="762699"/>
                    <a:pt x="1812432" y="799292"/>
                    <a:pt x="1821766" y="752622"/>
                  </a:cubicBezTo>
                  <a:cubicBezTo>
                    <a:pt x="1824438" y="739261"/>
                    <a:pt x="1831307" y="690341"/>
                    <a:pt x="1835834" y="675250"/>
                  </a:cubicBezTo>
                  <a:cubicBezTo>
                    <a:pt x="1839462" y="663156"/>
                    <a:pt x="1846273" y="652174"/>
                    <a:pt x="1849901" y="640080"/>
                  </a:cubicBezTo>
                  <a:cubicBezTo>
                    <a:pt x="1853336" y="628629"/>
                    <a:pt x="1854035" y="616509"/>
                    <a:pt x="1856935" y="604911"/>
                  </a:cubicBezTo>
                  <a:cubicBezTo>
                    <a:pt x="1858733" y="597718"/>
                    <a:pt x="1862171" y="591003"/>
                    <a:pt x="1863969" y="583810"/>
                  </a:cubicBezTo>
                  <a:cubicBezTo>
                    <a:pt x="1866869" y="572211"/>
                    <a:pt x="1868103" y="560239"/>
                    <a:pt x="1871003" y="548640"/>
                  </a:cubicBezTo>
                  <a:cubicBezTo>
                    <a:pt x="1872801" y="541447"/>
                    <a:pt x="1876239" y="534732"/>
                    <a:pt x="1878037" y="527539"/>
                  </a:cubicBezTo>
                  <a:cubicBezTo>
                    <a:pt x="1880937" y="515941"/>
                    <a:pt x="1881787" y="503865"/>
                    <a:pt x="1885071" y="492370"/>
                  </a:cubicBezTo>
                  <a:cubicBezTo>
                    <a:pt x="1891182" y="470983"/>
                    <a:pt x="1906172" y="429065"/>
                    <a:pt x="1906172" y="429065"/>
                  </a:cubicBezTo>
                  <a:cubicBezTo>
                    <a:pt x="1903827" y="375139"/>
                    <a:pt x="1902613" y="321152"/>
                    <a:pt x="1899138" y="267287"/>
                  </a:cubicBezTo>
                  <a:cubicBezTo>
                    <a:pt x="1897921" y="248423"/>
                    <a:pt x="1894979" y="229699"/>
                    <a:pt x="1892105" y="211016"/>
                  </a:cubicBezTo>
                  <a:cubicBezTo>
                    <a:pt x="1890287" y="199200"/>
                    <a:pt x="1885071" y="175847"/>
                    <a:pt x="1885071" y="175847"/>
                  </a:cubicBezTo>
                </a:path>
              </a:pathLst>
            </a:custGeom>
            <a:noFill/>
            <a:ln w="762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6" name="Google Shape;94;p1">
              <a:extLst>
                <a:ext uri="{FF2B5EF4-FFF2-40B4-BE49-F238E27FC236}">
                  <a16:creationId xmlns:a16="http://schemas.microsoft.com/office/drawing/2014/main" id="{D4597787-6431-4406-BACE-778059011053}"/>
                </a:ext>
              </a:extLst>
            </p:cNvPr>
            <p:cNvSpPr/>
            <p:nvPr/>
          </p:nvSpPr>
          <p:spPr>
            <a:xfrm>
              <a:off x="5120640" y="1976511"/>
              <a:ext cx="260252" cy="295422"/>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7" name="Google Shape;95;p1">
              <a:extLst>
                <a:ext uri="{FF2B5EF4-FFF2-40B4-BE49-F238E27FC236}">
                  <a16:creationId xmlns:a16="http://schemas.microsoft.com/office/drawing/2014/main" id="{54B01FCC-FED0-410A-AB56-79F377077F2F}"/>
                </a:ext>
              </a:extLst>
            </p:cNvPr>
            <p:cNvSpPr/>
            <p:nvPr/>
          </p:nvSpPr>
          <p:spPr>
            <a:xfrm>
              <a:off x="5835748" y="1976511"/>
              <a:ext cx="260252" cy="295422"/>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8" name="Google Shape;96;p1">
              <a:extLst>
                <a:ext uri="{FF2B5EF4-FFF2-40B4-BE49-F238E27FC236}">
                  <a16:creationId xmlns:a16="http://schemas.microsoft.com/office/drawing/2014/main" id="{013D7BEB-EC0F-49C6-B004-81A538A55F8F}"/>
                </a:ext>
              </a:extLst>
            </p:cNvPr>
            <p:cNvSpPr/>
            <p:nvPr/>
          </p:nvSpPr>
          <p:spPr>
            <a:xfrm>
              <a:off x="6873827" y="3371775"/>
              <a:ext cx="948396" cy="975141"/>
            </a:xfrm>
            <a:prstGeom prst="ellipse">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9" name="Google Shape;97;p1">
              <a:extLst>
                <a:ext uri="{FF2B5EF4-FFF2-40B4-BE49-F238E27FC236}">
                  <a16:creationId xmlns:a16="http://schemas.microsoft.com/office/drawing/2014/main" id="{5BE05297-AA74-4858-B58B-E4DF953B8A0E}"/>
                </a:ext>
              </a:extLst>
            </p:cNvPr>
            <p:cNvSpPr/>
            <p:nvPr/>
          </p:nvSpPr>
          <p:spPr>
            <a:xfrm>
              <a:off x="7049086" y="3547891"/>
              <a:ext cx="597877" cy="595044"/>
            </a:xfrm>
            <a:prstGeom prst="ellipse">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grpSp>
      <p:sp>
        <p:nvSpPr>
          <p:cNvPr id="10" name="Google Shape;98;p1">
            <a:extLst>
              <a:ext uri="{FF2B5EF4-FFF2-40B4-BE49-F238E27FC236}">
                <a16:creationId xmlns:a16="http://schemas.microsoft.com/office/drawing/2014/main" id="{251591A3-C8C8-4E2B-BA11-1790A9F09283}"/>
              </a:ext>
            </a:extLst>
          </p:cNvPr>
          <p:cNvSpPr txBox="1"/>
          <p:nvPr/>
        </p:nvSpPr>
        <p:spPr>
          <a:xfrm>
            <a:off x="2776969" y="3664529"/>
            <a:ext cx="3526153" cy="1456136"/>
          </a:xfrm>
          <a:prstGeom prst="rect">
            <a:avLst/>
          </a:prstGeom>
          <a:noFill/>
          <a:ln>
            <a:noFill/>
          </a:ln>
        </p:spPr>
        <p:txBody>
          <a:bodyPr spcFirstLastPara="1" wrap="square" lIns="91425" tIns="45700" rIns="91425" bIns="45700" anchor="t" anchorCtr="0">
            <a:normAutofit/>
          </a:bodyPr>
          <a:lstStyle/>
          <a:p>
            <a:pPr marL="457200" marR="0" lvl="1" indent="0" algn="ctr" rtl="0">
              <a:lnSpc>
                <a:spcPct val="90000"/>
              </a:lnSpc>
              <a:spcBef>
                <a:spcPts val="0"/>
              </a:spcBef>
              <a:spcAft>
                <a:spcPts val="0"/>
              </a:spcAft>
              <a:buClr>
                <a:schemeClr val="dk1"/>
              </a:buClr>
              <a:buSzPts val="4000"/>
              <a:buFont typeface="Arial"/>
              <a:buNone/>
            </a:pPr>
            <a:r>
              <a:rPr lang="sv-SE" sz="3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Tillgång till behandling </a:t>
            </a:r>
            <a:endParaRPr sz="3600" dirty="0"/>
          </a:p>
        </p:txBody>
      </p:sp>
      <p:sp>
        <p:nvSpPr>
          <p:cNvPr id="11" name="Google Shape;99;p1">
            <a:extLst>
              <a:ext uri="{FF2B5EF4-FFF2-40B4-BE49-F238E27FC236}">
                <a16:creationId xmlns:a16="http://schemas.microsoft.com/office/drawing/2014/main" id="{C4258B17-BC82-4E73-860A-9FFEB15BB081}"/>
              </a:ext>
            </a:extLst>
          </p:cNvPr>
          <p:cNvSpPr txBox="1"/>
          <p:nvPr/>
        </p:nvSpPr>
        <p:spPr>
          <a:xfrm>
            <a:off x="6213597" y="3429000"/>
            <a:ext cx="3201434" cy="1655762"/>
          </a:xfrm>
          <a:prstGeom prst="rect">
            <a:avLst/>
          </a:prstGeom>
          <a:noFill/>
          <a:ln>
            <a:noFill/>
          </a:ln>
        </p:spPr>
        <p:txBody>
          <a:bodyPr spcFirstLastPara="1" wrap="square" lIns="91425" tIns="45700" rIns="91425" bIns="45700" anchor="t" anchorCtr="0">
            <a:noAutofit/>
          </a:bodyPr>
          <a:lstStyle/>
          <a:p>
            <a:pPr marL="457200" marR="0" lvl="1" indent="0" algn="ctr" rtl="0">
              <a:lnSpc>
                <a:spcPct val="90000"/>
              </a:lnSpc>
              <a:spcBef>
                <a:spcPts val="0"/>
              </a:spcBef>
              <a:spcAft>
                <a:spcPts val="0"/>
              </a:spcAft>
              <a:buClr>
                <a:schemeClr val="dk1"/>
              </a:buClr>
              <a:buSzPts val="4000"/>
              <a:buFont typeface="Arial"/>
              <a:buNone/>
            </a:pPr>
            <a:r>
              <a:rPr lang="sv-SE" sz="3600" b="0" i="0" u="none" strike="noStrike" cap="none" dirty="0">
                <a:solidFill>
                  <a:schemeClr val="dk1"/>
                </a:solidFill>
                <a:latin typeface="Calibri"/>
                <a:ea typeface="Calibri"/>
                <a:cs typeface="Calibri"/>
                <a:sym typeface="Calibri"/>
              </a:rPr>
              <a:t>Riskfylld </a:t>
            </a:r>
            <a:r>
              <a:rPr lang="sv-SE" sz="3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läkemedels-behandling</a:t>
            </a:r>
            <a:endParaRPr sz="3600" dirty="0">
              <a:solidFill>
                <a:schemeClr val="dk1"/>
              </a:solidFill>
              <a:latin typeface="Calibri"/>
              <a:ea typeface="Calibri"/>
              <a:cs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sp>
        <p:nvSpPr>
          <p:cNvPr id="12" name="Google Shape;100;p1">
            <a:extLst>
              <a:ext uri="{FF2B5EF4-FFF2-40B4-BE49-F238E27FC236}">
                <a16:creationId xmlns:a16="http://schemas.microsoft.com/office/drawing/2014/main" id="{69BD9F51-1B10-4DFF-965D-7EDB7C7C53EC}"/>
              </a:ext>
            </a:extLst>
          </p:cNvPr>
          <p:cNvSpPr txBox="1"/>
          <p:nvPr/>
        </p:nvSpPr>
        <p:spPr>
          <a:xfrm>
            <a:off x="8963094" y="3608932"/>
            <a:ext cx="3228906" cy="1655762"/>
          </a:xfrm>
          <a:prstGeom prst="rect">
            <a:avLst/>
          </a:prstGeom>
          <a:noFill/>
          <a:ln>
            <a:noFill/>
          </a:ln>
        </p:spPr>
        <p:txBody>
          <a:bodyPr spcFirstLastPara="1" wrap="square" lIns="91425" tIns="45700" rIns="91425" bIns="45700" anchor="t" anchorCtr="0">
            <a:normAutofit/>
          </a:bodyPr>
          <a:lstStyle/>
          <a:p>
            <a:pPr marL="457200" marR="0" lvl="1" indent="0" algn="ctr" rtl="0">
              <a:lnSpc>
                <a:spcPct val="90000"/>
              </a:lnSpc>
              <a:spcBef>
                <a:spcPts val="0"/>
              </a:spcBef>
              <a:spcAft>
                <a:spcPts val="0"/>
              </a:spcAft>
              <a:buClr>
                <a:schemeClr val="dk1"/>
              </a:buClr>
              <a:buSzPts val="4000"/>
              <a:buFont typeface="Arial"/>
              <a:buNone/>
            </a:pPr>
            <a:r>
              <a:rPr lang="sv-SE" sz="3600" b="0" i="0" u="none" strike="noStrike" cap="none" dirty="0">
                <a:solidFill>
                  <a:schemeClr val="dk1"/>
                </a:solidFill>
                <a:latin typeface="Calibri"/>
                <a:ea typeface="Calibri"/>
                <a:cs typeface="Calibri"/>
                <a:sym typeface="Calibri"/>
              </a:rPr>
              <a:t>Uppföljning</a:t>
            </a:r>
            <a:endParaRPr sz="3600" dirty="0"/>
          </a:p>
        </p:txBody>
      </p:sp>
      <p:pic>
        <p:nvPicPr>
          <p:cNvPr id="13" name="Google Shape;102;p1">
            <a:extLst>
              <a:ext uri="{FF2B5EF4-FFF2-40B4-BE49-F238E27FC236}">
                <a16:creationId xmlns:a16="http://schemas.microsoft.com/office/drawing/2014/main" id="{28CBE367-0D0F-49AF-B67D-97888B853466}"/>
              </a:ext>
            </a:extLst>
          </p:cNvPr>
          <p:cNvPicPr preferRelativeResize="0"/>
          <p:nvPr/>
        </p:nvPicPr>
        <p:blipFill rotWithShape="1">
          <a:blip r:embed="rId2">
            <a:alphaModFix/>
          </a:blip>
          <a:srcRect/>
          <a:stretch/>
        </p:blipFill>
        <p:spPr>
          <a:xfrm rot="10800000">
            <a:off x="3843056" y="4997217"/>
            <a:ext cx="1733532" cy="1300149"/>
          </a:xfrm>
          <a:prstGeom prst="rect">
            <a:avLst/>
          </a:prstGeom>
          <a:noFill/>
          <a:ln>
            <a:noFill/>
          </a:ln>
        </p:spPr>
      </p:pic>
      <p:pic>
        <p:nvPicPr>
          <p:cNvPr id="14" name="Bildobjekt 13">
            <a:extLst>
              <a:ext uri="{FF2B5EF4-FFF2-40B4-BE49-F238E27FC236}">
                <a16:creationId xmlns:a16="http://schemas.microsoft.com/office/drawing/2014/main" id="{9D47475F-09A7-4C67-B9F8-75ED81F517AA}"/>
              </a:ext>
            </a:extLst>
          </p:cNvPr>
          <p:cNvPicPr>
            <a:picLocks noChangeAspect="1"/>
          </p:cNvPicPr>
          <p:nvPr/>
        </p:nvPicPr>
        <p:blipFill>
          <a:blip r:embed="rId3"/>
          <a:stretch>
            <a:fillRect/>
          </a:stretch>
        </p:blipFill>
        <p:spPr>
          <a:xfrm>
            <a:off x="7188729" y="5227866"/>
            <a:ext cx="1517689" cy="1209659"/>
          </a:xfrm>
          <a:prstGeom prst="rect">
            <a:avLst/>
          </a:prstGeom>
        </p:spPr>
      </p:pic>
      <p:pic>
        <p:nvPicPr>
          <p:cNvPr id="15" name="Bildobjekt 14">
            <a:extLst>
              <a:ext uri="{FF2B5EF4-FFF2-40B4-BE49-F238E27FC236}">
                <a16:creationId xmlns:a16="http://schemas.microsoft.com/office/drawing/2014/main" id="{489E9778-67D9-4404-9233-E2754970F914}"/>
              </a:ext>
            </a:extLst>
          </p:cNvPr>
          <p:cNvPicPr>
            <a:picLocks noChangeAspect="1"/>
          </p:cNvPicPr>
          <p:nvPr/>
        </p:nvPicPr>
        <p:blipFill>
          <a:blip r:embed="rId4"/>
          <a:stretch>
            <a:fillRect/>
          </a:stretch>
        </p:blipFill>
        <p:spPr>
          <a:xfrm>
            <a:off x="10160096" y="4997217"/>
            <a:ext cx="1517689" cy="1232338"/>
          </a:xfrm>
          <a:prstGeom prst="rect">
            <a:avLst/>
          </a:prstGeom>
        </p:spPr>
      </p:pic>
      <p:sp>
        <p:nvSpPr>
          <p:cNvPr id="16" name="Rubrik 3">
            <a:extLst>
              <a:ext uri="{FF2B5EF4-FFF2-40B4-BE49-F238E27FC236}">
                <a16:creationId xmlns:a16="http://schemas.microsoft.com/office/drawing/2014/main" id="{BBAB5116-1C2C-4FD5-8334-94A64CCFDEE7}"/>
              </a:ext>
            </a:extLst>
          </p:cNvPr>
          <p:cNvSpPr txBox="1">
            <a:spLocks/>
          </p:cNvSpPr>
          <p:nvPr/>
        </p:nvSpPr>
        <p:spPr>
          <a:xfrm>
            <a:off x="1094686" y="896631"/>
            <a:ext cx="10237822" cy="13104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pPr algn="ctr"/>
            <a:r>
              <a:rPr lang="sv-SE" sz="6000" dirty="0">
                <a:solidFill>
                  <a:schemeClr val="accent2">
                    <a:lumMod val="75000"/>
                  </a:schemeClr>
                </a:solidFill>
              </a:rPr>
              <a:t>Säker vård i primärvård </a:t>
            </a:r>
            <a:br>
              <a:rPr lang="sv-SE" dirty="0">
                <a:latin typeface="Calibri" panose="020F0502020204030204" pitchFamily="34" charset="0"/>
                <a:cs typeface="Calibri" panose="020F0502020204030204" pitchFamily="34" charset="0"/>
              </a:rPr>
            </a:br>
            <a:r>
              <a:rPr lang="sv-SE" sz="2800" dirty="0">
                <a:latin typeface="Calibri"/>
                <a:ea typeface="Calibri"/>
                <a:cs typeface="Calibri"/>
                <a:sym typeface="Calibri"/>
              </a:rPr>
              <a:t>En hjälp vid diskussion och analys av vårdcentralens egna resultat</a:t>
            </a:r>
            <a:endParaRPr lang="sv-SE" dirty="0"/>
          </a:p>
        </p:txBody>
      </p:sp>
    </p:spTree>
    <p:extLst>
      <p:ext uri="{BB962C8B-B14F-4D97-AF65-F5344CB8AC3E}">
        <p14:creationId xmlns:p14="http://schemas.microsoft.com/office/powerpoint/2010/main" val="90662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solidFill>
                  <a:schemeClr val="accent2">
                    <a:lumMod val="75000"/>
                  </a:schemeClr>
                </a:solidFill>
              </a:rPr>
              <a:t>Introduktion</a:t>
            </a:r>
            <a:endParaRPr sz="4000" dirty="0">
              <a:solidFill>
                <a:schemeClr val="accent2">
                  <a:lumMod val="75000"/>
                </a:schemeClr>
              </a:solidFill>
            </a:endParaRPr>
          </a:p>
        </p:txBody>
      </p:sp>
      <p:sp>
        <p:nvSpPr>
          <p:cNvPr id="114" name="Google Shape;114;p3"/>
          <p:cNvSpPr txBox="1">
            <a:spLocks noGrp="1"/>
          </p:cNvSpPr>
          <p:nvPr>
            <p:ph type="body" idx="1"/>
          </p:nvPr>
        </p:nvSpPr>
        <p:spPr>
          <a:xfrm>
            <a:off x="838200" y="1825625"/>
            <a:ext cx="10365419"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sv-SE" dirty="0"/>
              <a:t>Fokus på ett proaktivt arbetssätt</a:t>
            </a:r>
            <a:endParaRPr dirty="0"/>
          </a:p>
          <a:p>
            <a:pPr marL="685800" lvl="1" indent="-228600">
              <a:buSzPts val="2400"/>
            </a:pPr>
            <a:r>
              <a:rPr lang="sv-SE" dirty="0"/>
              <a:t>Hitta patientgrupper på egna VC med risk för vårdskada/ </a:t>
            </a:r>
            <a:r>
              <a:rPr lang="sv-SE" dirty="0">
                <a:solidFill>
                  <a:schemeClr val="tx1"/>
                </a:solidFill>
              </a:rPr>
              <a:t>skada </a:t>
            </a:r>
            <a:r>
              <a:rPr lang="sv-SE" dirty="0" err="1">
                <a:solidFill>
                  <a:schemeClr val="tx1"/>
                </a:solidFill>
              </a:rPr>
              <a:t>pga</a:t>
            </a:r>
            <a:r>
              <a:rPr lang="sv-SE" dirty="0">
                <a:solidFill>
                  <a:schemeClr val="tx1"/>
                </a:solidFill>
              </a:rPr>
              <a:t> vård eller </a:t>
            </a:r>
            <a:r>
              <a:rPr lang="sv-SE" dirty="0" err="1">
                <a:solidFill>
                  <a:schemeClr val="tx1"/>
                </a:solidFill>
              </a:rPr>
              <a:t>pga</a:t>
            </a:r>
            <a:r>
              <a:rPr lang="sv-SE" dirty="0">
                <a:solidFill>
                  <a:schemeClr val="tx1"/>
                </a:solidFill>
              </a:rPr>
              <a:t> utebliven vård</a:t>
            </a:r>
            <a:endParaRPr dirty="0">
              <a:solidFill>
                <a:schemeClr val="tx1"/>
              </a:solidFill>
            </a:endParaRPr>
          </a:p>
          <a:p>
            <a:pPr marL="685800" lvl="1" indent="-228600">
              <a:buSzPts val="2400"/>
            </a:pPr>
            <a:r>
              <a:rPr lang="sv-SE" dirty="0"/>
              <a:t>Hitta enskilda patienter på egna VC med risk för vårdskada/ </a:t>
            </a:r>
            <a:r>
              <a:rPr lang="sv-SE" dirty="0">
                <a:solidFill>
                  <a:schemeClr val="tx1"/>
                </a:solidFill>
              </a:rPr>
              <a:t>skada </a:t>
            </a:r>
            <a:r>
              <a:rPr lang="sv-SE" dirty="0" err="1">
                <a:solidFill>
                  <a:schemeClr val="tx1"/>
                </a:solidFill>
              </a:rPr>
              <a:t>pga</a:t>
            </a:r>
            <a:r>
              <a:rPr lang="sv-SE" dirty="0">
                <a:solidFill>
                  <a:schemeClr val="tx1"/>
                </a:solidFill>
              </a:rPr>
              <a:t> vård eller </a:t>
            </a:r>
            <a:r>
              <a:rPr lang="sv-SE" dirty="0" err="1">
                <a:solidFill>
                  <a:schemeClr val="tx1"/>
                </a:solidFill>
              </a:rPr>
              <a:t>pga</a:t>
            </a:r>
            <a:r>
              <a:rPr lang="sv-SE" dirty="0">
                <a:solidFill>
                  <a:schemeClr val="tx1"/>
                </a:solidFill>
              </a:rPr>
              <a:t> utebliven vård</a:t>
            </a:r>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800"/>
              <a:buNone/>
            </a:pPr>
            <a:r>
              <a:rPr lang="sv-SE" dirty="0"/>
              <a:t>Indikatorerna indelade i 4 områden</a:t>
            </a:r>
            <a:endParaRPr dirty="0"/>
          </a:p>
          <a:p>
            <a:pPr marL="685800" lvl="1" indent="-228600" algn="l" rtl="0">
              <a:lnSpc>
                <a:spcPct val="90000"/>
              </a:lnSpc>
              <a:spcBef>
                <a:spcPts val="500"/>
              </a:spcBef>
              <a:spcAft>
                <a:spcPts val="0"/>
              </a:spcAft>
              <a:buClr>
                <a:schemeClr val="dk1"/>
              </a:buClr>
              <a:buSzPts val="2400"/>
              <a:buChar char="•"/>
            </a:pPr>
            <a:r>
              <a:rPr lang="sv-SE" dirty="0"/>
              <a:t>Diagnostik</a:t>
            </a:r>
            <a:endParaRPr dirty="0"/>
          </a:p>
          <a:p>
            <a:pPr marL="685800" lvl="1" indent="-228600" algn="l" rtl="0">
              <a:lnSpc>
                <a:spcPct val="90000"/>
              </a:lnSpc>
              <a:spcBef>
                <a:spcPts val="500"/>
              </a:spcBef>
              <a:spcAft>
                <a:spcPts val="0"/>
              </a:spcAft>
              <a:buClr>
                <a:schemeClr val="dk1"/>
              </a:buClr>
              <a:buSzPts val="2400"/>
              <a:buChar char="•"/>
            </a:pPr>
            <a:r>
              <a:rPr lang="sv-SE" dirty="0"/>
              <a:t>Tillgång till behandling och </a:t>
            </a:r>
            <a:r>
              <a:rPr lang="sv-SE" dirty="0">
                <a:solidFill>
                  <a:schemeClr val="tx1"/>
                </a:solidFill>
              </a:rPr>
              <a:t>rehabilitering</a:t>
            </a:r>
            <a:endParaRPr dirty="0">
              <a:solidFill>
                <a:schemeClr val="tx1"/>
              </a:solidFill>
            </a:endParaRPr>
          </a:p>
          <a:p>
            <a:pPr marL="685800" lvl="1" indent="-228600" algn="l" rtl="0">
              <a:lnSpc>
                <a:spcPct val="90000"/>
              </a:lnSpc>
              <a:spcBef>
                <a:spcPts val="500"/>
              </a:spcBef>
              <a:spcAft>
                <a:spcPts val="0"/>
              </a:spcAft>
              <a:buClr>
                <a:schemeClr val="dk1"/>
              </a:buClr>
              <a:buSzPts val="2400"/>
              <a:buChar char="•"/>
            </a:pPr>
            <a:r>
              <a:rPr lang="sv-SE" dirty="0"/>
              <a:t>Riskfylld läkemedelsbehandling</a:t>
            </a:r>
            <a:endParaRPr dirty="0"/>
          </a:p>
          <a:p>
            <a:pPr marL="685800" lvl="1" indent="-228600" algn="l" rtl="0">
              <a:lnSpc>
                <a:spcPct val="90000"/>
              </a:lnSpc>
              <a:spcBef>
                <a:spcPts val="500"/>
              </a:spcBef>
              <a:spcAft>
                <a:spcPts val="0"/>
              </a:spcAft>
              <a:buClr>
                <a:schemeClr val="dk1"/>
              </a:buClr>
              <a:buSzPts val="2400"/>
              <a:buChar char="•"/>
            </a:pPr>
            <a:r>
              <a:rPr lang="sv-SE" dirty="0"/>
              <a:t>Uppföljning</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
          <p:cNvSpPr txBox="1">
            <a:spLocks noGrp="1"/>
          </p:cNvSpPr>
          <p:nvPr>
            <p:ph type="body" idx="1"/>
          </p:nvPr>
        </p:nvSpPr>
        <p:spPr>
          <a:xfrm>
            <a:off x="838200" y="1811978"/>
            <a:ext cx="1022604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sv-SE" dirty="0"/>
              <a:t>Här några exempel på patientsäkerhetsproblem som ni kan fördjupa er i när ni jobbar med ”Säker vård i primärvård” </a:t>
            </a:r>
            <a:endParaRPr dirty="0"/>
          </a:p>
          <a:p>
            <a:pPr marL="0" lvl="0" indent="0" algn="l" rtl="0">
              <a:lnSpc>
                <a:spcPct val="90000"/>
              </a:lnSpc>
              <a:spcBef>
                <a:spcPts val="1000"/>
              </a:spcBef>
              <a:spcAft>
                <a:spcPts val="0"/>
              </a:spcAft>
              <a:buClr>
                <a:schemeClr val="dk1"/>
              </a:buClr>
              <a:buSzPts val="2800"/>
              <a:buNone/>
            </a:pPr>
            <a:endParaRPr dirty="0"/>
          </a:p>
          <a:p>
            <a:pPr marL="685800" lvl="1" indent="-228600" algn="l" rtl="0">
              <a:lnSpc>
                <a:spcPct val="90000"/>
              </a:lnSpc>
              <a:spcBef>
                <a:spcPts val="500"/>
              </a:spcBef>
              <a:spcAft>
                <a:spcPts val="0"/>
              </a:spcAft>
              <a:buClr>
                <a:schemeClr val="dk1"/>
              </a:buClr>
              <a:buSzPts val="2400"/>
              <a:buChar char="•"/>
            </a:pPr>
            <a:r>
              <a:rPr lang="sv-SE" dirty="0"/>
              <a:t>Hittar vi de patienter där vårdinsatsen är viktig?</a:t>
            </a:r>
            <a:endParaRPr dirty="0"/>
          </a:p>
          <a:p>
            <a:pPr marL="685800" lvl="1" indent="-228600" algn="l" rtl="0">
              <a:lnSpc>
                <a:spcPct val="90000"/>
              </a:lnSpc>
              <a:spcBef>
                <a:spcPts val="500"/>
              </a:spcBef>
              <a:spcAft>
                <a:spcPts val="0"/>
              </a:spcAft>
              <a:buClr>
                <a:schemeClr val="dk1"/>
              </a:buClr>
              <a:buSzPts val="2400"/>
              <a:buChar char="•"/>
            </a:pPr>
            <a:r>
              <a:rPr lang="sv-SE" dirty="0"/>
              <a:t>Är vi försiktiga med läkemedel som </a:t>
            </a:r>
            <a:r>
              <a:rPr lang="sv-SE"/>
              <a:t>bör undvikas till äldre?</a:t>
            </a:r>
            <a:endParaRPr dirty="0"/>
          </a:p>
          <a:p>
            <a:pPr marL="685800" lvl="1" indent="-228600" algn="l" rtl="0">
              <a:lnSpc>
                <a:spcPct val="90000"/>
              </a:lnSpc>
              <a:spcBef>
                <a:spcPts val="500"/>
              </a:spcBef>
              <a:spcAft>
                <a:spcPts val="0"/>
              </a:spcAft>
              <a:buClr>
                <a:schemeClr val="dk1"/>
              </a:buClr>
              <a:buSzPts val="2400"/>
              <a:buChar char="•"/>
            </a:pPr>
            <a:r>
              <a:rPr lang="sv-SE" dirty="0"/>
              <a:t>Glömmer vi viktiga insatser som t ex behandling av fysioterapeut vid KOL?</a:t>
            </a:r>
            <a:endParaRPr dirty="0"/>
          </a:p>
          <a:p>
            <a:pPr marL="685800" lvl="1" indent="-228600" algn="l" rtl="0">
              <a:lnSpc>
                <a:spcPct val="90000"/>
              </a:lnSpc>
              <a:spcBef>
                <a:spcPts val="500"/>
              </a:spcBef>
              <a:spcAft>
                <a:spcPts val="0"/>
              </a:spcAft>
              <a:buClr>
                <a:schemeClr val="dk1"/>
              </a:buClr>
              <a:buSzPts val="2400"/>
              <a:buChar char="•"/>
            </a:pPr>
            <a:r>
              <a:rPr lang="sv-SE"/>
              <a:t>Faller uppföljning av </a:t>
            </a: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kroniskt </a:t>
            </a:r>
            <a:r>
              <a:rPr lang="sv-S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sjuka patienter bort</a:t>
            </a:r>
            <a:r>
              <a:rPr lang="sv-SE"/>
              <a:t>?</a:t>
            </a:r>
            <a:endParaRPr lang="sv-SE" dirty="0"/>
          </a:p>
          <a:p>
            <a:pPr marL="685800" lvl="1" indent="-228600" algn="l" rtl="0">
              <a:lnSpc>
                <a:spcPct val="90000"/>
              </a:lnSpc>
              <a:spcBef>
                <a:spcPts val="500"/>
              </a:spcBef>
              <a:spcAft>
                <a:spcPts val="0"/>
              </a:spcAft>
              <a:buClr>
                <a:schemeClr val="dk1"/>
              </a:buClr>
              <a:buSzPts val="2400"/>
              <a:buChar char="•"/>
            </a:pPr>
            <a:r>
              <a:rPr lang="sv-SE" dirty="0"/>
              <a:t>Följer vi upp nyinsatt behandling?</a:t>
            </a:r>
          </a:p>
          <a:p>
            <a:pPr marL="457200" lvl="1" indent="0" algn="l" rtl="0">
              <a:lnSpc>
                <a:spcPct val="90000"/>
              </a:lnSpc>
              <a:spcBef>
                <a:spcPts val="500"/>
              </a:spcBef>
              <a:spcAft>
                <a:spcPts val="0"/>
              </a:spcAft>
              <a:buClr>
                <a:schemeClr val="dk1"/>
              </a:buClr>
              <a:buSzPts val="2400"/>
              <a:buNone/>
            </a:pPr>
            <a:endParaRPr sz="1600" dirty="0"/>
          </a:p>
        </p:txBody>
      </p:sp>
      <p:sp>
        <p:nvSpPr>
          <p:cNvPr id="6" name="Google Shape;113;p3">
            <a:extLst>
              <a:ext uri="{FF2B5EF4-FFF2-40B4-BE49-F238E27FC236}">
                <a16:creationId xmlns:a16="http://schemas.microsoft.com/office/drawing/2014/main" id="{692F5113-CF99-4663-8B00-00AAC4160BF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sv-SE" dirty="0">
                <a:solidFill>
                  <a:schemeClr val="accent2">
                    <a:lumMod val="75000"/>
                  </a:schemeClr>
                </a:solidFill>
              </a:rPr>
              <a:t>Introduktion</a:t>
            </a:r>
            <a:endParaRPr sz="4000"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chemeClr val="accent2">
                    <a:lumMod val="75000"/>
                  </a:schemeClr>
                </a:solidFill>
              </a:rPr>
              <a:t>Introduktion</a:t>
            </a:r>
          </a:p>
        </p:txBody>
      </p:sp>
      <p:sp>
        <p:nvSpPr>
          <p:cNvPr id="3" name="Platshållare för text 2"/>
          <p:cNvSpPr>
            <a:spLocks noGrp="1"/>
          </p:cNvSpPr>
          <p:nvPr>
            <p:ph type="body" idx="1"/>
          </p:nvPr>
        </p:nvSpPr>
        <p:spPr>
          <a:xfrm>
            <a:off x="493160" y="1610750"/>
            <a:ext cx="10860640" cy="4790049"/>
          </a:xfrm>
        </p:spPr>
        <p:txBody>
          <a:bodyPr>
            <a:normAutofit fontScale="77500" lnSpcReduction="20000"/>
          </a:bodyPr>
          <a:lstStyle/>
          <a:p>
            <a:pPr>
              <a:lnSpc>
                <a:spcPct val="120000"/>
              </a:lnSpc>
            </a:pPr>
            <a:r>
              <a:rPr lang="sv-SE" dirty="0"/>
              <a:t>Kartläggning av </a:t>
            </a:r>
            <a:r>
              <a:rPr lang="sv-SE" dirty="0" err="1"/>
              <a:t>vårdskador</a:t>
            </a:r>
            <a:r>
              <a:rPr lang="sv-SE" dirty="0"/>
              <a:t> har främst skett inom sjukhusvården. Inom den somatiska sjukhusvården har man funnit att 100 000 personer årligen drabbas av skador och av dessa skulle 60 % kunna undvikas. Patienter i primärvården drabbas också av </a:t>
            </a:r>
            <a:r>
              <a:rPr lang="sv-SE" dirty="0" err="1"/>
              <a:t>vårdskador</a:t>
            </a:r>
            <a:r>
              <a:rPr lang="sv-SE" dirty="0"/>
              <a:t> av olika slag. </a:t>
            </a:r>
            <a:endParaRPr lang="sv-SE" sz="1000" dirty="0"/>
          </a:p>
          <a:p>
            <a:pPr>
              <a:lnSpc>
                <a:spcPct val="120000"/>
              </a:lnSpc>
            </a:pPr>
            <a:r>
              <a:rPr lang="sv-SE" dirty="0"/>
              <a:t>För att åstadkomma säker vård krävs samarbete mellan olika professioner och mellan vårdens olika delar.  Den nationella handlingsplanen för ökad patientsäkerhet som regeringen presenterade i januari 2020 förstärker vikten av säker vård (regionala handlingsplaner baserat på den nationella finns i många regioner). </a:t>
            </a:r>
            <a:r>
              <a:rPr lang="sv-SE" u="sng" dirty="0">
                <a:hlinkClick r:id="rId3"/>
              </a:rPr>
              <a:t>Nationell handlingsplan Patientsäkerhet</a:t>
            </a:r>
            <a:r>
              <a:rPr lang="sv-SE" u="sng" dirty="0"/>
              <a:t> </a:t>
            </a:r>
            <a:endParaRPr lang="sv-SE" sz="1000" u="sng" dirty="0"/>
          </a:p>
          <a:p>
            <a:pPr>
              <a:lnSpc>
                <a:spcPct val="120000"/>
              </a:lnSpc>
            </a:pPr>
            <a:r>
              <a:rPr lang="sv-SE" dirty="0"/>
              <a:t>Patientsäkerhetsarbete handlar vanligen om att ha ordning och reda, att ha gemensamma rutiner som är kända för all personal. Det är ett kontinuerligt långsiktigt arbete som kräver systematik, uthållighet, tålamod och ett positivt förhållningssätt.</a:t>
            </a:r>
          </a:p>
          <a:p>
            <a:pPr>
              <a:lnSpc>
                <a:spcPct val="120000"/>
              </a:lnSpc>
            </a:pPr>
            <a:endParaRPr lang="sv-SE" dirty="0"/>
          </a:p>
          <a:p>
            <a:pPr>
              <a:lnSpc>
                <a:spcPct val="120000"/>
              </a:lnSpc>
            </a:pPr>
            <a:endParaRPr lang="sv-SE" dirty="0"/>
          </a:p>
        </p:txBody>
      </p:sp>
    </p:spTree>
    <p:extLst>
      <p:ext uri="{BB962C8B-B14F-4D97-AF65-F5344CB8AC3E}">
        <p14:creationId xmlns:p14="http://schemas.microsoft.com/office/powerpoint/2010/main" val="202907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sv-SE" dirty="0">
                <a:solidFill>
                  <a:schemeClr val="accent2">
                    <a:lumMod val="75000"/>
                  </a:schemeClr>
                </a:solidFill>
              </a:rPr>
              <a:t>Introduktion</a:t>
            </a:r>
            <a:r>
              <a:rPr lang="sv-SE" b="1" dirty="0">
                <a:solidFill>
                  <a:srgbClr val="0070C0"/>
                </a:solidFill>
              </a:rPr>
              <a:t> </a:t>
            </a:r>
            <a:endParaRPr b="1" dirty="0">
              <a:solidFill>
                <a:srgbClr val="0070C0"/>
              </a:solidFill>
            </a:endParaRPr>
          </a:p>
        </p:txBody>
      </p:sp>
      <p:sp>
        <p:nvSpPr>
          <p:cNvPr id="130" name="Google Shape;130;p4"/>
          <p:cNvSpPr txBox="1">
            <a:spLocks noGrp="1"/>
          </p:cNvSpPr>
          <p:nvPr>
            <p:ph type="body" idx="1"/>
          </p:nvPr>
        </p:nvSpPr>
        <p:spPr>
          <a:xfrm>
            <a:off x="583757" y="1587699"/>
            <a:ext cx="11182643" cy="324683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sv-SE" dirty="0">
                <a:latin typeface="Times New Roman"/>
                <a:ea typeface="Times New Roman"/>
                <a:cs typeface="Times New Roman"/>
                <a:sym typeface="Times New Roman"/>
              </a:rPr>
              <a:t>”</a:t>
            </a:r>
            <a:r>
              <a:rPr lang="sv-SE" b="1" dirty="0"/>
              <a:t>Säker vård i primärvård</a:t>
            </a:r>
            <a:r>
              <a:rPr lang="sv-SE" dirty="0"/>
              <a:t>” är tänkt att vara en hjälp att hitta patientsäkerhetsrisker och att </a:t>
            </a:r>
            <a:r>
              <a:rPr lang="sv-SE"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förebygga</a:t>
            </a:r>
            <a:r>
              <a:rPr lang="sv-SE" dirty="0"/>
              <a:t> </a:t>
            </a:r>
            <a:r>
              <a:rPr lang="sv-SE" dirty="0" err="1"/>
              <a:t>vårdskador</a:t>
            </a:r>
            <a:r>
              <a:rPr lang="sv-SE" dirty="0"/>
              <a:t>.</a:t>
            </a:r>
          </a:p>
          <a:p>
            <a:pPr marL="228600" lvl="0" indent="-228600" algn="l" rtl="0">
              <a:lnSpc>
                <a:spcPct val="90000"/>
              </a:lnSpc>
              <a:spcBef>
                <a:spcPts val="1000"/>
              </a:spcBef>
              <a:spcAft>
                <a:spcPts val="0"/>
              </a:spcAft>
              <a:buClr>
                <a:schemeClr val="dk1"/>
              </a:buClr>
              <a:buSzPts val="2800"/>
              <a:buChar char="•"/>
            </a:pPr>
            <a:endParaRPr dirty="0"/>
          </a:p>
          <a:p>
            <a:pPr marL="228600" lvl="0" indent="-228600" algn="l" rtl="0">
              <a:lnSpc>
                <a:spcPct val="90000"/>
              </a:lnSpc>
              <a:spcBef>
                <a:spcPts val="1000"/>
              </a:spcBef>
              <a:spcAft>
                <a:spcPts val="0"/>
              </a:spcAft>
              <a:buClr>
                <a:srgbClr val="222222"/>
              </a:buClr>
              <a:buSzPts val="2800"/>
              <a:buChar char="•"/>
            </a:pPr>
            <a:r>
              <a:rPr lang="sv-SE" dirty="0">
                <a:solidFill>
                  <a:srgbClr val="222222"/>
                </a:solidFill>
              </a:rPr>
              <a:t>Patientsäkerhetslagen (2010:659) har följande definitioner av </a:t>
            </a:r>
            <a:r>
              <a:rPr lang="sv-SE" dirty="0" err="1">
                <a:solidFill>
                  <a:srgbClr val="222222"/>
                </a:solidFill>
              </a:rPr>
              <a:t>vårdskador</a:t>
            </a:r>
            <a:r>
              <a:rPr lang="sv-SE" dirty="0">
                <a:solidFill>
                  <a:srgbClr val="222222"/>
                </a:solidFill>
              </a:rPr>
              <a:t>:</a:t>
            </a:r>
            <a:endParaRPr dirty="0"/>
          </a:p>
          <a:p>
            <a:pPr marL="685800" lvl="1" indent="-228600" algn="l" rtl="0">
              <a:lnSpc>
                <a:spcPct val="90000"/>
              </a:lnSpc>
              <a:spcBef>
                <a:spcPts val="500"/>
              </a:spcBef>
              <a:spcAft>
                <a:spcPts val="0"/>
              </a:spcAft>
              <a:buClr>
                <a:srgbClr val="222222"/>
              </a:buClr>
              <a:buSzPts val="2400"/>
              <a:buChar char="•"/>
            </a:pPr>
            <a:r>
              <a:rPr lang="sv-SE" dirty="0">
                <a:solidFill>
                  <a:srgbClr val="222222"/>
                </a:solidFill>
              </a:rPr>
              <a:t>Med vårdskada avses lidande, kroppslig eller psykisk skada eller sjukdom samt dödsfall som hade kunnat undvikas om adekvata åtgärder hade vidtagits vid patientens kontakt med hälso- och sjukvården.</a:t>
            </a:r>
            <a:endParaRPr dirty="0"/>
          </a:p>
          <a:p>
            <a:pPr marL="685800" lvl="1" indent="-228600" algn="l" rtl="0">
              <a:lnSpc>
                <a:spcPct val="90000"/>
              </a:lnSpc>
              <a:spcBef>
                <a:spcPts val="500"/>
              </a:spcBef>
              <a:spcAft>
                <a:spcPts val="0"/>
              </a:spcAft>
              <a:buClr>
                <a:srgbClr val="222222"/>
              </a:buClr>
              <a:buSzPts val="2400"/>
              <a:buChar char="•"/>
            </a:pPr>
            <a:r>
              <a:rPr lang="sv-SE" dirty="0">
                <a:solidFill>
                  <a:srgbClr val="222222"/>
                </a:solidFill>
              </a:rPr>
              <a:t>Med allvarlig vårdskada avses vårdskada som är bestående och inte ringa eller har lett till att patienten fått ett väsentligt ökat vårdbehov eller avlidit.</a:t>
            </a:r>
            <a:endParaRPr dirty="0"/>
          </a:p>
          <a:p>
            <a:pPr marL="342900" lvl="0" indent="-165100" algn="l" rtl="0">
              <a:lnSpc>
                <a:spcPct val="107000"/>
              </a:lnSpc>
              <a:spcBef>
                <a:spcPts val="1000"/>
              </a:spcBef>
              <a:spcAft>
                <a:spcPts val="0"/>
              </a:spcAft>
              <a:buClr>
                <a:schemeClr val="dk1"/>
              </a:buClr>
              <a:buSzPts val="2800"/>
              <a:buFont typeface="Noto Sans Symbols"/>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A9CFED-150B-4FEB-8618-F220605290D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0" dirty="0">
                <a:solidFill>
                  <a:srgbClr val="FFFFFF"/>
                </a:solidFill>
                <a:latin typeface="Calibri" panose="020F0502020204030204" pitchFamily="34" charset="0"/>
                <a:cs typeface="Calibri" panose="020F0502020204030204" pitchFamily="34" charset="0"/>
              </a:rPr>
              <a:t>Vad är patientsäkerhetsarbete?</a:t>
            </a:r>
          </a:p>
        </p:txBody>
      </p:sp>
    </p:spTree>
    <p:extLst>
      <p:ext uri="{BB962C8B-B14F-4D97-AF65-F5344CB8AC3E}">
        <p14:creationId xmlns:p14="http://schemas.microsoft.com/office/powerpoint/2010/main" val="3086645557"/>
      </p:ext>
    </p:extLst>
  </p:cSld>
  <p:clrMapOvr>
    <a:masterClrMapping/>
  </p:clrMapOvr>
</p:sld>
</file>

<file path=ppt/theme/theme1.xml><?xml version="1.0" encoding="utf-8"?>
<a:theme xmlns:a="http://schemas.openxmlformats.org/drawingml/2006/main" name="1_Office-tema">
  <a:themeElements>
    <a:clrScheme name="Egen 2">
      <a:dk1>
        <a:srgbClr val="000000"/>
      </a:dk1>
      <a:lt1>
        <a:srgbClr val="FFFFFF"/>
      </a:lt1>
      <a:dk2>
        <a:srgbClr val="44546A"/>
      </a:dk2>
      <a:lt2>
        <a:srgbClr val="E7E6E6"/>
      </a:lt2>
      <a:accent1>
        <a:srgbClr val="447079"/>
      </a:accent1>
      <a:accent2>
        <a:srgbClr val="71B3A7"/>
      </a:accent2>
      <a:accent3>
        <a:srgbClr val="5D287F"/>
      </a:accent3>
      <a:accent4>
        <a:srgbClr val="DFA18D"/>
      </a:accent4>
      <a:accent5>
        <a:srgbClr val="EFCD30"/>
      </a:accent5>
      <a:accent6>
        <a:srgbClr val="D3C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vardsKvalitet och professionsföreningarna_korr4" id="{0622CD03-646A-464B-A0B7-107415F1D3AE}" vid="{9DA69854-CB91-684A-B2C4-0C27E53284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11139</TotalTime>
  <Words>1337</Words>
  <Application>Microsoft Office PowerPoint</Application>
  <PresentationFormat>Bredbild</PresentationFormat>
  <Paragraphs>133</Paragraphs>
  <Slides>21</Slides>
  <Notes>12</Notes>
  <HiddenSlides>4</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Calibri</vt:lpstr>
      <vt:lpstr>Noto Sans Symbols</vt:lpstr>
      <vt:lpstr>Times New Roman</vt:lpstr>
      <vt:lpstr>Verdana</vt:lpstr>
      <vt:lpstr>1_Office-tema</vt:lpstr>
      <vt:lpstr>FoKUS tema - Säker vård i primärvård Del 1 Introduktion</vt:lpstr>
      <vt:lpstr>Till dig som gruppledare/diskussionsledare innan ni börjar använda materialet</vt:lpstr>
      <vt:lpstr>Fler instruktioner till diskussionsledaren </vt:lpstr>
      <vt:lpstr>PowerPoint-presentation</vt:lpstr>
      <vt:lpstr>Introduktion</vt:lpstr>
      <vt:lpstr>Introduktion</vt:lpstr>
      <vt:lpstr>Introduktion</vt:lpstr>
      <vt:lpstr>Introduktion </vt:lpstr>
      <vt:lpstr>PowerPoint-presentation</vt:lpstr>
      <vt:lpstr>  Två perspektiv - Två arbetssätt  … med samma syfte  </vt:lpstr>
      <vt:lpstr>Förklaring till föregående bild</vt:lpstr>
      <vt:lpstr>PowerPoint-presentation</vt:lpstr>
      <vt:lpstr>Förklaring till föregående bild</vt:lpstr>
      <vt:lpstr>Struktur och system för att göra rätt  </vt:lpstr>
      <vt:lpstr>Patientsäkerhetskultur </vt:lpstr>
      <vt:lpstr>PowerPoint-presentation</vt:lpstr>
      <vt:lpstr>Tre förslag</vt:lpstr>
      <vt:lpstr>För er som använder Medrave</vt:lpstr>
      <vt:lpstr>PowerPoint-presentation</vt:lpstr>
      <vt:lpstr>Fortsättning</vt:lpstr>
      <vt:lpstr>www.skr.se/primarvardskvalitet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Arvidsson</dc:creator>
  <cp:lastModifiedBy>Gäre Arvidsson Stina</cp:lastModifiedBy>
  <cp:revision>120</cp:revision>
  <dcterms:created xsi:type="dcterms:W3CDTF">2021-01-29T23:02:51Z</dcterms:created>
  <dcterms:modified xsi:type="dcterms:W3CDTF">2022-01-12T22:08:40Z</dcterms:modified>
</cp:coreProperties>
</file>