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7"/>
  </p:notesMasterIdLst>
  <p:handoutMasterIdLst>
    <p:handoutMasterId r:id="rId28"/>
  </p:handoutMasterIdLst>
  <p:sldIdLst>
    <p:sldId id="265" r:id="rId6"/>
    <p:sldId id="287" r:id="rId7"/>
    <p:sldId id="286" r:id="rId8"/>
    <p:sldId id="290" r:id="rId9"/>
    <p:sldId id="269" r:id="rId10"/>
    <p:sldId id="291" r:id="rId11"/>
    <p:sldId id="271" r:id="rId12"/>
    <p:sldId id="260" r:id="rId13"/>
    <p:sldId id="296" r:id="rId14"/>
    <p:sldId id="272" r:id="rId15"/>
    <p:sldId id="289" r:id="rId16"/>
    <p:sldId id="277" r:id="rId17"/>
    <p:sldId id="297" r:id="rId18"/>
    <p:sldId id="298" r:id="rId19"/>
    <p:sldId id="263" r:id="rId20"/>
    <p:sldId id="299" r:id="rId21"/>
    <p:sldId id="276" r:id="rId22"/>
    <p:sldId id="284" r:id="rId23"/>
    <p:sldId id="295" r:id="rId24"/>
    <p:sldId id="280" r:id="rId25"/>
    <p:sldId id="294" r:id="rId26"/>
  </p:sldIdLst>
  <p:sldSz cx="12192000" cy="6858000"/>
  <p:notesSz cx="6858000" cy="9144000"/>
  <p:custDataLst>
    <p:tags r:id="rId2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5" autoAdjust="0"/>
    <p:restoredTop sz="96357" autoAdjust="0"/>
  </p:normalViewPr>
  <p:slideViewPr>
    <p:cSldViewPr snapToGrid="0">
      <p:cViewPr varScale="1">
        <p:scale>
          <a:sx n="67" d="100"/>
          <a:sy n="67" d="100"/>
        </p:scale>
        <p:origin x="756" y="44"/>
      </p:cViewPr>
      <p:guideLst/>
    </p:cSldViewPr>
  </p:slideViewPr>
  <p:outlineViewPr>
    <p:cViewPr>
      <p:scale>
        <a:sx n="33" d="100"/>
        <a:sy n="33" d="100"/>
      </p:scale>
      <p:origin x="0" y="-127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2024-05-16</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2024-05-16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2752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8200" y="1825625"/>
            <a:ext cx="10515600" cy="40380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ubrik 4">
            <a:extLst>
              <a:ext uri="{FF2B5EF4-FFF2-40B4-BE49-F238E27FC236}">
                <a16:creationId xmlns:a16="http://schemas.microsoft.com/office/drawing/2014/main" id="{AA03C743-C9A3-AD64-DA4A-5756EE75DF1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7885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281312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70192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7" r:id="rId11"/>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https://www.socialstyrelsen.se/"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7" Type="http://schemas.openxmlformats.org/officeDocument/2006/relationships/image" Target="../media/image15.png"/><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6" Type="http://schemas.openxmlformats.org/officeDocument/2006/relationships/hyperlink" Target="https://kunskapsstyrningvard.se/kunskapsstod/personcentreradesammanhallnavardforlopp/godkandavardforlopp/vardforlopphoftledsartros.1005.html" TargetMode="External"/><Relationship Id="rId5" Type="http://schemas.openxmlformats.org/officeDocument/2006/relationships/hyperlink" Target="https://kunskapsstyrningvard.se/kunskapsstod/personcentreradesammanhallnavardforlopp/godkandavardforlopp/vardforlopphjartsvikt.1822.html"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jp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grpSp>
        <p:nvGrpSpPr>
          <p:cNvPr id="17" name="Grupp 16">
            <a:extLst>
              <a:ext uri="{FF2B5EF4-FFF2-40B4-BE49-F238E27FC236}">
                <a16:creationId xmlns:a16="http://schemas.microsoft.com/office/drawing/2014/main" id="{57C90ED4-D5C4-234F-A00E-374ECEE0597F}"/>
              </a:ext>
              <a:ext uri="{C183D7F6-B498-43B3-948B-1728B52AA6E4}">
                <adec:decorative xmlns:adec="http://schemas.microsoft.com/office/drawing/2017/decorative" val="1"/>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Rubrik 2">
            <a:extLst>
              <a:ext uri="{FF2B5EF4-FFF2-40B4-BE49-F238E27FC236}">
                <a16:creationId xmlns:a16="http://schemas.microsoft.com/office/drawing/2014/main" id="{34D83071-794A-8A72-5A46-AF8A06CABCD7}"/>
              </a:ext>
            </a:extLst>
          </p:cNvPr>
          <p:cNvSpPr>
            <a:spLocks noGrp="1"/>
          </p:cNvSpPr>
          <p:nvPr>
            <p:ph type="ctrTitle"/>
          </p:nvPr>
        </p:nvSpPr>
        <p:spPr>
          <a:xfrm>
            <a:off x="2171700" y="4092956"/>
            <a:ext cx="8097346" cy="1219200"/>
          </a:xfrm>
        </p:spPr>
        <p:txBody>
          <a:bodyPr>
            <a:noAutofit/>
          </a:bodyPr>
          <a:lstStyle/>
          <a:p>
            <a:pPr rtl="0" eaLnBrk="1" fontAlgn="auto" latinLnBrk="0" hangingPunct="1"/>
            <a:r>
              <a:rPr lang="sv-SE" sz="5400" b="1" i="0" kern="1200" spc="0" baseline="0" dirty="0">
                <a:ln>
                  <a:noFill/>
                </a:ln>
                <a:solidFill>
                  <a:srgbClr val="FFFFFF"/>
                </a:solidFill>
                <a:effectLst/>
                <a:latin typeface="Calibri" panose="020F0502020204030204" pitchFamily="34" charset="0"/>
                <a:ea typeface="+mn-ea"/>
                <a:cs typeface="+mn-cs"/>
              </a:rPr>
              <a:t>Personcentrerat och sammanhållet vårdförlopp för </a:t>
            </a:r>
            <a:r>
              <a:rPr lang="sv-SE" sz="5400" dirty="0">
                <a:solidFill>
                  <a:srgbClr val="FFFFFF"/>
                </a:solidFill>
                <a:latin typeface="Calibri" panose="020F0502020204030204" pitchFamily="34" charset="0"/>
                <a:ea typeface="+mn-ea"/>
                <a:cs typeface="+mn-cs"/>
              </a:rPr>
              <a:t>hjärtsvikt</a:t>
            </a:r>
            <a:endParaRPr lang="sv-SE" sz="5400" dirty="0">
              <a:effectLst/>
            </a:endParaRPr>
          </a:p>
        </p:txBody>
      </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531022"/>
            <a:ext cx="9144000" cy="609793"/>
          </a:xfrm>
        </p:spPr>
        <p:txBody>
          <a:bodyPr>
            <a:normAutofit/>
          </a:bodyPr>
          <a:lstStyle/>
          <a:p>
            <a:r>
              <a:rPr lang="sv-SE" dirty="0"/>
              <a:t>Nulägesbeskrivning ur ett patientperspektiv</a:t>
            </a:r>
          </a:p>
        </p:txBody>
      </p:sp>
      <p:sp>
        <p:nvSpPr>
          <p:cNvPr id="18" name="textruta 17"/>
          <p:cNvSpPr txBox="1"/>
          <p:nvPr/>
        </p:nvSpPr>
        <p:spPr>
          <a:xfrm>
            <a:off x="4553202" y="1063475"/>
            <a:ext cx="1956241" cy="523220"/>
          </a:xfrm>
          <a:prstGeom prst="rect">
            <a:avLst/>
          </a:prstGeom>
          <a:noFill/>
        </p:spPr>
        <p:txBody>
          <a:bodyPr wrap="none" rtlCol="0">
            <a:spAutoFit/>
          </a:bodyPr>
          <a:lstStyle/>
          <a:p>
            <a:r>
              <a:rPr lang="sv-SE" sz="2800" b="1" dirty="0">
                <a:solidFill>
                  <a:schemeClr val="accent1"/>
                </a:solidFill>
              </a:rPr>
              <a:t>Utmaningar</a:t>
            </a:r>
          </a:p>
        </p:txBody>
      </p:sp>
      <p:sp>
        <p:nvSpPr>
          <p:cNvPr id="5" name="Platshållare för text 4"/>
          <p:cNvSpPr>
            <a:spLocks noGrp="1"/>
          </p:cNvSpPr>
          <p:nvPr>
            <p:ph type="body" sz="quarter" idx="10"/>
          </p:nvPr>
        </p:nvSpPr>
        <p:spPr>
          <a:xfrm>
            <a:off x="4593555" y="1588722"/>
            <a:ext cx="5927182" cy="79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1) </a:t>
            </a:r>
            <a:r>
              <a:rPr lang="sv-SE" i="1" dirty="0">
                <a:solidFill>
                  <a:srgbClr val="000000"/>
                </a:solidFill>
                <a:ea typeface="Calibri" panose="020F0502020204030204" pitchFamily="34" charset="0"/>
                <a:cs typeface="Arial" panose="020B0604020202020204" pitchFamily="34" charset="0"/>
              </a:rPr>
              <a:t>Brister i personcentrerad vård och bristande stöd till att medverka i sin egen vård</a:t>
            </a:r>
            <a:endParaRPr lang="sv-SE" i="1" dirty="0"/>
          </a:p>
        </p:txBody>
      </p:sp>
      <p:sp>
        <p:nvSpPr>
          <p:cNvPr id="8" name="Platshållare för text 4"/>
          <p:cNvSpPr txBox="1">
            <a:spLocks/>
          </p:cNvSpPr>
          <p:nvPr/>
        </p:nvSpPr>
        <p:spPr>
          <a:xfrm>
            <a:off x="4623551" y="2482456"/>
            <a:ext cx="5897186"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cs typeface="Arial" panose="020B0604020202020204" pitchFamily="34" charset="0"/>
              </a:rPr>
              <a:t>2) </a:t>
            </a:r>
            <a:r>
              <a:rPr lang="sv-SE" i="1" dirty="0">
                <a:solidFill>
                  <a:srgbClr val="000000"/>
                </a:solidFill>
                <a:cs typeface="Arial" panose="020B0604020202020204" pitchFamily="34" charset="0"/>
              </a:rPr>
              <a:t>Okunskap och rädsla gör att patienten väntar med att söka vård </a:t>
            </a:r>
          </a:p>
        </p:txBody>
      </p:sp>
      <p:sp>
        <p:nvSpPr>
          <p:cNvPr id="9" name="Platshållare för text 4"/>
          <p:cNvSpPr txBox="1">
            <a:spLocks/>
          </p:cNvSpPr>
          <p:nvPr/>
        </p:nvSpPr>
        <p:spPr>
          <a:xfrm>
            <a:off x="4623550" y="3372626"/>
            <a:ext cx="5897188"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3) </a:t>
            </a:r>
            <a:r>
              <a:rPr lang="sv-SE" i="1" dirty="0">
                <a:solidFill>
                  <a:srgbClr val="000000"/>
                </a:solidFill>
                <a:ea typeface="Calibri" panose="020F0502020204030204" pitchFamily="34" charset="0"/>
                <a:cs typeface="Arial" panose="020B0604020202020204" pitchFamily="34" charset="0"/>
              </a:rPr>
              <a:t>Fördröjd och ibland felaktig utredning kan leda till fördröjd eller felaktig behandling</a:t>
            </a:r>
            <a:endParaRPr lang="sv-SE" i="1" dirty="0"/>
          </a:p>
        </p:txBody>
      </p:sp>
      <p:sp>
        <p:nvSpPr>
          <p:cNvPr id="10" name="Platshållare för text 4"/>
          <p:cNvSpPr txBox="1">
            <a:spLocks/>
          </p:cNvSpPr>
          <p:nvPr/>
        </p:nvSpPr>
        <p:spPr>
          <a:xfrm>
            <a:off x="4623550" y="4276612"/>
            <a:ext cx="5897188" cy="1066754"/>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4) </a:t>
            </a:r>
            <a:r>
              <a:rPr lang="sv-SE" i="1" dirty="0">
                <a:solidFill>
                  <a:srgbClr val="000000"/>
                </a:solidFill>
                <a:ea typeface="Calibri" panose="020F0502020204030204" pitchFamily="34" charset="0"/>
                <a:cs typeface="Arial" panose="020B0604020202020204" pitchFamily="34" charset="0"/>
              </a:rPr>
              <a:t>Väntetider för ekokardiografi är långa och kan medföra försämring av hjärtsvikten och oro</a:t>
            </a:r>
            <a:endParaRPr lang="sv-SE" i="1" dirty="0"/>
          </a:p>
        </p:txBody>
      </p:sp>
      <p:sp>
        <p:nvSpPr>
          <p:cNvPr id="11" name="Platshållare för text 4"/>
          <p:cNvSpPr txBox="1">
            <a:spLocks/>
          </p:cNvSpPr>
          <p:nvPr/>
        </p:nvSpPr>
        <p:spPr>
          <a:xfrm>
            <a:off x="4623549" y="5455352"/>
            <a:ext cx="5897187" cy="79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5) </a:t>
            </a:r>
            <a:r>
              <a:rPr lang="sv-SE" i="1" dirty="0">
                <a:solidFill>
                  <a:srgbClr val="000000"/>
                </a:solidFill>
                <a:ea typeface="Calibri" panose="020F0502020204030204" pitchFamily="34" charset="0"/>
                <a:cs typeface="Arial" panose="020B0604020202020204" pitchFamily="34" charset="0"/>
              </a:rPr>
              <a:t>Brister i följsamhet till riktlinjer avseende behandling </a:t>
            </a:r>
            <a:endParaRPr lang="sv-SE" i="1" dirty="0"/>
          </a:p>
        </p:txBody>
      </p:sp>
      <p:sp>
        <p:nvSpPr>
          <p:cNvPr id="2" name="Högerpil 1">
            <a:extLst>
              <a:ext uri="{C183D7F6-B498-43B3-948B-1728B52AA6E4}">
                <adec:decorative xmlns:adec="http://schemas.microsoft.com/office/drawing/2017/decorative" val="1"/>
              </a:ext>
            </a:extLst>
          </p:cNvPr>
          <p:cNvSpPr/>
          <p:nvPr/>
        </p:nvSpPr>
        <p:spPr>
          <a:xfrm>
            <a:off x="4296885" y="202223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a:extLst>
              <a:ext uri="{C183D7F6-B498-43B3-948B-1728B52AA6E4}">
                <adec:decorative xmlns:adec="http://schemas.microsoft.com/office/drawing/2017/decorative" val="1"/>
              </a:ext>
            </a:extLst>
          </p:cNvPr>
          <p:cNvSpPr/>
          <p:nvPr/>
        </p:nvSpPr>
        <p:spPr>
          <a:xfrm>
            <a:off x="4296885" y="2692632"/>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a:extLst>
              <a:ext uri="{C183D7F6-B498-43B3-948B-1728B52AA6E4}">
                <adec:decorative xmlns:adec="http://schemas.microsoft.com/office/drawing/2017/decorative" val="1"/>
              </a:ext>
            </a:extLst>
          </p:cNvPr>
          <p:cNvSpPr/>
          <p:nvPr/>
        </p:nvSpPr>
        <p:spPr>
          <a:xfrm>
            <a:off x="4296885" y="3655158"/>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a:extLst>
              <a:ext uri="{C183D7F6-B498-43B3-948B-1728B52AA6E4}">
                <adec:decorative xmlns:adec="http://schemas.microsoft.com/office/drawing/2017/decorative" val="1"/>
              </a:ext>
            </a:extLst>
          </p:cNvPr>
          <p:cNvSpPr/>
          <p:nvPr/>
        </p:nvSpPr>
        <p:spPr>
          <a:xfrm>
            <a:off x="4296885" y="4617684"/>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a:extLst>
              <a:ext uri="{C183D7F6-B498-43B3-948B-1728B52AA6E4}">
                <adec:decorative xmlns:adec="http://schemas.microsoft.com/office/drawing/2017/decorative" val="1"/>
              </a:ext>
            </a:extLst>
          </p:cNvPr>
          <p:cNvSpPr/>
          <p:nvPr/>
        </p:nvSpPr>
        <p:spPr>
          <a:xfrm>
            <a:off x="4296885" y="55802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9255173A-1574-7802-E9EF-4C0EABE09D9C}"/>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pic>
        <p:nvPicPr>
          <p:cNvPr id="17" name="Bildobjekt 16">
            <a:extLst>
              <a:ext uri="{FF2B5EF4-FFF2-40B4-BE49-F238E27FC236}">
                <a16:creationId xmlns:a16="http://schemas.microsoft.com/office/drawing/2014/main" id="{BBB1C0A9-A60C-553C-695E-E47663DB4F83}"/>
              </a:ext>
            </a:extLst>
          </p:cNvPr>
          <p:cNvPicPr>
            <a:picLocks noChangeAspect="1"/>
          </p:cNvPicPr>
          <p:nvPr/>
        </p:nvPicPr>
        <p:blipFill>
          <a:blip r:embed="rId2"/>
          <a:stretch>
            <a:fillRect/>
          </a:stretch>
        </p:blipFill>
        <p:spPr>
          <a:xfrm>
            <a:off x="685678" y="1270932"/>
            <a:ext cx="3569119" cy="5063878"/>
          </a:xfrm>
          <a:prstGeom prst="rect">
            <a:avLst/>
          </a:prstGeom>
        </p:spPr>
      </p:pic>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6EB995C-8C98-E96C-F6A7-938864599E8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4" name="Rubrik 3"/>
          <p:cNvSpPr>
            <a:spLocks noGrp="1"/>
          </p:cNvSpPr>
          <p:nvPr>
            <p:ph type="ctrTitle"/>
          </p:nvPr>
        </p:nvSpPr>
        <p:spPr>
          <a:xfrm>
            <a:off x="5155780" y="472679"/>
            <a:ext cx="6582360" cy="609793"/>
          </a:xfrm>
        </p:spPr>
        <p:txBody>
          <a:bodyPr>
            <a:normAutofit fontScale="90000"/>
          </a:bodyPr>
          <a:lstStyle/>
          <a:p>
            <a:r>
              <a:rPr lang="sv-SE" dirty="0"/>
              <a:t>Personcentrering och patientkontrakt</a:t>
            </a:r>
          </a:p>
        </p:txBody>
      </p:sp>
      <p:sp>
        <p:nvSpPr>
          <p:cNvPr id="5" name="Platshållare för text 4"/>
          <p:cNvSpPr>
            <a:spLocks noGrp="1"/>
          </p:cNvSpPr>
          <p:nvPr>
            <p:ph type="body" sz="quarter" idx="10"/>
          </p:nvPr>
        </p:nvSpPr>
        <p:spPr>
          <a:xfrm>
            <a:off x="5047666" y="1226634"/>
            <a:ext cx="7144334" cy="4186238"/>
          </a:xfrm>
        </p:spPr>
        <p:txBody>
          <a:bodyPr/>
          <a:lstStyle/>
          <a:p>
            <a:pPr marL="342900" indent="-342900">
              <a:lnSpc>
                <a:spcPct val="100000"/>
              </a:lnSpc>
              <a:spcBef>
                <a:spcPts val="600"/>
              </a:spcBef>
              <a:buFont typeface="Arial" panose="020B0604020202020204" pitchFamily="34" charset="0"/>
              <a:buChar char="•"/>
            </a:pPr>
            <a:r>
              <a:rPr lang="sv-SE" dirty="0"/>
              <a:t>Alla beslut om utredning, behandling och rehabilitering ska ske i samråd med patienten.</a:t>
            </a:r>
          </a:p>
          <a:p>
            <a:pPr marL="342900" indent="-342900">
              <a:lnSpc>
                <a:spcPct val="100000"/>
              </a:lnSpc>
              <a:spcBef>
                <a:spcPts val="600"/>
              </a:spcBef>
              <a:buFont typeface="Arial" panose="020B0604020202020204" pitchFamily="34" charset="0"/>
              <a:buChar char="•"/>
            </a:pPr>
            <a:r>
              <a:rPr lang="sv-SE" dirty="0"/>
              <a:t>Den mottagning som patienten är kopplad till är central för patientens individuella vårdplan.</a:t>
            </a:r>
          </a:p>
          <a:p>
            <a:pPr marL="342900" indent="-342900">
              <a:lnSpc>
                <a:spcPct val="100000"/>
              </a:lnSpc>
              <a:spcBef>
                <a:spcPts val="600"/>
              </a:spcBef>
              <a:buFont typeface="Arial" panose="020B0604020202020204" pitchFamily="34" charset="0"/>
              <a:buChar char="•"/>
            </a:pPr>
            <a:r>
              <a:rPr lang="sv-SE" dirty="0"/>
              <a:t>En egenvårdsplan med överenskomna åtgärder tas fram och dokumenteras.</a:t>
            </a:r>
          </a:p>
          <a:p>
            <a:pPr marL="342900" indent="-342900">
              <a:lnSpc>
                <a:spcPct val="100000"/>
              </a:lnSpc>
              <a:spcBef>
                <a:spcPts val="600"/>
              </a:spcBef>
              <a:buFont typeface="Arial" panose="020B0604020202020204" pitchFamily="34" charset="0"/>
              <a:buChar char="•"/>
            </a:pPr>
            <a:r>
              <a:rPr lang="sv-SE" dirty="0"/>
              <a:t>Mottagningen arbetar med patienten i centrum, samordnar vården och hänvisar till rätt vårdinstans. </a:t>
            </a:r>
          </a:p>
          <a:p>
            <a:pPr marL="342900" indent="-342900">
              <a:lnSpc>
                <a:spcPct val="100000"/>
              </a:lnSpc>
              <a:spcBef>
                <a:spcPts val="600"/>
              </a:spcBef>
              <a:buFont typeface="Arial" panose="020B0604020202020204" pitchFamily="34" charset="0"/>
              <a:buChar char="•"/>
            </a:pPr>
            <a:endParaRPr lang="sv-SE" dirty="0"/>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Syftet med </a:t>
            </a:r>
            <a:r>
              <a:rPr kumimoji="0" lang="sv-SE" sz="1600" b="0" i="1" u="none" strike="noStrike" kern="1200" cap="none" spc="0" normalizeH="0" baseline="0" noProof="0" dirty="0" err="1">
                <a:ln>
                  <a:noFill/>
                </a:ln>
                <a:solidFill>
                  <a:schemeClr val="bg1"/>
                </a:solidFill>
                <a:effectLst/>
                <a:uLnTx/>
                <a:uFillTx/>
                <a:latin typeface="Calibri" panose="020F0502020204030204"/>
                <a:ea typeface="+mn-ea"/>
                <a:cs typeface="+mn-cs"/>
              </a:rPr>
              <a:t>patientkontrakt</a:t>
            </a:r>
            <a:r>
              <a:rPr kumimoji="0" lang="sv-SE" sz="1600" b="0" i="1" u="none" strike="noStrike" kern="1200" cap="none" spc="0" normalizeH="0" baseline="0" noProof="0" dirty="0">
                <a:ln>
                  <a:noFill/>
                </a:ln>
                <a:solidFill>
                  <a:schemeClr val="bg1"/>
                </a:solidFill>
                <a:effectLst/>
                <a:uLnTx/>
                <a:uFillTx/>
                <a:latin typeface="Calibri" panose="020F0502020204030204"/>
                <a:ea typeface="+mn-ea"/>
                <a:cs typeface="+mn-cs"/>
              </a:rPr>
              <a:t> är att genom en gemensam överenskommelse mellan patient och vårdgivare säkerställa delaktighet, samordning och tillgänglighet med patientens perspektiv som utgångspunkt.</a:t>
            </a:r>
          </a:p>
        </p:txBody>
      </p:sp>
      <p:sp>
        <p:nvSpPr>
          <p:cNvPr id="2" name="textruta 1">
            <a:extLst>
              <a:ext uri="{FF2B5EF4-FFF2-40B4-BE49-F238E27FC236}">
                <a16:creationId xmlns:a16="http://schemas.microsoft.com/office/drawing/2014/main" id="{13961522-ECA1-865D-AD7B-1F5C1C0C3337}"/>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514821" y="1898650"/>
            <a:ext cx="5894561" cy="3806825"/>
          </a:xfrm>
          <a:noFill/>
          <a:ln>
            <a:noFill/>
          </a:ln>
          <a:effectLst/>
        </p:spPr>
        <p:txBody>
          <a:bodyPr tIns="90000">
            <a:normAutofit lnSpcReduction="10000"/>
          </a:bodyPr>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Socialstyrelsen: Nationella riktlinjer för hjärtsjukvård – Stöd för styrning och ledning </a:t>
            </a:r>
            <a:r>
              <a:rPr lang="sv-SE" dirty="0">
                <a:hlinkClick r:id="rId2"/>
              </a:rPr>
              <a:t>Socialstyrelsen</a:t>
            </a:r>
            <a:endParaRPr lang="sv-SE" dirty="0">
              <a:solidFill>
                <a:srgbClr val="000000"/>
              </a:solidFill>
              <a:ea typeface="Calibri" panose="020F050202020403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European </a:t>
            </a:r>
            <a:r>
              <a:rPr lang="sv-SE" dirty="0" err="1">
                <a:solidFill>
                  <a:srgbClr val="000000"/>
                </a:solidFill>
                <a:ea typeface="Calibri" panose="020F0502020204030204" pitchFamily="34" charset="0"/>
                <a:cs typeface="Arial" panose="020B0604020202020204" pitchFamily="34" charset="0"/>
              </a:rPr>
              <a:t>Society</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ea typeface="Calibri" panose="020F0502020204030204" pitchFamily="34" charset="0"/>
                <a:cs typeface="Arial" panose="020B0604020202020204" pitchFamily="34" charset="0"/>
              </a:rPr>
              <a:t>of</a:t>
            </a:r>
            <a:r>
              <a:rPr lang="sv-SE" dirty="0">
                <a:solidFill>
                  <a:srgbClr val="000000"/>
                </a:solidFill>
                <a:ea typeface="Calibri" panose="020F0502020204030204" pitchFamily="34" charset="0"/>
                <a:cs typeface="Arial" panose="020B0604020202020204" pitchFamily="34" charset="0"/>
              </a:rPr>
              <a:t> Cardiology – </a:t>
            </a:r>
            <a:r>
              <a:rPr lang="sv-SE" dirty="0" err="1">
                <a:solidFill>
                  <a:srgbClr val="000000"/>
                </a:solidFill>
                <a:ea typeface="Calibri" panose="020F0502020204030204" pitchFamily="34" charset="0"/>
                <a:cs typeface="Arial" panose="020B0604020202020204" pitchFamily="34" charset="0"/>
              </a:rPr>
              <a:t>Guidlines</a:t>
            </a:r>
            <a:r>
              <a:rPr lang="sv-SE" dirty="0">
                <a:solidFill>
                  <a:srgbClr val="000000"/>
                </a:solidFill>
                <a:ea typeface="Calibri" panose="020F0502020204030204" pitchFamily="34" charset="0"/>
                <a:cs typeface="Arial" panose="020B0604020202020204" pitchFamily="34" charset="0"/>
              </a:rPr>
              <a:t> for the </a:t>
            </a:r>
            <a:r>
              <a:rPr lang="sv-SE" dirty="0" err="1">
                <a:solidFill>
                  <a:srgbClr val="000000"/>
                </a:solidFill>
                <a:ea typeface="Calibri" panose="020F0502020204030204" pitchFamily="34" charset="0"/>
                <a:cs typeface="Arial" panose="020B0604020202020204" pitchFamily="34" charset="0"/>
              </a:rPr>
              <a:t>diagnosis</a:t>
            </a:r>
            <a:r>
              <a:rPr lang="sv-SE" dirty="0">
                <a:solidFill>
                  <a:srgbClr val="000000"/>
                </a:solidFill>
                <a:ea typeface="Calibri" panose="020F0502020204030204" pitchFamily="34" charset="0"/>
                <a:cs typeface="Arial" panose="020B0604020202020204" pitchFamily="34" charset="0"/>
              </a:rPr>
              <a:t> and </a:t>
            </a:r>
            <a:r>
              <a:rPr lang="sv-SE" dirty="0" err="1">
                <a:solidFill>
                  <a:srgbClr val="000000"/>
                </a:solidFill>
                <a:ea typeface="Calibri" panose="020F0502020204030204" pitchFamily="34" charset="0"/>
                <a:cs typeface="Arial" panose="020B0604020202020204" pitchFamily="34" charset="0"/>
              </a:rPr>
              <a:t>treatment</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ea typeface="Calibri" panose="020F0502020204030204" pitchFamily="34" charset="0"/>
                <a:cs typeface="Arial" panose="020B0604020202020204" pitchFamily="34" charset="0"/>
              </a:rPr>
              <a:t>of</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ea typeface="Calibri" panose="020F0502020204030204" pitchFamily="34" charset="0"/>
                <a:cs typeface="Arial" panose="020B0604020202020204" pitchFamily="34" charset="0"/>
              </a:rPr>
              <a:t>acute</a:t>
            </a:r>
            <a:r>
              <a:rPr lang="sv-SE" dirty="0">
                <a:solidFill>
                  <a:srgbClr val="000000"/>
                </a:solidFill>
                <a:ea typeface="Calibri" panose="020F0502020204030204" pitchFamily="34" charset="0"/>
                <a:cs typeface="Arial" panose="020B0604020202020204" pitchFamily="34" charset="0"/>
              </a:rPr>
              <a:t> and </a:t>
            </a:r>
            <a:r>
              <a:rPr lang="sv-SE" dirty="0" err="1">
                <a:solidFill>
                  <a:srgbClr val="000000"/>
                </a:solidFill>
                <a:ea typeface="Calibri" panose="020F0502020204030204" pitchFamily="34" charset="0"/>
                <a:cs typeface="Arial" panose="020B0604020202020204" pitchFamily="34" charset="0"/>
              </a:rPr>
              <a:t>chronic</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ea typeface="Calibri" panose="020F0502020204030204" pitchFamily="34" charset="0"/>
                <a:cs typeface="Arial" panose="020B0604020202020204" pitchFamily="34" charset="0"/>
              </a:rPr>
              <a:t>heart</a:t>
            </a:r>
            <a:r>
              <a:rPr lang="sv-SE" dirty="0">
                <a:solidFill>
                  <a:srgbClr val="000000"/>
                </a:solidFill>
                <a:ea typeface="Calibri" panose="020F0502020204030204" pitchFamily="34" charset="0"/>
                <a:cs typeface="Arial" panose="020B0604020202020204" pitchFamily="34" charset="0"/>
              </a:rPr>
              <a:t> </a:t>
            </a:r>
            <a:r>
              <a:rPr lang="sv-SE" dirty="0" err="1">
                <a:solidFill>
                  <a:srgbClr val="000000"/>
                </a:solidFill>
                <a:cs typeface="Arial" panose="020B0604020202020204" pitchFamily="34" charset="0"/>
              </a:rPr>
              <a:t>failure</a:t>
            </a:r>
            <a:r>
              <a:rPr lang="sv-SE" dirty="0">
                <a:solidFill>
                  <a:srgbClr val="000000"/>
                </a:solidFill>
                <a:cs typeface="Arial" panose="020B0604020202020204" pitchFamily="34" charset="0"/>
              </a:rPr>
              <a:t>: The Task Force for the </a:t>
            </a:r>
            <a:r>
              <a:rPr lang="sv-SE" dirty="0" err="1">
                <a:solidFill>
                  <a:srgbClr val="000000"/>
                </a:solidFill>
                <a:cs typeface="Arial" panose="020B0604020202020204" pitchFamily="34" charset="0"/>
              </a:rPr>
              <a:t>diagnosis</a:t>
            </a:r>
            <a:r>
              <a:rPr lang="sv-SE" dirty="0">
                <a:solidFill>
                  <a:srgbClr val="000000"/>
                </a:solidFill>
                <a:cs typeface="Arial" panose="020B0604020202020204" pitchFamily="34" charset="0"/>
              </a:rPr>
              <a:t> and </a:t>
            </a:r>
            <a:r>
              <a:rPr lang="sv-SE" dirty="0" err="1">
                <a:solidFill>
                  <a:srgbClr val="000000"/>
                </a:solidFill>
                <a:cs typeface="Arial" panose="020B0604020202020204" pitchFamily="34" charset="0"/>
              </a:rPr>
              <a:t>treatment</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of</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acute</a:t>
            </a:r>
            <a:r>
              <a:rPr lang="sv-SE" dirty="0">
                <a:solidFill>
                  <a:srgbClr val="000000"/>
                </a:solidFill>
                <a:cs typeface="Arial" panose="020B0604020202020204" pitchFamily="34" charset="0"/>
              </a:rPr>
              <a:t> and </a:t>
            </a:r>
            <a:r>
              <a:rPr lang="sv-SE" dirty="0" err="1">
                <a:solidFill>
                  <a:srgbClr val="000000"/>
                </a:solidFill>
                <a:cs typeface="Arial" panose="020B0604020202020204" pitchFamily="34" charset="0"/>
              </a:rPr>
              <a:t>chronic</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heart</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failure</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of</a:t>
            </a:r>
            <a:r>
              <a:rPr lang="sv-SE" dirty="0">
                <a:solidFill>
                  <a:srgbClr val="000000"/>
                </a:solidFill>
                <a:cs typeface="Arial" panose="020B0604020202020204" pitchFamily="34" charset="0"/>
              </a:rPr>
              <a:t> the European </a:t>
            </a:r>
            <a:r>
              <a:rPr lang="sv-SE" dirty="0" err="1">
                <a:solidFill>
                  <a:srgbClr val="000000"/>
                </a:solidFill>
                <a:cs typeface="Arial" panose="020B0604020202020204" pitchFamily="34" charset="0"/>
              </a:rPr>
              <a:t>Society</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of</a:t>
            </a:r>
            <a:r>
              <a:rPr lang="sv-SE" dirty="0">
                <a:solidFill>
                  <a:srgbClr val="000000"/>
                </a:solidFill>
                <a:cs typeface="Arial" panose="020B0604020202020204" pitchFamily="34" charset="0"/>
              </a:rPr>
              <a:t> Cardiology (ESC). </a:t>
            </a:r>
            <a:r>
              <a:rPr lang="sv-SE" dirty="0" err="1">
                <a:solidFill>
                  <a:srgbClr val="000000"/>
                </a:solidFill>
                <a:cs typeface="Arial" panose="020B0604020202020204" pitchFamily="34" charset="0"/>
              </a:rPr>
              <a:t>Eur</a:t>
            </a:r>
            <a:r>
              <a:rPr lang="sv-SE" dirty="0">
                <a:solidFill>
                  <a:srgbClr val="000000"/>
                </a:solidFill>
                <a:cs typeface="Arial" panose="020B0604020202020204" pitchFamily="34" charset="0"/>
              </a:rPr>
              <a:t> </a:t>
            </a:r>
            <a:r>
              <a:rPr lang="sv-SE" dirty="0" err="1">
                <a:solidFill>
                  <a:srgbClr val="000000"/>
                </a:solidFill>
                <a:cs typeface="Arial" panose="020B0604020202020204" pitchFamily="34" charset="0"/>
              </a:rPr>
              <a:t>Heart</a:t>
            </a:r>
            <a:r>
              <a:rPr lang="sv-SE" dirty="0">
                <a:solidFill>
                  <a:srgbClr val="000000"/>
                </a:solidFill>
                <a:cs typeface="Arial" panose="020B0604020202020204" pitchFamily="34" charset="0"/>
              </a:rPr>
              <a:t> J 42(36):3599-3726</a:t>
            </a: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8" name="textruta 7">
            <a:extLst>
              <a:ext uri="{FF2B5EF4-FFF2-40B4-BE49-F238E27FC236}">
                <a16:creationId xmlns:a16="http://schemas.microsoft.com/office/drawing/2014/main" id="{FDB15EAE-2612-399E-8402-B350FCE38C32}"/>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405640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11162042" cy="609793"/>
          </a:xfrm>
        </p:spPr>
        <p:txBody>
          <a:bodyPr>
            <a:normAutofit/>
          </a:bodyPr>
          <a:lstStyle/>
          <a:p>
            <a:r>
              <a:rPr lang="sv-SE" dirty="0"/>
              <a:t>Vårdförloppet innehåller flödesschema och åtgärder</a:t>
            </a:r>
          </a:p>
        </p:txBody>
      </p:sp>
      <p:sp>
        <p:nvSpPr>
          <p:cNvPr id="4" name="textruta 3">
            <a:extLst>
              <a:ext uri="{FF2B5EF4-FFF2-40B4-BE49-F238E27FC236}">
                <a16:creationId xmlns:a16="http://schemas.microsoft.com/office/drawing/2014/main" id="{71EBB7EE-EC01-10D5-1CC4-25CAFC5646FA}"/>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
        <p:nvSpPr>
          <p:cNvPr id="12" name="Vänsterpil 11">
            <a:extLst>
              <a:ext uri="{C183D7F6-B498-43B3-948B-1728B52AA6E4}">
                <adec:decorative xmlns:adec="http://schemas.microsoft.com/office/drawing/2017/decorative" val="1"/>
              </a:ext>
            </a:extLst>
          </p:cNvPr>
          <p:cNvSpPr/>
          <p:nvPr/>
        </p:nvSpPr>
        <p:spPr>
          <a:xfrm rot="10800000">
            <a:off x="5088035" y="3210711"/>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ktangel 72">
            <a:extLst>
              <a:ext uri="{FF2B5EF4-FFF2-40B4-BE49-F238E27FC236}">
                <a16:creationId xmlns:a16="http://schemas.microsoft.com/office/drawing/2014/main" id="{30EBB9F0-7136-3B71-4ED1-80378079B8FB}"/>
              </a:ext>
              <a:ext uri="{C183D7F6-B498-43B3-948B-1728B52AA6E4}">
                <adec:decorative xmlns:adec="http://schemas.microsoft.com/office/drawing/2017/decorative" val="1"/>
              </a:ext>
            </a:extLst>
          </p:cNvPr>
          <p:cNvSpPr/>
          <p:nvPr/>
        </p:nvSpPr>
        <p:spPr>
          <a:xfrm>
            <a:off x="10418124" y="5588000"/>
            <a:ext cx="1773876"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572405B4-D6F1-AFFD-3AF1-9B73C1232F72}"/>
              </a:ext>
            </a:extLst>
          </p:cNvPr>
          <p:cNvPicPr>
            <a:picLocks noChangeAspect="1"/>
          </p:cNvPicPr>
          <p:nvPr/>
        </p:nvPicPr>
        <p:blipFill>
          <a:blip r:embed="rId2"/>
          <a:stretch>
            <a:fillRect/>
          </a:stretch>
        </p:blipFill>
        <p:spPr>
          <a:xfrm>
            <a:off x="1114339" y="1222145"/>
            <a:ext cx="3539296" cy="5076859"/>
          </a:xfrm>
          <a:prstGeom prst="rect">
            <a:avLst/>
          </a:prstGeom>
          <a:ln>
            <a:solidFill>
              <a:schemeClr val="tx1"/>
            </a:solidFill>
          </a:ln>
        </p:spPr>
      </p:pic>
      <p:pic>
        <p:nvPicPr>
          <p:cNvPr id="9" name="Bildobjekt 8">
            <a:extLst>
              <a:ext uri="{FF2B5EF4-FFF2-40B4-BE49-F238E27FC236}">
                <a16:creationId xmlns:a16="http://schemas.microsoft.com/office/drawing/2014/main" id="{2C3CE920-7AED-E771-4952-6587EE392AC9}"/>
              </a:ext>
            </a:extLst>
          </p:cNvPr>
          <p:cNvPicPr>
            <a:picLocks noChangeAspect="1"/>
          </p:cNvPicPr>
          <p:nvPr/>
        </p:nvPicPr>
        <p:blipFill>
          <a:blip r:embed="rId3"/>
          <a:stretch>
            <a:fillRect/>
          </a:stretch>
        </p:blipFill>
        <p:spPr>
          <a:xfrm>
            <a:off x="5734860" y="1352065"/>
            <a:ext cx="5342801" cy="4501967"/>
          </a:xfrm>
          <a:prstGeom prst="rect">
            <a:avLst/>
          </a:prstGeom>
          <a:ln>
            <a:solidFill>
              <a:schemeClr val="tx1"/>
            </a:solidFill>
          </a:ln>
        </p:spPr>
      </p:pic>
    </p:spTree>
    <p:extLst>
      <p:ext uri="{BB962C8B-B14F-4D97-AF65-F5344CB8AC3E}">
        <p14:creationId xmlns:p14="http://schemas.microsoft.com/office/powerpoint/2010/main" val="246127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dirty="0"/>
              <a:t>Vad kommer att följas upp (urval)</a:t>
            </a:r>
          </a:p>
        </p:txBody>
      </p:sp>
      <p:sp>
        <p:nvSpPr>
          <p:cNvPr id="19" name="Rektangel 18">
            <a:extLst>
              <a:ext uri="{FF2B5EF4-FFF2-40B4-BE49-F238E27FC236}">
                <a16:creationId xmlns:a16="http://schemas.microsoft.com/office/drawing/2014/main" id="{4F42CCD4-CA67-7C16-63A1-CDC2BEA33CB9}"/>
              </a:ext>
              <a:ext uri="{C183D7F6-B498-43B3-948B-1728B52AA6E4}">
                <adec:decorative xmlns:adec="http://schemas.microsoft.com/office/drawing/2017/decorative" val="1"/>
              </a:ext>
            </a:extLst>
          </p:cNvPr>
          <p:cNvSpPr/>
          <p:nvPr/>
        </p:nvSpPr>
        <p:spPr>
          <a:xfrm>
            <a:off x="7597597" y="163486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8" name="Rektangel 7">
            <a:extLst>
              <a:ext uri="{FF2B5EF4-FFF2-40B4-BE49-F238E27FC236}">
                <a16:creationId xmlns:a16="http://schemas.microsoft.com/office/drawing/2014/main" id="{4FCC5333-BE59-3F39-E5C7-019BE23A5C08}"/>
              </a:ext>
              <a:ext uri="{C183D7F6-B498-43B3-948B-1728B52AA6E4}">
                <adec:decorative xmlns:adec="http://schemas.microsoft.com/office/drawing/2017/decorative" val="1"/>
              </a:ext>
            </a:extLst>
          </p:cNvPr>
          <p:cNvSpPr/>
          <p:nvPr/>
        </p:nvSpPr>
        <p:spPr>
          <a:xfrm>
            <a:off x="1909762" y="1634870"/>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ektangel 1">
            <a:extLst>
              <a:ext uri="{FF2B5EF4-FFF2-40B4-BE49-F238E27FC236}">
                <a16:creationId xmlns:a16="http://schemas.microsoft.com/office/drawing/2014/main" id="{76CCF95F-4B9B-8286-A0AA-A126A8FEF424}"/>
              </a:ext>
              <a:ext uri="{C183D7F6-B498-43B3-948B-1728B52AA6E4}">
                <adec:decorative xmlns:adec="http://schemas.microsoft.com/office/drawing/2017/decorative" val="1"/>
              </a:ext>
            </a:extLst>
          </p:cNvPr>
          <p:cNvSpPr/>
          <p:nvPr/>
        </p:nvSpPr>
        <p:spPr>
          <a:xfrm>
            <a:off x="352425" y="2149731"/>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 uri="{C183D7F6-B498-43B3-948B-1728B52AA6E4}">
                <adec:decorative xmlns:adec="http://schemas.microsoft.com/office/drawing/2017/decorative" val="1"/>
              </a:ext>
            </a:extLst>
          </p:cNvPr>
          <p:cNvSpPr/>
          <p:nvPr/>
        </p:nvSpPr>
        <p:spPr>
          <a:xfrm>
            <a:off x="6254308" y="2149730"/>
            <a:ext cx="5743575" cy="3248025"/>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942B921D-5806-C4E3-CD7C-20F2F485C522}"/>
              </a:ext>
            </a:extLst>
          </p:cNvPr>
          <p:cNvSpPr txBox="1"/>
          <p:nvPr/>
        </p:nvSpPr>
        <p:spPr>
          <a:xfrm>
            <a:off x="2475345" y="1675072"/>
            <a:ext cx="1634836" cy="369332"/>
          </a:xfrm>
          <a:prstGeom prst="rect">
            <a:avLst/>
          </a:prstGeom>
          <a:noFill/>
        </p:spPr>
        <p:txBody>
          <a:bodyPr wrap="square" rtlCol="0">
            <a:spAutoFit/>
          </a:bodyPr>
          <a:lstStyle/>
          <a:p>
            <a:r>
              <a:rPr lang="sv-SE" b="1" dirty="0">
                <a:solidFill>
                  <a:schemeClr val="bg1"/>
                </a:solidFill>
              </a:rPr>
              <a:t>Resultatmått</a:t>
            </a:r>
          </a:p>
        </p:txBody>
      </p:sp>
      <p:sp>
        <p:nvSpPr>
          <p:cNvPr id="3" name="textruta 2">
            <a:extLst>
              <a:ext uri="{FF2B5EF4-FFF2-40B4-BE49-F238E27FC236}">
                <a16:creationId xmlns:a16="http://schemas.microsoft.com/office/drawing/2014/main" id="{D1377C90-0B11-B0E4-83F3-D05555139C05}"/>
              </a:ext>
            </a:extLst>
          </p:cNvPr>
          <p:cNvSpPr txBox="1"/>
          <p:nvPr/>
        </p:nvSpPr>
        <p:spPr>
          <a:xfrm>
            <a:off x="516158" y="2401676"/>
            <a:ext cx="5416108" cy="1754326"/>
          </a:xfrm>
          <a:prstGeom prst="rect">
            <a:avLst/>
          </a:prstGeom>
          <a:noFill/>
        </p:spPr>
        <p:txBody>
          <a:bodyPr wrap="square" rtlCol="0">
            <a:spAutoFit/>
          </a:bodyPr>
          <a:lstStyle/>
          <a:p>
            <a:pPr marL="285750" indent="-285750">
              <a:buFont typeface="Arial" panose="020B0604020202020204" pitchFamily="34" charset="0"/>
              <a:buChar char="•"/>
            </a:pPr>
            <a:r>
              <a:rPr lang="sv-SE" dirty="0"/>
              <a:t>Andel patienter med nydebuterad hjärtsvikt som avlidit ett år efter hjärtsviktsdiagnos.</a:t>
            </a:r>
          </a:p>
          <a:p>
            <a:pPr marL="285750" indent="-285750">
              <a:buFont typeface="Arial" panose="020B0604020202020204" pitchFamily="34" charset="0"/>
              <a:buChar char="•"/>
            </a:pPr>
            <a:r>
              <a:rPr lang="sv-SE" dirty="0"/>
              <a:t>Andel patienter med nydebuterad hjärtsvikt som haft en oplanerad inskrivning i slutenvård med huvuddiagnos hjärtsvikt inom ett år från hjärtsviktsdiagnos. </a:t>
            </a:r>
          </a:p>
        </p:txBody>
      </p:sp>
      <p:sp>
        <p:nvSpPr>
          <p:cNvPr id="13" name="textruta 12">
            <a:extLst>
              <a:ext uri="{FF2B5EF4-FFF2-40B4-BE49-F238E27FC236}">
                <a16:creationId xmlns:a16="http://schemas.microsoft.com/office/drawing/2014/main" id="{27D6F067-3E5D-37AD-C468-473339942009}"/>
              </a:ext>
            </a:extLst>
          </p:cNvPr>
          <p:cNvSpPr txBox="1"/>
          <p:nvPr/>
        </p:nvSpPr>
        <p:spPr>
          <a:xfrm>
            <a:off x="8231833" y="1670989"/>
            <a:ext cx="1634836" cy="369332"/>
          </a:xfrm>
          <a:prstGeom prst="rect">
            <a:avLst/>
          </a:prstGeom>
          <a:noFill/>
        </p:spPr>
        <p:txBody>
          <a:bodyPr wrap="square" rtlCol="0">
            <a:spAutoFit/>
          </a:bodyPr>
          <a:lstStyle/>
          <a:p>
            <a:r>
              <a:rPr lang="sv-SE" b="1" dirty="0">
                <a:solidFill>
                  <a:schemeClr val="bg1"/>
                </a:solidFill>
              </a:rPr>
              <a:t>Processmått</a:t>
            </a:r>
          </a:p>
        </p:txBody>
      </p:sp>
      <p:sp>
        <p:nvSpPr>
          <p:cNvPr id="17" name="textruta 16">
            <a:extLst>
              <a:ext uri="{FF2B5EF4-FFF2-40B4-BE49-F238E27FC236}">
                <a16:creationId xmlns:a16="http://schemas.microsoft.com/office/drawing/2014/main" id="{E9A47596-FA0A-7961-308A-34A4D23A727D}"/>
              </a:ext>
            </a:extLst>
          </p:cNvPr>
          <p:cNvSpPr txBox="1"/>
          <p:nvPr/>
        </p:nvSpPr>
        <p:spPr>
          <a:xfrm>
            <a:off x="6437535" y="2149730"/>
            <a:ext cx="5416108" cy="4093428"/>
          </a:xfrm>
          <a:prstGeom prst="rect">
            <a:avLst/>
          </a:prstGeom>
          <a:noFill/>
        </p:spPr>
        <p:txBody>
          <a:bodyPr wrap="square" rtlCol="0">
            <a:spAutoFit/>
          </a:bodyPr>
          <a:lstStyle/>
          <a:p>
            <a:pPr marL="285750" indent="-285750">
              <a:buFont typeface="Arial" panose="020B0604020202020204" pitchFamily="34" charset="0"/>
              <a:buChar char="•"/>
            </a:pPr>
            <a:r>
              <a:rPr lang="sv-SE" sz="1600" dirty="0"/>
              <a:t>Andel remisser för ekokardiografi vid välgrundad misstanke om nydebuterad hjärtsvikt som besvaras inom 30 kalenderdagar (målvärde 90%).</a:t>
            </a:r>
          </a:p>
          <a:p>
            <a:pPr marL="285750" indent="-285750">
              <a:buFont typeface="Arial" panose="020B0604020202020204" pitchFamily="34" charset="0"/>
              <a:buChar char="•"/>
            </a:pPr>
            <a:r>
              <a:rPr lang="sv-SE" sz="1600" dirty="0"/>
              <a:t>Andel patienter med hjärtsvikt med LVEF &lt;40 % (</a:t>
            </a:r>
            <a:r>
              <a:rPr lang="sv-SE" sz="1600" dirty="0" err="1"/>
              <a:t>HFrEF</a:t>
            </a:r>
            <a:r>
              <a:rPr lang="sv-SE" sz="1600" dirty="0"/>
              <a:t>) som genomfört minst ett uppföljningsbesök inom 30 dagar från diagnos på hjärtsviktsmottagning (målvärde 90%).</a:t>
            </a:r>
          </a:p>
          <a:p>
            <a:pPr marL="285750" indent="-285750">
              <a:buFont typeface="Arial" panose="020B0604020202020204" pitchFamily="34" charset="0"/>
              <a:buChar char="•"/>
            </a:pPr>
            <a:r>
              <a:rPr lang="sv-SE" sz="1600" dirty="0"/>
              <a:t>Andel patienter med nydebuterad </a:t>
            </a:r>
            <a:r>
              <a:rPr lang="sv-SE" sz="1600" dirty="0" err="1"/>
              <a:t>HFrEF</a:t>
            </a:r>
            <a:r>
              <a:rPr lang="sv-SE" sz="1600" dirty="0"/>
              <a:t>-hjärtsvikt som fått förskrivet recept på </a:t>
            </a:r>
            <a:r>
              <a:rPr lang="sv-SE" sz="1600" dirty="0" err="1"/>
              <a:t>ACEhämmande</a:t>
            </a:r>
            <a:r>
              <a:rPr lang="sv-SE" sz="1600" dirty="0"/>
              <a:t>, ARB, betablockerare, MRA och eller SGLT2- hämmare inom 120 dagar från diagnos.</a:t>
            </a:r>
          </a:p>
          <a:p>
            <a:pPr marL="285750" indent="-285750">
              <a:buFont typeface="Arial" panose="020B0604020202020204" pitchFamily="34" charset="0"/>
              <a:buChar char="•"/>
            </a:pPr>
            <a:r>
              <a:rPr lang="sv-SE" sz="1600" dirty="0"/>
              <a:t>Återbesök efter vårdtillfälle för hjärtsvikt.</a:t>
            </a:r>
          </a:p>
          <a:p>
            <a:pPr marL="285750" indent="-285750">
              <a:buFont typeface="Arial" panose="020B0604020202020204" pitchFamily="34" charset="0"/>
              <a:buChar char="•"/>
            </a:pPr>
            <a:r>
              <a:rPr lang="sv-SE" sz="1600" dirty="0"/>
              <a:t>Andel patienter med hjärtsvikt som avlider under året och som genomgått ”Samtal vid allvarlig sjukdom”.</a:t>
            </a:r>
          </a:p>
          <a:p>
            <a:pPr marL="285750" indent="-285750">
              <a:buFont typeface="Arial" panose="020B0604020202020204" pitchFamily="34" charset="0"/>
              <a:buChar char="•"/>
            </a:pPr>
            <a:endParaRPr lang="sv-SE" sz="1600"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
        <p:nvSpPr>
          <p:cNvPr id="6" name="Rectangle 5">
            <a:extLst>
              <a:ext uri="{FF2B5EF4-FFF2-40B4-BE49-F238E27FC236}">
                <a16:creationId xmlns:a16="http://schemas.microsoft.com/office/drawing/2014/main" id="{01F77448-64CF-4386-8406-839026FD8FC9}"/>
              </a:ext>
            </a:extLst>
          </p:cNvPr>
          <p:cNvSpPr/>
          <p:nvPr/>
        </p:nvSpPr>
        <p:spPr>
          <a:xfrm>
            <a:off x="352425" y="5649700"/>
            <a:ext cx="9688783" cy="8355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sv-SE" sz="1600" b="0" i="1" u="none" strike="noStrike" kern="1200" cap="none" spc="0" normalizeH="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DD24B090-FA2A-F6EC-CAE5-14F091A7230D}"/>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265302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568807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dirty="0"/>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751487" y="1281499"/>
            <a:ext cx="4681544" cy="4707822"/>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Fördelar/vinster</a:t>
            </a:r>
          </a:p>
          <a:p>
            <a:pPr marL="285750" indent="-285750">
              <a:lnSpc>
                <a:spcPct val="115000"/>
              </a:lnSpc>
              <a:spcBef>
                <a:spcPts val="600"/>
              </a:spcBef>
              <a:buFont typeface="Arial" panose="020B0604020202020204" pitchFamily="34" charset="0"/>
              <a:buChar char="•"/>
              <a:defRPr/>
            </a:pPr>
            <a:r>
              <a:rPr lang="sv-SE" sz="1600" dirty="0">
                <a:solidFill>
                  <a:srgbClr val="000000"/>
                </a:solidFill>
              </a:rPr>
              <a:t>Tidig diagnos sätts på fler patienter.</a:t>
            </a:r>
          </a:p>
          <a:p>
            <a:pPr marL="285750" indent="-285750">
              <a:lnSpc>
                <a:spcPct val="115000"/>
              </a:lnSpc>
              <a:spcBef>
                <a:spcPts val="600"/>
              </a:spcBef>
              <a:buFont typeface="Arial" panose="020B0604020202020204" pitchFamily="34" charset="0"/>
              <a:buChar char="•"/>
              <a:defRPr/>
            </a:pPr>
            <a:r>
              <a:rPr lang="sv-SE" sz="1600" dirty="0">
                <a:solidFill>
                  <a:srgbClr val="000000"/>
                </a:solidFill>
              </a:rPr>
              <a:t>Fler patienter får, via hjärtsviktsmottagningar, en individuellt upptrappad och anpassad medicinsk behandling.</a:t>
            </a:r>
          </a:p>
          <a:p>
            <a:pPr marL="285750" indent="-285750">
              <a:lnSpc>
                <a:spcPct val="115000"/>
              </a:lnSpc>
              <a:spcBef>
                <a:spcPts val="600"/>
              </a:spcBef>
              <a:buFont typeface="Arial" panose="020B0604020202020204" pitchFamily="34" charset="0"/>
              <a:buChar char="•"/>
              <a:defRPr/>
            </a:pPr>
            <a:r>
              <a:rPr lang="sv-SE" sz="1600" dirty="0">
                <a:solidFill>
                  <a:srgbClr val="000000"/>
                </a:solidFill>
              </a:rPr>
              <a:t>Fler patienter får tillgång till fysisk träning i hjärtrehabilitering.</a:t>
            </a:r>
          </a:p>
          <a:p>
            <a:pPr marL="285750" indent="-285750">
              <a:lnSpc>
                <a:spcPct val="115000"/>
              </a:lnSpc>
              <a:spcBef>
                <a:spcPts val="600"/>
              </a:spcBef>
              <a:buFont typeface="Arial" panose="020B0604020202020204" pitchFamily="34" charset="0"/>
              <a:buChar char="•"/>
              <a:defRPr/>
            </a:pPr>
            <a:r>
              <a:rPr lang="sv-SE" sz="1600" dirty="0">
                <a:solidFill>
                  <a:srgbClr val="000000"/>
                </a:solidFill>
              </a:rPr>
              <a:t>Fler patienter får årliga, strukturerade uppföljningsbesök med översyn av behandlingen.</a:t>
            </a:r>
          </a:p>
          <a:p>
            <a:pPr marL="285750" indent="-285750">
              <a:lnSpc>
                <a:spcPct val="115000"/>
              </a:lnSpc>
              <a:spcBef>
                <a:spcPts val="600"/>
              </a:spcBef>
              <a:buFont typeface="Arial" panose="020B0604020202020204" pitchFamily="34" charset="0"/>
              <a:buChar char="•"/>
              <a:defRPr/>
            </a:pPr>
            <a:r>
              <a:rPr lang="sv-SE" sz="1600" dirty="0">
                <a:solidFill>
                  <a:srgbClr val="000000"/>
                </a:solidFill>
              </a:rPr>
              <a:t>Fler patienter som legat inne på sjukhus efter försämring av hjärtsvikt får ett uppföljningsbesök efter vårdtillfället.</a:t>
            </a:r>
          </a:p>
          <a:p>
            <a:pPr marL="285750" indent="-285750">
              <a:lnSpc>
                <a:spcPct val="115000"/>
              </a:lnSpc>
              <a:spcBef>
                <a:spcPts val="600"/>
              </a:spcBef>
              <a:buFont typeface="Arial" panose="020B0604020202020204" pitchFamily="34" charset="0"/>
              <a:buChar char="•"/>
              <a:defRPr/>
            </a:pPr>
            <a:r>
              <a:rPr lang="sv-SE"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Fler patienter med hjärtsvikt får tillgång till en god palliativ vård i livets slutskede.</a:t>
            </a:r>
          </a:p>
        </p:txBody>
      </p:sp>
      <p:sp>
        <p:nvSpPr>
          <p:cNvPr id="9" name="Rectangle 8">
            <a:extLst>
              <a:ext uri="{FF2B5EF4-FFF2-40B4-BE49-F238E27FC236}">
                <a16:creationId xmlns:a16="http://schemas.microsoft.com/office/drawing/2014/main" id="{B0B07D15-DBC9-4A8D-93AF-5B2C4F8F0C21}"/>
              </a:ext>
            </a:extLst>
          </p:cNvPr>
          <p:cNvSpPr/>
          <p:nvPr/>
        </p:nvSpPr>
        <p:spPr>
          <a:xfrm>
            <a:off x="6965023" y="1251072"/>
            <a:ext cx="4681544" cy="4491360"/>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rgbClr val="000000"/>
                </a:solidFill>
              </a:rPr>
              <a:t>Ev. risker/svårigheter</a:t>
            </a:r>
          </a:p>
          <a:p>
            <a:pPr marL="285750" lvl="0" indent="-285750">
              <a:spcBef>
                <a:spcPts val="600"/>
              </a:spcBef>
              <a:buFont typeface="Arial" panose="020B0604020202020204" pitchFamily="34" charset="0"/>
              <a:buChar char="•"/>
              <a:defRPr/>
            </a:pPr>
            <a:r>
              <a:rPr lang="sv-SE" sz="1600" dirty="0">
                <a:solidFill>
                  <a:srgbClr val="000000"/>
                </a:solidFill>
              </a:rPr>
              <a:t>Risk för längre väntetid för ekokardiografi för andra patientgrupper. </a:t>
            </a:r>
          </a:p>
          <a:p>
            <a:pPr marL="285750" lvl="0" indent="-285750">
              <a:spcBef>
                <a:spcPts val="600"/>
              </a:spcBef>
              <a:buFont typeface="Arial" panose="020B0604020202020204" pitchFamily="34" charset="0"/>
              <a:buChar char="•"/>
              <a:defRPr/>
            </a:pPr>
            <a:r>
              <a:rPr lang="sv-SE" sz="1600" dirty="0">
                <a:solidFill>
                  <a:srgbClr val="000000"/>
                </a:solidFill>
              </a:rPr>
              <a:t>Risk för ökat antal ekokardiografiundersökningar.</a:t>
            </a:r>
          </a:p>
          <a:p>
            <a:pPr marL="285750" lvl="0" indent="-285750">
              <a:spcBef>
                <a:spcPts val="600"/>
              </a:spcBef>
              <a:buFont typeface="Arial" panose="020B0604020202020204" pitchFamily="34" charset="0"/>
              <a:buChar char="•"/>
              <a:defRPr/>
            </a:pPr>
            <a:r>
              <a:rPr lang="sv-SE" sz="1600" dirty="0">
                <a:solidFill>
                  <a:srgbClr val="000000"/>
                </a:solidFill>
              </a:rPr>
              <a:t>Svårigheter att öka kapaciteten på hjärtsviktsmottagningar i landet.</a:t>
            </a:r>
          </a:p>
          <a:p>
            <a:pPr marL="285750" lvl="0" indent="-285750">
              <a:spcBef>
                <a:spcPts val="600"/>
              </a:spcBef>
              <a:buFont typeface="Arial" panose="020B0604020202020204" pitchFamily="34" charset="0"/>
              <a:buChar char="•"/>
              <a:defRPr/>
            </a:pPr>
            <a:r>
              <a:rPr lang="sv-SE" sz="1600" dirty="0">
                <a:solidFill>
                  <a:srgbClr val="000000"/>
                </a:solidFill>
              </a:rPr>
              <a:t>Svårigheter att möta behoven av fysioterapeuter med utbildning inom hjärtsvikt.</a:t>
            </a:r>
          </a:p>
          <a:p>
            <a:pPr marL="285750" lvl="0" indent="-285750">
              <a:spcBef>
                <a:spcPts val="600"/>
              </a:spcBef>
              <a:buFont typeface="Arial" panose="020B0604020202020204" pitchFamily="34" charset="0"/>
              <a:buChar char="•"/>
              <a:defRPr/>
            </a:pPr>
            <a:r>
              <a:rPr lang="sv-SE" sz="1600" dirty="0">
                <a:solidFill>
                  <a:srgbClr val="000000"/>
                </a:solidFill>
              </a:rPr>
              <a:t>Behov av utbildning av sviktsjuksköterskor, fysioterapeuter och även primärvårdsläkare för de regioner som väljer att förlägga uppföljning där. </a:t>
            </a:r>
          </a:p>
        </p:txBody>
      </p:sp>
      <p:pic>
        <p:nvPicPr>
          <p:cNvPr id="3" name="Picture 2">
            <a:extLst>
              <a:ext uri="{FF2B5EF4-FFF2-40B4-BE49-F238E27FC236}">
                <a16:creationId xmlns:a16="http://schemas.microsoft.com/office/drawing/2014/main" id="{6506CDB5-7F3F-4DAF-B872-1BC8872ABD7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2" name="textruta 1">
            <a:extLst>
              <a:ext uri="{FF2B5EF4-FFF2-40B4-BE49-F238E27FC236}">
                <a16:creationId xmlns:a16="http://schemas.microsoft.com/office/drawing/2014/main" id="{095057E7-FB0B-7544-2733-DEB46D68ECDB}"/>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00E2F11-2339-700F-D53F-EB6F49D128BC}"/>
              </a:ext>
            </a:extLst>
          </p:cNvPr>
          <p:cNvSpPr txBox="1"/>
          <p:nvPr/>
        </p:nvSpPr>
        <p:spPr>
          <a:xfrm>
            <a:off x="954246" y="312984"/>
            <a:ext cx="2083584" cy="369332"/>
          </a:xfrm>
          <a:prstGeom prst="rect">
            <a:avLst/>
          </a:prstGeom>
          <a:solidFill>
            <a:schemeClr val="accent1"/>
          </a:solidFill>
        </p:spPr>
        <p:txBody>
          <a:bodyPr wrap="none" rtlCol="0">
            <a:spAutoFit/>
          </a:bodyPr>
          <a:lstStyle/>
          <a:p>
            <a:r>
              <a:rPr lang="sv-SE" b="1" dirty="0">
                <a:solidFill>
                  <a:schemeClr val="bg1"/>
                </a:solidFill>
              </a:rPr>
              <a:t>SAMMANFATTNING</a:t>
            </a:r>
          </a:p>
        </p:txBody>
      </p:sp>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7692" y="700221"/>
            <a:ext cx="10584244" cy="609793"/>
          </a:xfrm>
        </p:spPr>
        <p:txBody>
          <a:bodyPr>
            <a:normAutofit fontScale="90000"/>
          </a:bodyPr>
          <a:lstStyle/>
          <a:p>
            <a:r>
              <a:rPr lang="sv-SE" dirty="0"/>
              <a:t>Personcentrerat och sammanhållet vårdförlopp för hjärtsvikt</a:t>
            </a:r>
          </a:p>
        </p:txBody>
      </p:sp>
      <p:sp>
        <p:nvSpPr>
          <p:cNvPr id="12" name="Rektangel 11">
            <a:extLst>
              <a:ext uri="{FF2B5EF4-FFF2-40B4-BE49-F238E27FC236}">
                <a16:creationId xmlns:a16="http://schemas.microsoft.com/office/drawing/2014/main" id="{2BDF53FC-FB81-B482-0E8A-B14919481220}"/>
              </a:ext>
            </a:extLst>
          </p:cNvPr>
          <p:cNvSpPr/>
          <p:nvPr/>
        </p:nvSpPr>
        <p:spPr>
          <a:xfrm>
            <a:off x="860443" y="1260715"/>
            <a:ext cx="1030800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solidFill>
                  <a:srgbClr val="377D7A"/>
                </a:solidFill>
                <a:latin typeface="Calibri" panose="020F0502020204030204"/>
              </a:rPr>
              <a:t>Vårdförloppet inleds vid välgrundad misstanke om hjärtsvikt och omfattar den inledande perioden med upptrappning av behandling till utvärdering och fortsatt uppföljning av patienter med kronisk hjärtsvikt. Vårdförloppet omfattar därmed patienter med såväl nyupptäckt som kronisk hjärtsvikt </a:t>
            </a:r>
            <a:endPar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endParaRPr>
          </a:p>
          <a:p>
            <a:pPr>
              <a:defRPr/>
            </a:pPr>
            <a:endPar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
        <p:nvSpPr>
          <p:cNvPr id="8" name="Rectangle 20">
            <a:extLst>
              <a:ext uri="{FF2B5EF4-FFF2-40B4-BE49-F238E27FC236}">
                <a16:creationId xmlns:a16="http://schemas.microsoft.com/office/drawing/2014/main" id="{3E0FFD61-48A6-4B7A-BD67-7DC59845871C}"/>
              </a:ext>
            </a:extLst>
          </p:cNvPr>
          <p:cNvSpPr/>
          <p:nvPr/>
        </p:nvSpPr>
        <p:spPr>
          <a:xfrm>
            <a:off x="1023549" y="2194361"/>
            <a:ext cx="4896000" cy="358680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Hjärtsvikt är en vanlig och allvarlig sjukdom där utredning och behandling skiljer sig åt i landet.</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Rätt insatta åtgärder i rätt tid minskar lidande, förlänger liv och sparar resurser åt vården.</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Vårdförloppet inriktar sig på de åtgärder som har starkast rekommendationsgrad och där det finns störst skillnader i landet.</a:t>
            </a:r>
          </a:p>
        </p:txBody>
      </p:sp>
      <p:sp>
        <p:nvSpPr>
          <p:cNvPr id="9" name="Rectangle 8">
            <a:extLst>
              <a:ext uri="{FF2B5EF4-FFF2-40B4-BE49-F238E27FC236}">
                <a16:creationId xmlns:a16="http://schemas.microsoft.com/office/drawing/2014/main" id="{B0B07D15-DBC9-4A8D-93AF-5B2C4F8F0C21}"/>
              </a:ext>
            </a:extLst>
          </p:cNvPr>
          <p:cNvSpPr/>
          <p:nvPr/>
        </p:nvSpPr>
        <p:spPr>
          <a:xfrm>
            <a:off x="6131891" y="2194361"/>
            <a:ext cx="4896000" cy="358680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Snabb tillgång till ekokardiografi vid välgrundad misstanke om hjärtsvikt.</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Individuellt anpassad och upptrappad behandling inom rimlig tid.</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Tillgång till hjärtsviktsmottagning och fysisk träning inom hjärtrehabilitering.</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Strukturerad årlig uppföljning och återbesök efter vårdtillfälle med genomgång av behandling.</a:t>
            </a:r>
          </a:p>
          <a:p>
            <a:pPr marL="285750" indent="-285750">
              <a:spcBef>
                <a:spcPts val="600"/>
              </a:spcBef>
              <a:buFont typeface="Arial" panose="020B0604020202020204" pitchFamily="34" charset="0"/>
              <a:buChar char="•"/>
              <a:defRPr/>
            </a:pPr>
            <a:r>
              <a:rPr lang="sv-SE" dirty="0">
                <a:solidFill>
                  <a:srgbClr val="000000"/>
                </a:solidFill>
                <a:latin typeface="Calibri" panose="020F0502020204030204" pitchFamily="34" charset="0"/>
              </a:rPr>
              <a:t>Patienter med terminal hjärtsvikt får en bättre tillgång till palliativ vård.</a:t>
            </a:r>
          </a:p>
          <a:p>
            <a:pPr marL="285750" indent="-285750">
              <a:spcBef>
                <a:spcPts val="600"/>
              </a:spcBef>
              <a:buFont typeface="Arial" panose="020B0604020202020204" pitchFamily="34" charset="0"/>
              <a:buChar char="•"/>
              <a:defRPr/>
            </a:pPr>
            <a:endParaRPr lang="sv-SE" dirty="0">
              <a:solidFill>
                <a:srgbClr val="000000"/>
              </a:solidFill>
              <a:latin typeface="Calibri" panose="020F0502020204030204" pitchFamily="34" charset="0"/>
            </a:endParaRPr>
          </a:p>
          <a:p>
            <a:pPr lvl="0">
              <a:lnSpc>
                <a:spcPct val="115000"/>
              </a:lnSpc>
              <a:defRPr/>
            </a:pPr>
            <a:endParaRPr lang="sv-SE" sz="2000" dirty="0">
              <a:solidFill>
                <a:srgbClr val="000000"/>
              </a:solidFill>
              <a:ea typeface="Calibri" panose="020F0502020204030204" pitchFamily="34" charset="0"/>
              <a:cs typeface="Arial" panose="020B0604020202020204" pitchFamily="34" charset="0"/>
            </a:endParaRPr>
          </a:p>
        </p:txBody>
      </p:sp>
      <p:sp>
        <p:nvSpPr>
          <p:cNvPr id="6" name="textruta 5">
            <a:extLst>
              <a:ext uri="{FF2B5EF4-FFF2-40B4-BE49-F238E27FC236}">
                <a16:creationId xmlns:a16="http://schemas.microsoft.com/office/drawing/2014/main" id="{A01ABDD5-CA1B-6B07-34D6-9F0B2581E56F}"/>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385696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274743"/>
            <a:ext cx="10515600" cy="753650"/>
          </a:xfrm>
        </p:spPr>
        <p:txBody>
          <a:bodyPr>
            <a:normAutofit/>
          </a:bodyPr>
          <a:lstStyle/>
          <a:p>
            <a:r>
              <a:rPr lang="sv-SE" sz="3600" dirty="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937329112"/>
              </p:ext>
            </p:extLst>
          </p:nvPr>
        </p:nvGraphicFramePr>
        <p:xfrm>
          <a:off x="606056" y="870685"/>
          <a:ext cx="9867014" cy="5712572"/>
        </p:xfrm>
        <a:graphic>
          <a:graphicData uri="http://schemas.openxmlformats.org/drawingml/2006/table">
            <a:tbl>
              <a:tblPr firstRow="1" firstCol="1" bandRow="1">
                <a:tableStyleId>{69012ECD-51FC-41F1-AA8D-1B2483CD663E}</a:tableStyleId>
              </a:tblPr>
              <a:tblGrid>
                <a:gridCol w="3348209">
                  <a:extLst>
                    <a:ext uri="{9D8B030D-6E8A-4147-A177-3AD203B41FA5}">
                      <a16:colId xmlns:a16="http://schemas.microsoft.com/office/drawing/2014/main" val="3973459589"/>
                    </a:ext>
                  </a:extLst>
                </a:gridCol>
                <a:gridCol w="3181136">
                  <a:extLst>
                    <a:ext uri="{9D8B030D-6E8A-4147-A177-3AD203B41FA5}">
                      <a16:colId xmlns:a16="http://schemas.microsoft.com/office/drawing/2014/main" val="138910382"/>
                    </a:ext>
                  </a:extLst>
                </a:gridCol>
                <a:gridCol w="3337669">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1600" dirty="0">
                          <a:effectLst/>
                        </a:rPr>
                        <a:t>Namn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600" dirty="0">
                          <a:effectLst/>
                          <a:latin typeface="+mn-lt"/>
                          <a:ea typeface="+mn-ea"/>
                          <a:cs typeface="+mn-cs"/>
                        </a:rPr>
                        <a:t>Yrkesroll/motsvarande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1600" dirty="0">
                          <a:effectLst/>
                        </a:rPr>
                        <a:t>Region/sjukvårdsregion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Anette Karlström</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Leg. Fysioterapeut</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Norrbotten</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739928518"/>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Anna Strömberg (del 1)</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Leg. Sjuksköterska</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Linköping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726488147"/>
                  </a:ext>
                </a:extLst>
              </a:tr>
              <a:tr h="322040">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Björn Eriksson (del 1)</a:t>
                      </a:r>
                    </a:p>
                  </a:txBody>
                  <a:tcPr marL="51435" marR="51435" marT="9525" marB="0">
                    <a:solidFill>
                      <a:schemeClr val="bg1"/>
                    </a:solidFill>
                  </a:tcPr>
                </a:tc>
                <a:tc>
                  <a:txBody>
                    <a:bodyPr/>
                    <a:lstStyle/>
                    <a:p>
                      <a:pPr algn="l">
                        <a:lnSpc>
                          <a:spcPct val="115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Specialist i allmänmedicin</a:t>
                      </a:r>
                    </a:p>
                  </a:txBody>
                  <a:tcPr marL="9525" marR="9525" marT="9525" marB="0">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Stockholm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43800923"/>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Björn Kornhall (del 1)</a:t>
                      </a:r>
                    </a:p>
                  </a:txBody>
                  <a:tcPr marL="51435" marR="51435" marT="9525" marB="0">
                    <a:solidFill>
                      <a:schemeClr val="bg1"/>
                    </a:solidFill>
                  </a:tcPr>
                </a:tc>
                <a:tc>
                  <a:txBody>
                    <a:bodyPr/>
                    <a:lstStyle/>
                    <a:p>
                      <a:pPr algn="l">
                        <a:lnSpc>
                          <a:spcPct val="115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Överläkare och specialist i kardiologi</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Skåne</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6787345"/>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Björn </a:t>
                      </a:r>
                      <a:r>
                        <a:rPr lang="sv-SE" sz="1400" dirty="0" err="1">
                          <a:effectLst/>
                          <a:latin typeface="Calibri" panose="020F0502020204030204" pitchFamily="34" charset="0"/>
                          <a:ea typeface="Calibri" panose="020F0502020204030204" pitchFamily="34" charset="0"/>
                          <a:cs typeface="Times New Roman" panose="02020603050405020304" pitchFamily="18" charset="0"/>
                        </a:rPr>
                        <a:t>Sonnentheil</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9525" marB="0">
                    <a:solidFill>
                      <a:schemeClr val="bg1"/>
                    </a:solidFill>
                  </a:tcPr>
                </a:tc>
                <a:tc>
                  <a:txBody>
                    <a:bodyPr/>
                    <a:lstStyle/>
                    <a:p>
                      <a:pPr algn="l">
                        <a:lnSpc>
                          <a:spcPct val="115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Patientrepresentant </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Riksförbundet </a:t>
                      </a:r>
                      <a:r>
                        <a:rPr lang="sv-SE" sz="1200" dirty="0" err="1">
                          <a:effectLst/>
                          <a:latin typeface="Calibri" panose="020F0502020204030204" pitchFamily="34" charset="0"/>
                          <a:ea typeface="Calibri" panose="020F0502020204030204" pitchFamily="34" charset="0"/>
                          <a:cs typeface="Calibri" panose="020F0502020204030204" pitchFamily="34" charset="0"/>
                        </a:rPr>
                        <a:t>HjärtLung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424280812"/>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Carin Corovic Cabrera (del 1)</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Överläkare och specialist i kardiologi</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Stockholm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912211026"/>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Carl Johan Höjer</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Specialist kardiologi, allmän palliativ vård</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Region Skåne</a:t>
                      </a:r>
                    </a:p>
                  </a:txBody>
                  <a:tcPr marL="0" marR="0" marT="0" marB="0">
                    <a:solidFill>
                      <a:schemeClr val="bg1"/>
                    </a:solidFill>
                  </a:tcPr>
                </a:tc>
                <a:extLst>
                  <a:ext uri="{0D108BD9-81ED-4DB2-BD59-A6C34878D82A}">
                    <a16:rowId xmlns:a16="http://schemas.microsoft.com/office/drawing/2014/main" val="1827845216"/>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Charlotta Ljungman</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Specialist i kardiologi</a:t>
                      </a:r>
                    </a:p>
                  </a:txBody>
                  <a:tcPr marL="9525" marR="9525" marT="9525" marB="0">
                    <a:solidFill>
                      <a:schemeClr val="bg1"/>
                    </a:solidFill>
                  </a:tcPr>
                </a:tc>
                <a:tc>
                  <a:txBody>
                    <a:bodyPr/>
                    <a:lstStyle/>
                    <a:p>
                      <a:pPr algn="l">
                        <a:lnSpc>
                          <a:spcPct val="115000"/>
                        </a:lnSpc>
                        <a:spcAft>
                          <a:spcPts val="0"/>
                        </a:spcAft>
                      </a:pPr>
                      <a:r>
                        <a:rPr lang="sv-SE" sz="1200" b="0" dirty="0">
                          <a:effectLst/>
                          <a:latin typeface="Calibri" panose="020F0502020204030204" pitchFamily="34" charset="0"/>
                          <a:ea typeface="Times New Roman" panose="02020603050405020304" pitchFamily="18" charset="0"/>
                          <a:cs typeface="Calibri" panose="020F0502020204030204" pitchFamily="34" charset="0"/>
                        </a:rPr>
                        <a:t>V</a:t>
                      </a:r>
                      <a:r>
                        <a:rPr lang="sv-SE" sz="12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200" b="0" dirty="0">
                          <a:effectLst/>
                          <a:latin typeface="Calibri" panose="020F0502020204030204" pitchFamily="34" charset="0"/>
                          <a:ea typeface="Times New Roman" panose="02020603050405020304" pitchFamily="18" charset="0"/>
                          <a:cs typeface="Calibri" panose="020F0502020204030204" pitchFamily="34" charset="0"/>
                        </a:rPr>
                        <a:t>stra G</a:t>
                      </a:r>
                      <a:r>
                        <a:rPr lang="sv-SE" sz="12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200" b="0" dirty="0">
                          <a:effectLst/>
                          <a:latin typeface="Calibri" panose="020F0502020204030204" pitchFamily="34" charset="0"/>
                          <a:ea typeface="Times New Roman" panose="02020603050405020304" pitchFamily="18" charset="0"/>
                          <a:cs typeface="Calibri" panose="020F0502020204030204" pitchFamily="34" charset="0"/>
                        </a:rPr>
                        <a:t>talandsregionen</a:t>
                      </a:r>
                      <a:endParaRPr lang="sv-SE" sz="12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1492334297"/>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Charlotte Arvidsson (del 1)</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ST läkare i allmänmedicin, specialistläkare i internmedicin och kardiologi</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Jönköping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160741064"/>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Katarina Heimburg (del 1)</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Leg. Fysioterapeut</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Skåne</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772251599"/>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Krister Lindmark (ordförande)</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Överläkare och specialist i kardiologi</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a:t>
                      </a:r>
                      <a:r>
                        <a:rPr lang="sv-SE" sz="1200" baseline="0" dirty="0">
                          <a:effectLst/>
                          <a:latin typeface="Calibri" panose="020F0502020204030204" pitchFamily="34" charset="0"/>
                          <a:ea typeface="Times New Roman" panose="02020603050405020304" pitchFamily="18" charset="0"/>
                          <a:cs typeface="Calibri" panose="020F0502020204030204" pitchFamily="34" charset="0"/>
                        </a:rPr>
                        <a:t> Stockholm</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050412052"/>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Maaike Giezeman</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Specialist i allmänmedicin</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Värmland</a:t>
                      </a:r>
                    </a:p>
                  </a:txBody>
                  <a:tcPr marL="0" marR="0" marT="0" marB="0">
                    <a:solidFill>
                      <a:schemeClr val="bg1"/>
                    </a:solidFill>
                  </a:tcPr>
                </a:tc>
                <a:extLst>
                  <a:ext uri="{0D108BD9-81ED-4DB2-BD59-A6C34878D82A}">
                    <a16:rowId xmlns:a16="http://schemas.microsoft.com/office/drawing/2014/main" val="123377798"/>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Maria Liljeroos</a:t>
                      </a:r>
                    </a:p>
                  </a:txBody>
                  <a:tcPr marL="51435" marR="51435" marT="9525" marB="0">
                    <a:solidFill>
                      <a:schemeClr val="bg1"/>
                    </a:solidFill>
                  </a:tcPr>
                </a:tc>
                <a:tc>
                  <a:txBody>
                    <a:bodyPr/>
                    <a:lstStyle/>
                    <a:p>
                      <a:pPr algn="l">
                        <a:lnSpc>
                          <a:spcPct val="115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Leg. Sjuksköterska med specialistkompetens inom hjärtsvikt</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Region Sörmland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861118625"/>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Michael Fu (del 1)</a:t>
                      </a:r>
                    </a:p>
                  </a:txBody>
                  <a:tcPr marL="51435" marR="51435" marT="9525" marB="0">
                    <a:solidFill>
                      <a:schemeClr val="bg1"/>
                    </a:solidFill>
                  </a:tcPr>
                </a:tc>
                <a:tc>
                  <a:txBody>
                    <a:bodyPr/>
                    <a:lstStyle/>
                    <a:p>
                      <a:pPr algn="l">
                        <a:lnSpc>
                          <a:spcPct val="115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Överläkare och specialist i kardiologi</a:t>
                      </a:r>
                    </a:p>
                  </a:txBody>
                  <a:tcPr marL="9525" marR="9525" marT="9525" marB="0">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cs typeface="Calibri" panose="020F0502020204030204" pitchFamily="34" charset="0"/>
                        </a:rPr>
                        <a:t> </a:t>
                      </a:r>
                      <a:r>
                        <a:rPr lang="sv-SE" sz="1200" b="0" dirty="0">
                          <a:effectLst/>
                          <a:latin typeface="Calibri" panose="020F0502020204030204" pitchFamily="34" charset="0"/>
                          <a:ea typeface="Times New Roman" panose="02020603050405020304" pitchFamily="18" charset="0"/>
                          <a:cs typeface="Calibri" panose="020F0502020204030204" pitchFamily="34" charset="0"/>
                        </a:rPr>
                        <a:t>V</a:t>
                      </a:r>
                      <a:r>
                        <a:rPr lang="sv-SE" sz="1200" b="0" dirty="0">
                          <a:effectLst/>
                          <a:latin typeface="Times New Roman" panose="02020603050405020304" pitchFamily="18" charset="0"/>
                          <a:ea typeface="Times New Roman" panose="02020603050405020304" pitchFamily="18" charset="0"/>
                          <a:cs typeface="Calibri" panose="020F0502020204030204" pitchFamily="34" charset="0"/>
                        </a:rPr>
                        <a:t>ä</a:t>
                      </a:r>
                      <a:r>
                        <a:rPr lang="sv-SE" sz="1200" b="0" dirty="0">
                          <a:effectLst/>
                          <a:latin typeface="Calibri" panose="020F0502020204030204" pitchFamily="34" charset="0"/>
                          <a:ea typeface="Times New Roman" panose="02020603050405020304" pitchFamily="18" charset="0"/>
                          <a:cs typeface="Calibri" panose="020F0502020204030204" pitchFamily="34" charset="0"/>
                        </a:rPr>
                        <a:t>stra G</a:t>
                      </a:r>
                      <a:r>
                        <a:rPr lang="sv-SE" sz="1200" b="0" dirty="0">
                          <a:effectLst/>
                          <a:latin typeface="Times New Roman" panose="02020603050405020304" pitchFamily="18" charset="0"/>
                          <a:ea typeface="Times New Roman" panose="02020603050405020304" pitchFamily="18" charset="0"/>
                          <a:cs typeface="Calibri" panose="020F0502020204030204" pitchFamily="34" charset="0"/>
                        </a:rPr>
                        <a:t>ö</a:t>
                      </a:r>
                      <a:r>
                        <a:rPr lang="sv-SE" sz="1200" b="0" dirty="0">
                          <a:effectLst/>
                          <a:latin typeface="Calibri" panose="020F0502020204030204" pitchFamily="34" charset="0"/>
                          <a:ea typeface="Times New Roman" panose="02020603050405020304" pitchFamily="18" charset="0"/>
                          <a:cs typeface="Calibri" panose="020F0502020204030204" pitchFamily="34" charset="0"/>
                        </a:rPr>
                        <a:t>talandsregionen</a:t>
                      </a:r>
                      <a:endParaRPr lang="sv-SE" sz="1200" b="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solidFill>
                      <a:schemeClr val="bg1"/>
                    </a:solidFill>
                  </a:tcPr>
                </a:tc>
                <a:extLst>
                  <a:ext uri="{0D108BD9-81ED-4DB2-BD59-A6C34878D82A}">
                    <a16:rowId xmlns:a16="http://schemas.microsoft.com/office/drawing/2014/main" val="3254374590"/>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Patric Karlström (tom september 2023)</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Överläkare och specialist i kardiologi</a:t>
                      </a:r>
                    </a:p>
                  </a:txBody>
                  <a:tcPr marL="9525" marR="952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Times New Roman" panose="02020603050405020304" pitchFamily="18" charset="0"/>
                          <a:cs typeface="Calibri" panose="020F0502020204030204" pitchFamily="34" charset="0"/>
                        </a:rPr>
                        <a:t> Region Jönköping</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676264760"/>
                  </a:ext>
                </a:extLst>
              </a:tr>
              <a:tr h="325348">
                <a:tc>
                  <a:txBody>
                    <a:bodyPr/>
                    <a:lstStyle/>
                    <a:p>
                      <a:pPr algn="l">
                        <a:lnSpc>
                          <a:spcPct val="115000"/>
                        </a:lnSpc>
                        <a:spcAft>
                          <a:spcPts val="0"/>
                        </a:spcAft>
                      </a:pPr>
                      <a:r>
                        <a:rPr lang="sv-SE" sz="1400" dirty="0">
                          <a:effectLst/>
                          <a:latin typeface="Calibri" panose="020F0502020204030204" pitchFamily="34" charset="0"/>
                          <a:ea typeface="Calibri" panose="020F0502020204030204" pitchFamily="34" charset="0"/>
                          <a:cs typeface="Times New Roman" panose="02020603050405020304" pitchFamily="18" charset="0"/>
                        </a:rPr>
                        <a:t>Sari Puttonen (processledare)</a:t>
                      </a:r>
                    </a:p>
                  </a:txBody>
                  <a:tcPr marL="51435" marR="51435" marT="9525" marB="0">
                    <a:solidFill>
                      <a:schemeClr val="bg1"/>
                    </a:solidFill>
                  </a:tcPr>
                </a:tc>
                <a:tc>
                  <a:txBody>
                    <a:bodyPr/>
                    <a:lstStyle/>
                    <a:p>
                      <a:pPr algn="l">
                        <a:lnSpc>
                          <a:spcPct val="115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Leg. Sjuksköterska</a:t>
                      </a:r>
                    </a:p>
                  </a:txBody>
                  <a:tcPr marL="9525" marR="9525" marT="9525" marB="0">
                    <a:solidFill>
                      <a:schemeClr val="bg1"/>
                    </a:solidFill>
                  </a:tcPr>
                </a:tc>
                <a:tc>
                  <a:txBody>
                    <a:bodyPr/>
                    <a:lstStyle/>
                    <a:p>
                      <a:pPr marL="0" indent="0">
                        <a:lnSpc>
                          <a:spcPct val="100000"/>
                        </a:lnSpc>
                        <a:spcAft>
                          <a:spcPts val="0"/>
                        </a:spcAft>
                      </a:pPr>
                      <a:r>
                        <a:rPr lang="sv-SE" sz="1200" kern="1200" dirty="0">
                          <a:solidFill>
                            <a:schemeClr val="tx1"/>
                          </a:solidFill>
                          <a:effectLst/>
                          <a:latin typeface="+mn-lt"/>
                          <a:ea typeface="+mn-ea"/>
                          <a:cs typeface="+mn-cs"/>
                        </a:rPr>
                        <a:t>Region Västmanland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solidFill>
                      <a:schemeClr val="bg1"/>
                    </a:solidFill>
                  </a:tcPr>
                </a:tc>
                <a:extLst>
                  <a:ext uri="{0D108BD9-81ED-4DB2-BD59-A6C34878D82A}">
                    <a16:rowId xmlns:a16="http://schemas.microsoft.com/office/drawing/2014/main" val="2952780841"/>
                  </a:ext>
                </a:extLst>
              </a:tr>
            </a:tbl>
          </a:graphicData>
        </a:graphic>
      </p:graphicFrame>
      <p:sp>
        <p:nvSpPr>
          <p:cNvPr id="3" name="textruta 2">
            <a:extLst>
              <a:ext uri="{FF2B5EF4-FFF2-40B4-BE49-F238E27FC236}">
                <a16:creationId xmlns:a16="http://schemas.microsoft.com/office/drawing/2014/main" id="{E76AE3E8-E8FD-22D3-C745-761574CF5089}"/>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265678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47615" y="1715720"/>
            <a:ext cx="5148385" cy="4185298"/>
          </a:xfrm>
        </p:spPr>
        <p:txBody>
          <a:bodyPr/>
          <a:lstStyle/>
          <a:p>
            <a:pPr marL="342900" indent="-342900">
              <a:buFont typeface="Arial" panose="020B0604020202020204" pitchFamily="34" charset="0"/>
              <a:buChar char="•"/>
            </a:pPr>
            <a:r>
              <a:rPr lang="sv-SE" dirty="0"/>
              <a:t>Vårdförloppen finns tillgängliga i regionernas gemensamma system för kunskapsstöd </a:t>
            </a:r>
            <a:r>
              <a:rPr lang="sv-SE" dirty="0">
                <a:solidFill>
                  <a:schemeClr val="accent1"/>
                </a:solidFill>
                <a:hlinkClick r:id="rId2">
                  <a:extLst>
                    <a:ext uri="{A12FA001-AC4F-418D-AE19-62706E023703}">
                      <ahyp:hlinkClr xmlns:ahyp="http://schemas.microsoft.com/office/drawing/2018/hyperlinkcolor" val="tx"/>
                    </a:ext>
                  </a:extLst>
                </a:hlinkClick>
              </a:rPr>
              <a:t>NKK</a:t>
            </a:r>
            <a:endParaRPr lang="sv-SE" dirty="0">
              <a:solidFill>
                <a:schemeClr val="accent1"/>
              </a:solidFill>
            </a:endParaRPr>
          </a:p>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solidFill>
                  <a:schemeClr val="accent1"/>
                </a:solidFill>
                <a:hlinkClick r:id="rId3">
                  <a:extLst>
                    <a:ext uri="{A12FA001-AC4F-418D-AE19-62706E023703}">
                      <ahyp:hlinkClr xmlns:ahyp="http://schemas.microsoft.com/office/drawing/2018/hyperlinkcolor" val="tx"/>
                    </a:ext>
                  </a:extLst>
                </a:hlinkClick>
              </a:rPr>
              <a:t>www.kunskapsstyrningvard.se</a:t>
            </a:r>
            <a:endParaRPr lang="sv-SE" dirty="0">
              <a:solidFill>
                <a:schemeClr val="accent1"/>
              </a:solidFill>
            </a:endParaRPr>
          </a:p>
          <a:p>
            <a:pPr marL="342900" indent="-342900">
              <a:buFont typeface="Arial" panose="020B0604020202020204" pitchFamily="34" charset="0"/>
              <a:buChar char="•"/>
            </a:pPr>
            <a:endParaRPr lang="sv-SE" dirty="0"/>
          </a:p>
        </p:txBody>
      </p:sp>
      <p:sp>
        <p:nvSpPr>
          <p:cNvPr id="4" name="textruta 3">
            <a:extLst>
              <a:ext uri="{FF2B5EF4-FFF2-40B4-BE49-F238E27FC236}">
                <a16:creationId xmlns:a16="http://schemas.microsoft.com/office/drawing/2014/main" id="{2F603843-50B4-AE92-5ED4-6A7194A8D8FE}"/>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pic>
        <p:nvPicPr>
          <p:cNvPr id="8" name="Bildobjekt 7">
            <a:extLst>
              <a:ext uri="{FF2B5EF4-FFF2-40B4-BE49-F238E27FC236}">
                <a16:creationId xmlns:a16="http://schemas.microsoft.com/office/drawing/2014/main" id="{45E12237-7E36-0BD3-5AE9-5BBE7FF400C5}"/>
              </a:ext>
            </a:extLst>
          </p:cNvPr>
          <p:cNvPicPr>
            <a:picLocks noChangeAspect="1"/>
          </p:cNvPicPr>
          <p:nvPr/>
        </p:nvPicPr>
        <p:blipFill rotWithShape="1">
          <a:blip r:embed="rId4"/>
          <a:srcRect l="19410" t="17364" r="20518" b="21430"/>
          <a:stretch/>
        </p:blipFill>
        <p:spPr>
          <a:xfrm>
            <a:off x="8035294" y="1351242"/>
            <a:ext cx="3692434" cy="2116184"/>
          </a:xfrm>
          <a:prstGeom prst="rect">
            <a:avLst/>
          </a:prstGeom>
          <a:ln w="19050">
            <a:solidFill>
              <a:schemeClr val="tx1"/>
            </a:solidFill>
          </a:ln>
          <a:effectLst>
            <a:outerShdw blurRad="50800" dist="38100" dir="2700000" algn="tl" rotWithShape="0">
              <a:prstClr val="black">
                <a:alpha val="40000"/>
              </a:prstClr>
            </a:outerShdw>
          </a:effectLst>
        </p:spPr>
      </p:pic>
      <p:sp>
        <p:nvSpPr>
          <p:cNvPr id="9" name="Rektangel 8">
            <a:extLst>
              <a:ext uri="{FF2B5EF4-FFF2-40B4-BE49-F238E27FC236}">
                <a16:creationId xmlns:a16="http://schemas.microsoft.com/office/drawing/2014/main" id="{7384155B-053B-04E8-54F5-8F88171F57F6}"/>
              </a:ext>
            </a:extLst>
          </p:cNvPr>
          <p:cNvSpPr/>
          <p:nvPr/>
        </p:nvSpPr>
        <p:spPr>
          <a:xfrm>
            <a:off x="6244802" y="4772913"/>
            <a:ext cx="4441265" cy="1015663"/>
          </a:xfrm>
          <a:prstGeom prst="rect">
            <a:avLst/>
          </a:prstGeom>
        </p:spPr>
        <p:txBody>
          <a:bodyPr wrap="square">
            <a:spAutoFit/>
          </a:bodyPr>
          <a:lstStyle/>
          <a:p>
            <a:r>
              <a:rPr lang="sv-SE" sz="1200" b="1" dirty="0"/>
              <a:t>Filmer</a:t>
            </a:r>
            <a:r>
              <a:rPr lang="sv-SE" sz="1200" dirty="0"/>
              <a:t> </a:t>
            </a:r>
          </a:p>
          <a:p>
            <a:r>
              <a:rPr lang="sv-SE" sz="1200" dirty="0"/>
              <a:t>Beskriver mål och syfte med vårdförloppet utifrån ett patient- och vårdgivarperspektiv. De intervjuade är ordförande respektive patientrepresentant för den nationella arbetsgrupp (NAG) som har tagit fram vårdförloppet.</a:t>
            </a:r>
          </a:p>
        </p:txBody>
      </p:sp>
      <p:sp>
        <p:nvSpPr>
          <p:cNvPr id="10" name="Rektangel 9">
            <a:extLst>
              <a:ext uri="{FF2B5EF4-FFF2-40B4-BE49-F238E27FC236}">
                <a16:creationId xmlns:a16="http://schemas.microsoft.com/office/drawing/2014/main" id="{C08EB6FF-C1E9-32E1-281D-FC58B3ABA7CB}"/>
              </a:ext>
            </a:extLst>
          </p:cNvPr>
          <p:cNvSpPr/>
          <p:nvPr/>
        </p:nvSpPr>
        <p:spPr>
          <a:xfrm>
            <a:off x="6244802" y="5826108"/>
            <a:ext cx="146456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5"/>
              </a:rPr>
              <a:t>LÄNK:</a:t>
            </a:r>
            <a:endParaRPr lang="sv-SE" sz="1100" dirty="0">
              <a:solidFill>
                <a:srgbClr val="000000"/>
              </a:solidFill>
              <a:latin typeface="Calibri"/>
              <a:hlinkClick r:id="rId6"/>
            </a:endParaRPr>
          </a:p>
        </p:txBody>
      </p:sp>
      <p:pic>
        <p:nvPicPr>
          <p:cNvPr id="11" name="Bildobjekt 10">
            <a:extLst>
              <a:ext uri="{FF2B5EF4-FFF2-40B4-BE49-F238E27FC236}">
                <a16:creationId xmlns:a16="http://schemas.microsoft.com/office/drawing/2014/main" id="{8B85E019-F299-469A-433B-D0E9BD9CF9EF}"/>
              </a:ext>
            </a:extLst>
          </p:cNvPr>
          <p:cNvPicPr>
            <a:picLocks noChangeAspect="1"/>
          </p:cNvPicPr>
          <p:nvPr/>
        </p:nvPicPr>
        <p:blipFill rotWithShape="1">
          <a:blip r:embed="rId7"/>
          <a:srcRect l="20428" t="19457" r="21162" b="22174"/>
          <a:stretch/>
        </p:blipFill>
        <p:spPr>
          <a:xfrm>
            <a:off x="6467744" y="2620948"/>
            <a:ext cx="3675928" cy="2066259"/>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854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title" idx="4294967295"/>
          </p:nvPr>
        </p:nvSpPr>
        <p:spPr>
          <a:xfrm>
            <a:off x="1155700" y="2598738"/>
            <a:ext cx="9707563" cy="1084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sv-SE" sz="25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rPr>
              <a:t>Följande två bilder är tänkta att användas som underlag och inspiration för diskussion och dialog.</a:t>
            </a:r>
            <a:endParaRPr kumimoji="0" lang="sv-SE" sz="25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04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273524"/>
            <a:ext cx="5673044" cy="4381241"/>
          </a:xfrm>
        </p:spPr>
        <p:txBody>
          <a:bodyPr>
            <a:normAutofit/>
          </a:bodyPr>
          <a:lstStyle/>
          <a:p>
            <a:pPr marL="342900" indent="-342900">
              <a:buFont typeface="Arial" panose="020B0604020202020204" pitchFamily="34" charset="0"/>
              <a:buChar char="•"/>
            </a:pPr>
            <a:r>
              <a:rPr lang="sv-SE" dirty="0"/>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dirty="0"/>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dirty="0"/>
              <a:t>Patienternas livskvalitet och nöjdhet med vården ska förbättras och vården bli mer jämlik och jämställd. </a:t>
            </a:r>
          </a:p>
        </p:txBody>
      </p:sp>
      <p:pic>
        <p:nvPicPr>
          <p:cNvPr id="5" name="Bildobjekt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8" y="1379823"/>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5" name="Rubrik 4"/>
          <p:cNvSpPr>
            <a:spLocks noGrp="1"/>
          </p:cNvSpPr>
          <p:nvPr>
            <p:ph type="ctrTitle"/>
          </p:nvPr>
        </p:nvSpPr>
        <p:spPr/>
        <p:txBody>
          <a:bodyPr/>
          <a:lstStyle/>
          <a:p>
            <a:r>
              <a:rPr lang="sv-SE" dirty="0"/>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blir konsekvenserna?</a:t>
            </a:r>
          </a:p>
        </p:txBody>
      </p:sp>
    </p:spTree>
    <p:extLst>
      <p:ext uri="{BB962C8B-B14F-4D97-AF65-F5344CB8AC3E}">
        <p14:creationId xmlns:p14="http://schemas.microsoft.com/office/powerpoint/2010/main" val="198509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dirty="0">
                <a:solidFill>
                  <a:schemeClr val="bg1"/>
                </a:solidFill>
              </a:rPr>
              <a:t>Förslag på diskussionsfrågor</a:t>
            </a:r>
          </a:p>
        </p:txBody>
      </p:sp>
      <p:sp>
        <p:nvSpPr>
          <p:cNvPr id="5" name="Rubrik 4"/>
          <p:cNvSpPr>
            <a:spLocks noGrp="1"/>
          </p:cNvSpPr>
          <p:nvPr>
            <p:ph type="ctrTitle"/>
          </p:nvPr>
        </p:nvSpPr>
        <p:spPr/>
        <p:txBody>
          <a:bodyPr/>
          <a:lstStyle/>
          <a:p>
            <a:r>
              <a:rPr lang="sv-SE" dirty="0"/>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dirty="0">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797265"/>
          </a:xfrm>
        </p:spPr>
        <p:txBody>
          <a:bodyPr>
            <a:noAutofit/>
          </a:bodyPr>
          <a:lstStyle/>
          <a:p>
            <a:pPr marL="342900" indent="-342900">
              <a:buFont typeface="Arial" panose="020B0604020202020204" pitchFamily="34" charset="0"/>
              <a:buChar char="•"/>
            </a:pPr>
            <a:r>
              <a:rPr lang="sv-SE" sz="2000" dirty="0"/>
              <a:t>Vårdförloppen tas fram av regionerna inom Nationellt system för kunskapsstyrning Hälso- och sjukvård.</a:t>
            </a:r>
          </a:p>
          <a:p>
            <a:pPr marL="342900" indent="-342900">
              <a:buFont typeface="Arial" panose="020B0604020202020204" pitchFamily="34" charset="0"/>
              <a:buChar char="•"/>
            </a:pPr>
            <a:r>
              <a:rPr lang="sv-SE" sz="20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dirty="0"/>
              <a:t>Vårdförloppen ska utgå ifrån tillförlitliga och aktuella kunskapsstöd och baseras på bästa tillgängliga kunskap om vård och behandling.</a:t>
            </a:r>
            <a:endParaRPr lang="sv-SE" sz="2000" dirty="0">
              <a:ea typeface="MS Mincho" panose="02020609040205080304" pitchFamily="49" charset="-128"/>
              <a:cs typeface="Arial" panose="020B0604020202020204" pitchFamily="34" charset="0"/>
            </a:endParaRPr>
          </a:p>
          <a:p>
            <a:pPr marL="342900" indent="-342900">
              <a:buFont typeface="Arial" panose="020B0604020202020204" pitchFamily="34" charset="0"/>
              <a:buChar char="•"/>
            </a:pPr>
            <a:r>
              <a:rPr lang="sv-SE" sz="2000" dirty="0"/>
              <a:t>Arbetet med vårdförloppen initierades i en tidigare överenskommelse mellan staten och Sveriges Kommuner och Regioner (SKR).</a:t>
            </a:r>
          </a:p>
        </p:txBody>
      </p:sp>
      <p:pic>
        <p:nvPicPr>
          <p:cNvPr id="4" name="Bildobjekt 3">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a:xfrm>
            <a:off x="988742" y="616841"/>
            <a:ext cx="9144000" cy="609793"/>
          </a:xfrm>
        </p:spPr>
        <p:txBody>
          <a:bodyPr/>
          <a:lstStyle/>
          <a:p>
            <a:r>
              <a:rPr lang="sv-SE" dirty="0"/>
              <a:t>Om hjärtsvikt</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a:xfrm>
            <a:off x="988742" y="1779817"/>
            <a:ext cx="9144000" cy="4186238"/>
          </a:xfrm>
        </p:spPr>
        <p:txBody>
          <a:bodyPr/>
          <a:lstStyle/>
          <a:p>
            <a:pPr marL="342900" indent="-342900">
              <a:buFont typeface="Arial" panose="020B0604020202020204" pitchFamily="34" charset="0"/>
              <a:buChar char="•"/>
            </a:pPr>
            <a:r>
              <a:rPr lang="sv-SE" dirty="0"/>
              <a:t>Är ett vanligt och allvarligt tillstånd som 200 000-300 000 </a:t>
            </a:r>
            <a:br>
              <a:rPr lang="sv-SE" dirty="0"/>
            </a:br>
            <a:r>
              <a:rPr lang="sv-SE" dirty="0"/>
              <a:t>svenskar lider av.</a:t>
            </a:r>
          </a:p>
          <a:p>
            <a:pPr marL="342900" indent="-342900">
              <a:buFont typeface="Arial" panose="020B0604020202020204" pitchFamily="34" charset="0"/>
              <a:buChar char="•"/>
            </a:pPr>
            <a:r>
              <a:rPr lang="sv-SE" dirty="0"/>
              <a:t>Dödligheten är hög, i synnerhet inom det första året efter diagnosen. </a:t>
            </a:r>
          </a:p>
          <a:p>
            <a:pPr marL="342900" indent="-342900">
              <a:buFont typeface="Arial" panose="020B0604020202020204" pitchFamily="34" charset="0"/>
              <a:buChar char="•"/>
            </a:pPr>
            <a:r>
              <a:rPr lang="sv-SE" dirty="0"/>
              <a:t>Tillståndet är behandlingsbart men underbehandling är vanligt.</a:t>
            </a:r>
          </a:p>
          <a:p>
            <a:pPr marL="342900" indent="-342900">
              <a:buFont typeface="Arial" panose="020B0604020202020204" pitchFamily="34" charset="0"/>
              <a:buChar char="•"/>
            </a:pPr>
            <a:r>
              <a:rPr lang="sv-SE" sz="2400" dirty="0"/>
              <a:t>Fokus ligger på de åtgärder som har starkast rekommendationsgrad och där skillnaderna i landet är störst.</a:t>
            </a:r>
            <a:endParaRPr lang="sv-SE" dirty="0"/>
          </a:p>
          <a:p>
            <a:pPr marL="342900" indent="-342900">
              <a:buFont typeface="Arial" panose="020B0604020202020204" pitchFamily="34" charset="0"/>
              <a:buChar char="•"/>
            </a:pPr>
            <a:endParaRPr lang="sv-SE" dirty="0"/>
          </a:p>
        </p:txBody>
      </p:sp>
      <p:sp>
        <p:nvSpPr>
          <p:cNvPr id="6" name="textruta 5">
            <a:extLst>
              <a:ext uri="{FF2B5EF4-FFF2-40B4-BE49-F238E27FC236}">
                <a16:creationId xmlns:a16="http://schemas.microsoft.com/office/drawing/2014/main" id="{3FCD51E0-F1E9-9805-2390-931855EBADAD}"/>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283219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dirty="0"/>
              <a:t>Vårdförloppets omfattning och huvudsakliga åtgärder</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solidFill>
                  <a:srgbClr val="377D7A"/>
                </a:solidFill>
                <a:latin typeface="Calibri" panose="020F0502020204030204"/>
              </a:rPr>
              <a:t>Vårdförloppet inleds vid välgrundad misstanke om hjärtsvikt och omfattar den inledande perioden med upptrappning av behandling till utvärdering och fortsatt uppföljning av patienter med kronisk hjärtsvikt. Vårdförloppet omfattar därmed patienter med såväl nyupptäckt som kronisk hjärtsvikt. </a:t>
            </a:r>
            <a:endParaRPr kumimoji="0" lang="sv-SE" sz="1800" b="0" i="0"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366928"/>
            <a:ext cx="10419010" cy="3887223"/>
          </a:xfrm>
          <a:prstGeom prst="rect">
            <a:avLst/>
          </a:prstGeom>
          <a:noFill/>
        </p:spPr>
        <p:txBody>
          <a:bodyPr wrap="square" rtlCol="0">
            <a:noAutofit/>
          </a:bodyPr>
          <a:lstStyle/>
          <a:p>
            <a:r>
              <a:rPr lang="sv-SE" sz="2000" b="1" u="sng" dirty="0">
                <a:solidFill>
                  <a:srgbClr val="000000"/>
                </a:solidFill>
                <a:latin typeface="Calibri" panose="020F0502020204030204"/>
                <a:ea typeface="Calibri" panose="020F0502020204030204" pitchFamily="34" charset="0"/>
                <a:cs typeface="Arial" panose="020B0604020202020204" pitchFamily="34" charset="0"/>
              </a:rPr>
              <a:t>Huvudsakliga åtgärder:</a:t>
            </a:r>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a:t>Snabb utredning vid välgrundad misstanke om hjärtsvikt</a:t>
            </a:r>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a:t>Upptrappning av första linjens behandling på hjärtsviktsmottagning för patienter med hjärtsvikt med nedsatt </a:t>
            </a:r>
            <a:r>
              <a:rPr lang="sv-SE" sz="2000" dirty="0" err="1"/>
              <a:t>ejektionsfraktion</a:t>
            </a:r>
            <a:endParaRPr lang="sv-SE" sz="2000" dirty="0"/>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a:t>Bedömning av fysioterapeut för patienter med hjärtsvikt med nedsatt </a:t>
            </a:r>
            <a:r>
              <a:rPr lang="sv-SE" sz="2000" dirty="0" err="1"/>
              <a:t>ejektionsfraktion</a:t>
            </a:r>
            <a:endParaRPr lang="sv-SE" sz="2000" dirty="0"/>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err="1"/>
              <a:t>Kontrollekokardiografi</a:t>
            </a:r>
            <a:r>
              <a:rPr lang="sv-SE" sz="2000" dirty="0"/>
              <a:t> och ställningstagande till andra linjens behandling för patienter med hjärtsvikt med nedsatt </a:t>
            </a:r>
            <a:r>
              <a:rPr lang="sv-SE" sz="2000" dirty="0" err="1"/>
              <a:t>ejektionsfraktion</a:t>
            </a:r>
            <a:endParaRPr lang="sv-SE" sz="2000" dirty="0"/>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a:t>Årskontroll för alla med kronisk hjärtsvikt.</a:t>
            </a:r>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a:t>Återbesök efter vårdtillfälle för hjärtsviktmed samma kontroller som vid årskontroll.</a:t>
            </a:r>
          </a:p>
          <a:p>
            <a:pPr marL="342900" marR="0" lvl="0" indent="-342900" fontAlgn="auto">
              <a:lnSpc>
                <a:spcPct val="90000"/>
              </a:lnSpc>
              <a:spcBef>
                <a:spcPts val="1000"/>
              </a:spcBef>
              <a:spcAft>
                <a:spcPts val="0"/>
              </a:spcAft>
              <a:buClrTx/>
              <a:buSzTx/>
              <a:buFont typeface="Arial" panose="020B0604020202020204" pitchFamily="34" charset="0"/>
              <a:buChar char="•"/>
              <a:tabLst/>
              <a:defRPr/>
            </a:pPr>
            <a:r>
              <a:rPr lang="sv-SE" sz="2000" dirty="0"/>
              <a:t>Palliativ vård vid hjärtsvikt.</a:t>
            </a:r>
          </a:p>
          <a:p>
            <a:endParaRPr lang="sv-SE" dirty="0"/>
          </a:p>
        </p:txBody>
      </p:sp>
      <p:sp>
        <p:nvSpPr>
          <p:cNvPr id="3" name="textruta 2">
            <a:extLst>
              <a:ext uri="{FF2B5EF4-FFF2-40B4-BE49-F238E27FC236}">
                <a16:creationId xmlns:a16="http://schemas.microsoft.com/office/drawing/2014/main" id="{191FE44D-7E5C-2CFE-18E3-AAA79D293B54}"/>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dirty="0"/>
              <a:t>Varför ett vårdförlopp?</a:t>
            </a:r>
            <a:br>
              <a:rPr lang="sv-SE" dirty="0"/>
            </a:br>
            <a:r>
              <a:rPr lang="sv-SE" sz="1800" dirty="0"/>
              <a:t>Huvudsakliga anledningar</a:t>
            </a:r>
          </a:p>
        </p:txBody>
      </p:sp>
      <p:sp>
        <p:nvSpPr>
          <p:cNvPr id="17" name="Rektangel 16">
            <a:extLst>
              <a:ext uri="{FF2B5EF4-FFF2-40B4-BE49-F238E27FC236}">
                <a16:creationId xmlns:a16="http://schemas.microsoft.com/office/drawing/2014/main" id="{A2C22E5E-3E7A-CDEE-CCA2-D0DBA41A5C25}"/>
              </a:ext>
              <a:ext uri="{C183D7F6-B498-43B3-948B-1728B52AA6E4}">
                <adec:decorative xmlns:adec="http://schemas.microsoft.com/office/drawing/2017/decorative" val="1"/>
              </a:ext>
            </a:extLst>
          </p:cNvPr>
          <p:cNvSpPr/>
          <p:nvPr/>
        </p:nvSpPr>
        <p:spPr>
          <a:xfrm>
            <a:off x="676140" y="1893194"/>
            <a:ext cx="4629955"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 uri="{C183D7F6-B498-43B3-948B-1728B52AA6E4}">
                <adec:decorative xmlns:adec="http://schemas.microsoft.com/office/drawing/2017/decorative" val="1"/>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a:spLocks/>
          </p:cNvSpPr>
          <p:nvPr/>
        </p:nvSpPr>
        <p:spPr>
          <a:xfrm>
            <a:off x="676139" y="2007794"/>
            <a:ext cx="4578441" cy="3553251"/>
          </a:xfrm>
          <a:prstGeom prst="rect">
            <a:avLst/>
          </a:prstGeom>
          <a:noFill/>
        </p:spPr>
        <p:txBody>
          <a:bodyPr wrap="square" rtlCol="0">
            <a:noAutofit/>
          </a:bodyPr>
          <a:lstStyle/>
          <a:p>
            <a:pPr marL="285750" indent="-285750">
              <a:buFont typeface="Arial" panose="020B0604020202020204" pitchFamily="34" charset="0"/>
              <a:buChar char="•"/>
            </a:pPr>
            <a:r>
              <a:rPr lang="sv-SE" sz="1800" dirty="0"/>
              <a:t>Förbättrad överlevnad, fysisk kapacitet och livskvalitet.</a:t>
            </a:r>
          </a:p>
          <a:p>
            <a:pPr marL="285750" indent="-285750">
              <a:buFont typeface="Arial" panose="020B0604020202020204" pitchFamily="34" charset="0"/>
              <a:buChar char="•"/>
            </a:pPr>
            <a:r>
              <a:rPr lang="sv-SE" sz="1800" b="0" i="0" u="none" strike="noStrike" baseline="0" dirty="0"/>
              <a:t>Flera patienter kan upptäckas tidigt i sin sjukdom och få </a:t>
            </a:r>
            <a:r>
              <a:rPr lang="sv-SE" sz="1800" dirty="0"/>
              <a:t>behandling.</a:t>
            </a:r>
          </a:p>
          <a:p>
            <a:pPr marL="285750" indent="-285750">
              <a:buFont typeface="Arial" panose="020B0604020202020204" pitchFamily="34" charset="0"/>
              <a:buChar char="•"/>
            </a:pPr>
            <a:r>
              <a:rPr lang="sv-SE" dirty="0"/>
              <a:t>Säkerställa korrekt läkemedelsbehandling. </a:t>
            </a:r>
            <a:endParaRPr lang="sv-SE" sz="1800" dirty="0"/>
          </a:p>
          <a:p>
            <a:pPr marL="285750" indent="-285750">
              <a:buFont typeface="Arial" panose="020B0604020202020204" pitchFamily="34" charset="0"/>
              <a:buChar char="•"/>
            </a:pPr>
            <a:r>
              <a:rPr lang="sv-SE" sz="1800" b="0" i="0" u="none" strike="noStrike" baseline="0" dirty="0"/>
              <a:t>Flera patienter ska få tidig tillgång till teambaserad vård med hjärtsviktmottagning.</a:t>
            </a:r>
          </a:p>
          <a:p>
            <a:pPr marL="285750" indent="-285750">
              <a:buFont typeface="Arial" panose="020B0604020202020204" pitchFamily="34" charset="0"/>
              <a:buChar char="•"/>
            </a:pPr>
            <a:r>
              <a:rPr lang="sv-SE" sz="1800" dirty="0"/>
              <a:t>Tillgång till fysisk träning inom hjärtrehabilitering.</a:t>
            </a:r>
          </a:p>
        </p:txBody>
      </p:sp>
      <p:sp>
        <p:nvSpPr>
          <p:cNvPr id="20" name="textruta 19">
            <a:extLst>
              <a:ext uri="{FF2B5EF4-FFF2-40B4-BE49-F238E27FC236}">
                <a16:creationId xmlns:a16="http://schemas.microsoft.com/office/drawing/2014/main" id="{DD642DE5-24AA-7956-293F-346851BA1CC8}"/>
              </a:ext>
            </a:extLst>
          </p:cNvPr>
          <p:cNvSpPr txBox="1"/>
          <p:nvPr/>
        </p:nvSpPr>
        <p:spPr>
          <a:xfrm>
            <a:off x="6166834" y="2007794"/>
            <a:ext cx="4548390" cy="3451861"/>
          </a:xfrm>
          <a:prstGeom prst="rect">
            <a:avLst/>
          </a:prstGeom>
          <a:noFill/>
        </p:spPr>
        <p:txBody>
          <a:bodyPr wrap="square" rtlCol="0">
            <a:noAutofit/>
          </a:bodyPr>
          <a:lstStyle/>
          <a:p>
            <a:pPr marL="285750" indent="-285750">
              <a:buFont typeface="Arial" panose="020B0604020202020204" pitchFamily="34" charset="0"/>
              <a:buChar char="•"/>
            </a:pPr>
            <a:r>
              <a:rPr lang="sv-SE" sz="1800" dirty="0"/>
              <a:t>Ger ökad tillgång till en säker och jämlik vård.</a:t>
            </a:r>
          </a:p>
          <a:p>
            <a:pPr marL="285750" indent="-285750">
              <a:buFont typeface="Arial" panose="020B0604020202020204" pitchFamily="34" charset="0"/>
              <a:buChar char="•"/>
            </a:pPr>
            <a:r>
              <a:rPr lang="sv-SE" sz="1800" dirty="0"/>
              <a:t>Minska behovet av sjukhusinläggningar och försämring genom tillgång till årskontroller och kontroll efter vårdtillfälle för hjärtsvikt.</a:t>
            </a:r>
          </a:p>
          <a:p>
            <a:pPr marL="285750" indent="-285750">
              <a:buFont typeface="Arial" panose="020B0604020202020204" pitchFamily="34" charset="0"/>
              <a:buChar char="•"/>
            </a:pPr>
            <a:r>
              <a:rPr lang="sv-SE" dirty="0"/>
              <a:t>Säkerställa en god palliativ vård vid livets slutskede för patienter med hjärtsvikt.</a:t>
            </a:r>
          </a:p>
          <a:p>
            <a:pPr marL="285750" indent="-285750">
              <a:buFont typeface="Arial" panose="020B0604020202020204" pitchFamily="34" charset="0"/>
              <a:buChar char="•"/>
            </a:pPr>
            <a:r>
              <a:rPr lang="sv-SE" sz="1800" dirty="0"/>
              <a:t>Ojämlikheter i landet för tillgång till basal vård vid hjärtsvikt</a:t>
            </a:r>
          </a:p>
        </p:txBody>
      </p:sp>
      <p:sp>
        <p:nvSpPr>
          <p:cNvPr id="3" name="textruta 2">
            <a:extLst>
              <a:ext uri="{FF2B5EF4-FFF2-40B4-BE49-F238E27FC236}">
                <a16:creationId xmlns:a16="http://schemas.microsoft.com/office/drawing/2014/main" id="{8A4B508A-22D7-3673-8982-27A92F169B05}"/>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988742" y="616841"/>
            <a:ext cx="4165149" cy="609793"/>
          </a:xfrm>
        </p:spPr>
        <p:txBody>
          <a:bodyPr/>
          <a:lstStyle/>
          <a:p>
            <a:r>
              <a:rPr lang="sv-SE" dirty="0"/>
              <a:t>Nationell variation</a:t>
            </a:r>
          </a:p>
        </p:txBody>
      </p:sp>
      <p:sp>
        <p:nvSpPr>
          <p:cNvPr id="5" name="Platshållare för text 4"/>
          <p:cNvSpPr>
            <a:spLocks noGrp="1"/>
          </p:cNvSpPr>
          <p:nvPr>
            <p:ph type="body" sz="quarter" idx="10"/>
          </p:nvPr>
        </p:nvSpPr>
        <p:spPr>
          <a:xfrm>
            <a:off x="989013" y="1422400"/>
            <a:ext cx="7672029" cy="4186238"/>
          </a:xfrm>
          <a:solidFill>
            <a:schemeClr val="bg1"/>
          </a:solidFill>
          <a:ln>
            <a:noFill/>
          </a:ln>
          <a:effectLst/>
        </p:spPr>
        <p:txBody>
          <a:bodyPr tIns="90000">
            <a:noAutofit/>
          </a:bodyPr>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Väntetider till ekokardiografi</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hjärtsviktmottagning</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fysisk träning inom hjärtrehabilitering</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Följsamhet till läkemedelsbehandling</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Implantationsfrekvens av ICD (implanterbar defibrillator)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Implantation av CRT (sviktpacemaker)</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årliga strukturerade uppföljningsbesök</a:t>
            </a:r>
          </a:p>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Tillgång till god palliativ vård</a:t>
            </a:r>
          </a:p>
        </p:txBody>
      </p:sp>
      <p:sp>
        <p:nvSpPr>
          <p:cNvPr id="6" name="textruta 5"/>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pic>
        <p:nvPicPr>
          <p:cNvPr id="7" name="Bildobjekt 6">
            <a:extLst>
              <a:ext uri="{FF2B5EF4-FFF2-40B4-BE49-F238E27FC236}">
                <a16:creationId xmlns:a16="http://schemas.microsoft.com/office/drawing/2014/main" id="{21E63F1D-74B8-5546-EACF-80CB75DEB0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927048">
            <a:off x="8781731" y="714832"/>
            <a:ext cx="2368580" cy="5601372"/>
          </a:xfrm>
          <a:prstGeom prst="rect">
            <a:avLst/>
          </a:prstGeom>
        </p:spPr>
      </p:pic>
    </p:spTree>
    <p:extLst>
      <p:ext uri="{BB962C8B-B14F-4D97-AF65-F5344CB8AC3E}">
        <p14:creationId xmlns:p14="http://schemas.microsoft.com/office/powerpoint/2010/main" val="185936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27906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pic>
        <p:nvPicPr>
          <p:cNvPr id="10" name="Platshållare för bild 11">
            <a:extLst>
              <a:ext uri="{FF2B5EF4-FFF2-40B4-BE49-F238E27FC236}">
                <a16:creationId xmlns:a16="http://schemas.microsoft.com/office/drawing/2014/main" id="{5852291C-25C4-8F7C-47FC-89CBDED71836}"/>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dirty="0"/>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7" y="1513529"/>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Fler patienter kan upptäckas tidigt i sin sjukdom och få behandling.</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Fler patienter ska få tidigt tillgång till teambaserad vård med hjärtsviktsmottagning. </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Tillgång till fysisk träning inom hjärtrehabilitering.</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Patienter ska ha individuellt upptrappad medicinsk behandling. </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Tillgång till god palliativ vård.</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Årskontroller vid kronisk hjärtsvikt</a:t>
            </a:r>
          </a:p>
          <a:p>
            <a:pPr marL="342900" indent="-342900">
              <a:spcBef>
                <a:spcPts val="600"/>
              </a:spcBef>
              <a:buFont typeface="Arial" panose="020B0604020202020204" pitchFamily="34" charset="0"/>
              <a:buChar char="•"/>
            </a:pPr>
            <a:r>
              <a:rPr lang="sv-SE" sz="2400" dirty="0">
                <a:solidFill>
                  <a:srgbClr val="000000"/>
                </a:solidFill>
                <a:latin typeface="Calibri" panose="020F0502020204030204"/>
                <a:ea typeface="Calibri" panose="020F0502020204030204" pitchFamily="34" charset="0"/>
                <a:cs typeface="Arial" panose="020B0604020202020204" pitchFamily="34" charset="0"/>
              </a:rPr>
              <a:t>Strukturerat återbesök efter vårdtillfälle för hjärtsvikt</a:t>
            </a:r>
          </a:p>
          <a:p>
            <a:pPr marL="342900" lvl="0" indent="-342900">
              <a:spcBef>
                <a:spcPts val="600"/>
              </a:spcBef>
              <a:buFont typeface="Arial" panose="020B0604020202020204" pitchFamily="34" charset="0"/>
              <a:buChar char="•"/>
              <a:defRPr/>
            </a:pPr>
            <a:endParaRPr lang="sv-SE" sz="2000" dirty="0">
              <a:solidFill>
                <a:srgbClr val="000000"/>
              </a:solidFill>
              <a:ea typeface="Calibri" panose="020F0502020204030204" pitchFamily="34" charset="0"/>
              <a:cs typeface="Arial" panose="020B0604020202020204" pitchFamily="34" charset="0"/>
            </a:endParaRPr>
          </a:p>
        </p:txBody>
      </p:sp>
      <p:sp>
        <p:nvSpPr>
          <p:cNvPr id="2" name="textruta 1">
            <a:extLst>
              <a:ext uri="{FF2B5EF4-FFF2-40B4-BE49-F238E27FC236}">
                <a16:creationId xmlns:a16="http://schemas.microsoft.com/office/drawing/2014/main" id="{ECF84DAF-8D95-9110-E17E-E5F75E1A7F92}"/>
              </a:ext>
              <a:ext uri="{C183D7F6-B498-43B3-948B-1728B52AA6E4}">
                <adec:decorative xmlns:adec="http://schemas.microsoft.com/office/drawing/2017/decorative" val="0"/>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19196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4127357" cy="609793"/>
          </a:xfrm>
        </p:spPr>
        <p:txBody>
          <a:bodyPr>
            <a:noAutofit/>
          </a:bodyPr>
          <a:lstStyle/>
          <a:p>
            <a:r>
              <a:rPr lang="sv-SE" dirty="0"/>
              <a:t>Vårdförloppets mål</a:t>
            </a:r>
          </a:p>
        </p:txBody>
      </p:sp>
      <p:sp>
        <p:nvSpPr>
          <p:cNvPr id="29" name="Rectangle 28">
            <a:extLst>
              <a:ext uri="{FF2B5EF4-FFF2-40B4-BE49-F238E27FC236}">
                <a16:creationId xmlns:a16="http://schemas.microsoft.com/office/drawing/2014/main" id="{DD8C4BEE-7F0B-438E-A43A-161FF0E3A92E}"/>
              </a:ext>
            </a:extLst>
          </p:cNvPr>
          <p:cNvSpPr/>
          <p:nvPr/>
        </p:nvSpPr>
        <p:spPr>
          <a:xfrm>
            <a:off x="1106557" y="1893456"/>
            <a:ext cx="930592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180000" lvl="0" indent="-180000">
              <a:spcBef>
                <a:spcPts val="600"/>
              </a:spcBef>
              <a:buFont typeface="Arial" panose="020B0604020202020204" pitchFamily="34" charset="0"/>
              <a:buChar char="•"/>
              <a:defRPr/>
            </a:pPr>
            <a:r>
              <a:rPr lang="sv-SE" sz="2400" dirty="0">
                <a:solidFill>
                  <a:srgbClr val="000000"/>
                </a:solidFill>
              </a:rPr>
              <a:t>Förbättra livskvalitet, fysisk kapacitet och överlevnad.</a:t>
            </a:r>
          </a:p>
          <a:p>
            <a:pPr marL="180000" lvl="0" indent="-180000">
              <a:spcBef>
                <a:spcPts val="600"/>
              </a:spcBef>
              <a:buFont typeface="Arial" panose="020B0604020202020204" pitchFamily="34" charset="0"/>
              <a:buChar char="•"/>
              <a:defRPr/>
            </a:pPr>
            <a:r>
              <a:rPr lang="sv-SE" sz="2400" dirty="0">
                <a:solidFill>
                  <a:srgbClr val="000000"/>
                </a:solidFill>
              </a:rPr>
              <a:t>Minska behovet av sjukhusinläggningar.</a:t>
            </a:r>
          </a:p>
          <a:p>
            <a:pPr marL="180000" lvl="0" indent="-180000">
              <a:spcBef>
                <a:spcPts val="600"/>
              </a:spcBef>
              <a:buFont typeface="Arial" panose="020B0604020202020204" pitchFamily="34" charset="0"/>
              <a:buChar char="•"/>
              <a:defRPr/>
            </a:pPr>
            <a:r>
              <a:rPr lang="sv-SE" sz="2400" dirty="0">
                <a:solidFill>
                  <a:srgbClr val="000000"/>
                </a:solidFill>
              </a:rPr>
              <a:t>Öka jämlikheten och effektiveten och kvaliteten i vården. </a:t>
            </a:r>
          </a:p>
        </p:txBody>
      </p:sp>
      <p:grpSp>
        <p:nvGrpSpPr>
          <p:cNvPr id="2" name="Grupp 1">
            <a:extLst>
              <a:ext uri="{FF2B5EF4-FFF2-40B4-BE49-F238E27FC236}">
                <a16:creationId xmlns:a16="http://schemas.microsoft.com/office/drawing/2014/main" id="{F845F0F7-FC34-B3EE-3A7B-5682098CCE68}"/>
              </a:ext>
              <a:ext uri="{C183D7F6-B498-43B3-948B-1728B52AA6E4}">
                <adec:decorative xmlns:adec="http://schemas.microsoft.com/office/drawing/2017/decorative" val="1"/>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3">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3">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4" name="textruta 3">
            <a:extLst>
              <a:ext uri="{FF2B5EF4-FFF2-40B4-BE49-F238E27FC236}">
                <a16:creationId xmlns:a16="http://schemas.microsoft.com/office/drawing/2014/main" id="{C1ADB353-F0B1-3ADE-CA36-47D5CDE828A1}"/>
              </a:ext>
            </a:extLst>
          </p:cNvPr>
          <p:cNvSpPr txBox="1"/>
          <p:nvPr/>
        </p:nvSpPr>
        <p:spPr>
          <a:xfrm>
            <a:off x="10301680" y="136244"/>
            <a:ext cx="1551963" cy="276999"/>
          </a:xfrm>
          <a:prstGeom prst="rect">
            <a:avLst/>
          </a:prstGeom>
          <a:noFill/>
        </p:spPr>
        <p:txBody>
          <a:bodyPr wrap="square" rtlCol="0">
            <a:spAutoFit/>
          </a:bodyPr>
          <a:lstStyle/>
          <a:p>
            <a:r>
              <a:rPr lang="sv-SE" sz="1200" dirty="0">
                <a:solidFill>
                  <a:schemeClr val="tx1">
                    <a:lumMod val="65000"/>
                    <a:lumOff val="35000"/>
                  </a:schemeClr>
                </a:solidFill>
              </a:rPr>
              <a:t>Hjärtsvikt</a:t>
            </a:r>
          </a:p>
        </p:txBody>
      </p:sp>
    </p:spTree>
    <p:extLst>
      <p:ext uri="{BB962C8B-B14F-4D97-AF65-F5344CB8AC3E}">
        <p14:creationId xmlns:p14="http://schemas.microsoft.com/office/powerpoint/2010/main" val="1100034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27A1F872-C2BB-4BFB-B788-C3FA69741267}" vid="{3D0AE08D-5CA3-4E63-A6C3-441A6B8E4EF7}"/>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_Perscentr o sammanh vårdförlopp" id="{27A1F872-C2BB-4BFB-B788-C3FA69741267}" vid="{C46506DA-89EB-4E4D-9DE2-D3FCC317C1D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2" ma:contentTypeDescription="Create a new document." ma:contentTypeScope="" ma:versionID="a2a5866f1427024a2e562e45ed8dbe9d">
  <xsd:schema xmlns:xsd="http://www.w3.org/2001/XMLSchema" xmlns:xs="http://www.w3.org/2001/XMLSchema" xmlns:p="http://schemas.microsoft.com/office/2006/metadata/properties" xmlns:ns2="91a51955-e0f2-46a1-a4fe-2819e2857af0" targetNamespace="http://schemas.microsoft.com/office/2006/metadata/properties" ma:root="true" ma:fieldsID="ec994fab9acded7de300dbad652e5921" ns2:_="">
    <xsd:import namespace="91a51955-e0f2-46a1-a4fe-2819e2857a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2.xml><?xml version="1.0" encoding="utf-8"?>
<ds:datastoreItem xmlns:ds="http://schemas.openxmlformats.org/officeDocument/2006/customXml" ds:itemID="{6FF3AA6D-41C9-4BD7-96F9-05BD668C3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51955-e0f2-46a1-a4fe-2819e285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838263-E1C9-4E5B-82EB-4EFA5F423BC8}">
  <ds:schemaRefs>
    <ds:schemaRef ds:uri="91a51955-e0f2-46a1-a4fe-2819e2857af0"/>
    <ds:schemaRef ds:uri="http://purl.org/dc/terms/"/>
    <ds:schemaRef ds:uri="http://schemas.microsoft.com/office/2006/documentManagement/type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Tema_sveriges_regioner_i_samverkan</Template>
  <TotalTime>837</TotalTime>
  <Words>1686</Words>
  <Application>Microsoft Office PowerPoint</Application>
  <PresentationFormat>Bredbild</PresentationFormat>
  <Paragraphs>216</Paragraphs>
  <Slides>21</Slides>
  <Notes>5</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21</vt:i4>
      </vt:variant>
    </vt:vector>
  </HeadingPairs>
  <TitlesOfParts>
    <vt:vector size="28" baseType="lpstr">
      <vt:lpstr>Arial</vt:lpstr>
      <vt:lpstr>Calibri</vt:lpstr>
      <vt:lpstr>Calibri Light</vt:lpstr>
      <vt:lpstr>Times New Roman</vt:lpstr>
      <vt:lpstr>Tema_sveriges_regioner_i_samverkan</vt:lpstr>
      <vt:lpstr>1_Tema_sveriges_regioner_i_samverkan</vt:lpstr>
      <vt:lpstr>think-cell Slide</vt:lpstr>
      <vt:lpstr>Personcentrerat och sammanhållet vårdförlopp för hjärtsvikt</vt:lpstr>
      <vt:lpstr>Syftet med personcentrerade och sammanhållna vårdförlopp </vt:lpstr>
      <vt:lpstr>Regionerna i samverkan</vt:lpstr>
      <vt:lpstr>Om hjärtsvikt</vt:lpstr>
      <vt:lpstr>Vårdförloppets omfattning och huvudsakliga åtgärder</vt:lpstr>
      <vt:lpstr>Varför ett vårdförlopp? Huvudsakliga anledningar</vt:lpstr>
      <vt:lpstr>Nationell variation</vt:lpstr>
      <vt:lpstr>Vårdförloppet lägger tonvikt på</vt:lpstr>
      <vt:lpstr>Vårdförloppets mål</vt:lpstr>
      <vt:lpstr>Nulägesbeskrivning ur ett patientperspektiv</vt:lpstr>
      <vt:lpstr>Personcentrering och patientkontrakt</vt:lpstr>
      <vt:lpstr>Vårdförloppet utgår från tillförlitliga och aktuella kunskapsstöd och baseras på bästa tillgängliga kunskap</vt:lpstr>
      <vt:lpstr>Vårdförloppet innehåller flödesschema och åtgärder</vt:lpstr>
      <vt:lpstr>Vad kommer att följas upp (urval)</vt:lpstr>
      <vt:lpstr>Vad blir konsekvenserna?</vt:lpstr>
      <vt:lpstr>Personcentrerat och sammanhållet vårdförlopp för hjärtsvikt</vt:lpstr>
      <vt:lpstr>Deltagare</vt:lpstr>
      <vt:lpstr>Mer information och stöd</vt:lpstr>
      <vt:lpstr>Följande två bilder är tänkta att användas som underlag och inspiration för diskussion och dialog.</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Dalne Cajsa</dc:creator>
  <cp:lastModifiedBy>Sari Puttonen</cp:lastModifiedBy>
  <cp:revision>70</cp:revision>
  <dcterms:created xsi:type="dcterms:W3CDTF">2023-11-27T09:18:51Z</dcterms:created>
  <dcterms:modified xsi:type="dcterms:W3CDTF">2024-05-16T11:05:20Z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