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7" r:id="rId5"/>
    <p:sldMasterId id="2147483682" r:id="rId6"/>
    <p:sldMasterId id="2147483727" r:id="rId7"/>
    <p:sldMasterId id="2147483737" r:id="rId8"/>
    <p:sldMasterId id="2147483747" r:id="rId9"/>
  </p:sldMasterIdLst>
  <p:sldIdLst>
    <p:sldId id="346" r:id="rId10"/>
    <p:sldId id="273" r:id="rId11"/>
    <p:sldId id="272" r:id="rId12"/>
    <p:sldId id="271" r:id="rId13"/>
    <p:sldId id="275" r:id="rId14"/>
    <p:sldId id="276" r:id="rId15"/>
    <p:sldId id="354" r:id="rId16"/>
    <p:sldId id="270" r:id="rId17"/>
    <p:sldId id="356" r:id="rId18"/>
    <p:sldId id="357" r:id="rId19"/>
    <p:sldId id="358" r:id="rId20"/>
    <p:sldId id="360" r:id="rId21"/>
    <p:sldId id="361" r:id="rId22"/>
    <p:sldId id="362" r:id="rId23"/>
    <p:sldId id="365" r:id="rId24"/>
    <p:sldId id="366" r:id="rId25"/>
    <p:sldId id="368" r:id="rId26"/>
    <p:sldId id="369" r:id="rId27"/>
    <p:sldId id="278" r:id="rId28"/>
    <p:sldId id="367" r:id="rId29"/>
    <p:sldId id="353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7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87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247EC38-CF7B-DF2C-B84A-0019C277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68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04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97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93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38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59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DA1F9B-CCF0-4D82-A120-69E88C49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62BC7F-2338-4B3A-95AD-A880358D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92A6A6-8B0A-4DE1-8142-4259EB45C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74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149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457DAEE-8716-FC16-0CE7-B6E25F6D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795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93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699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225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1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6B07FC5-EC85-B7B6-5E62-A7123BF7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901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309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12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5203B53-9639-4137-43CB-AE840847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010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50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5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39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24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619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59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56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16EBB-6F74-3CA5-4094-A2F442FE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451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054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197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669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860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65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86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756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1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89248C0-A8F4-4340-A64C-DEF74DCCB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8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9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3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AF488C-2D0F-75AD-09D4-854FC661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12" y="2445544"/>
            <a:ext cx="9608400" cy="196691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  <a:cs typeface="Calibri" panose="020F0502020204030204" pitchFamily="34" charset="0"/>
              </a:rPr>
              <a:t>Ekonomirapporten oktober 2023</a:t>
            </a:r>
            <a:br>
              <a:rPr lang="sv-SE" dirty="0">
                <a:solidFill>
                  <a:schemeClr val="tx1"/>
                </a:solidFill>
                <a:cs typeface="Calibri" panose="020F0502020204030204" pitchFamily="34" charset="0"/>
              </a:rPr>
            </a:br>
            <a:br>
              <a:rPr lang="sv-SE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sv-SE" sz="4400" b="0" dirty="0">
                <a:solidFill>
                  <a:schemeClr val="tx1"/>
                </a:solidFill>
                <a:cs typeface="Calibri" panose="020F0502020204030204" pitchFamily="34" charset="0"/>
              </a:rPr>
              <a:t>Rapportens tabeller</a:t>
            </a:r>
            <a:endParaRPr lang="sv-S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6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Tabell 8 • Arbetsmarknaden</a:t>
            </a:r>
            <a:br>
              <a:rPr lang="sv-SE" sz="3200" dirty="0"/>
            </a:br>
            <a:r>
              <a:rPr lang="sv-SE" sz="2300" b="0" dirty="0"/>
              <a:t>Procentuell förändring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63494"/>
              </p:ext>
            </p:extLst>
          </p:nvPr>
        </p:nvGraphicFramePr>
        <p:xfrm>
          <a:off x="663575" y="2105994"/>
          <a:ext cx="8623301" cy="341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78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83327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39448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66400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07156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905594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905594">
                  <a:extLst>
                    <a:ext uri="{9D8B030D-6E8A-4147-A177-3AD203B41FA5}">
                      <a16:colId xmlns:a16="http://schemas.microsoft.com/office/drawing/2014/main" val="525237954"/>
                    </a:ext>
                  </a:extLst>
                </a:gridCol>
              </a:tblGrid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200" b="1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Befolkningen 15–74 år [a]*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Arbetskraften [b]*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Arbetskraftsdeltagande [b/a], %*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Sysselsatta [c]*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Sysselsättningsgrad [c/a], %*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Arbetslöshet [(b–c)/b], %*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Arbetade timmar, kal.korr.***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Lönesumma***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Timlön, KL**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Timlön, NR***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Produktivitet***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Enhetsarbetskostnad***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EA98783-B237-F5A5-0404-87669DE20D83}"/>
              </a:ext>
            </a:extLst>
          </p:cNvPr>
          <p:cNvSpPr txBox="1"/>
          <p:nvPr/>
        </p:nvSpPr>
        <p:spPr>
          <a:xfrm>
            <a:off x="663575" y="5565700"/>
            <a:ext cx="5367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*Arbetskraftsundersökningarna (AKU) **Konjunkturlönestatistiken ***Nationalräkenskaperna</a:t>
            </a:r>
            <a:endParaRPr lang="sv-SE" sz="1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CB0EAD-5499-2BD9-7AE5-09DD7A6E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0" y="5688810"/>
            <a:ext cx="7524215" cy="3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750777"/>
            <a:ext cx="9609825" cy="12313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</a:t>
            </a:r>
            <a:r>
              <a:rPr lang="sv-SE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• Priser, räntor och växelkurser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5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Procentuell förändring och årsmedelvärde, om inget annat anges</a:t>
            </a:r>
            <a:endParaRPr lang="sv-SE" sz="25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382027"/>
              </p:ext>
            </p:extLst>
          </p:nvPr>
        </p:nvGraphicFramePr>
        <p:xfrm>
          <a:off x="663575" y="1914242"/>
          <a:ext cx="8508416" cy="406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1811074460"/>
                    </a:ext>
                  </a:extLst>
                </a:gridCol>
              </a:tblGrid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KPIF-inflation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KPI-inflation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2648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KPI-inflation, juni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33072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Prisbasbelopp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Prisbasbelopp, tkr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Styrränta, vid årets slut, %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Statsskuldsväxel 3 mån., %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5-årsränta, %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10-årsränta, %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EUR/SEK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USD/SEK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KIX-index*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8FC99AA-B4CE-44A0-CBD1-AA895DB5459C}"/>
              </a:ext>
            </a:extLst>
          </p:cNvPr>
          <p:cNvSpPr txBox="1"/>
          <p:nvPr/>
        </p:nvSpPr>
        <p:spPr>
          <a:xfrm>
            <a:off x="663575" y="5983398"/>
            <a:ext cx="5389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*KIX är ett valutaindex baserat på flöden av varor och råvaror i den svenska utrikeshandeln. </a:t>
            </a:r>
            <a:endParaRPr lang="sv-SE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C181B60-31C5-C6D3-4AC8-B3925BE8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01" y="6106508"/>
            <a:ext cx="5756148" cy="2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Tabell 10 • Den offentliga sektorns finanser</a:t>
            </a:r>
            <a:br>
              <a:rPr lang="sv-SE" sz="3200" dirty="0"/>
            </a:br>
            <a:r>
              <a:rPr lang="sv-SE" sz="2300" b="0" dirty="0"/>
              <a:t>Procent av BNP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480487"/>
              </p:ext>
            </p:extLst>
          </p:nvPr>
        </p:nvGraphicFramePr>
        <p:xfrm>
          <a:off x="663575" y="1839295"/>
          <a:ext cx="8508416" cy="3843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68894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52193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9373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1223548942"/>
                    </a:ext>
                  </a:extLst>
                </a:gridCol>
              </a:tblGrid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200" b="1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Inkomster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varav skatter och avgifter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Utgifter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Konsumtion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Investeringar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Transfereringar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varav hushållstransfereringar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Kapitalutgifter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Primärt finansiellt sparande*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Finansiellt sparande, offentlig sektor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Staten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Kommunsektorn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Ålderspensionssystemet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6185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Maastrichtskuld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EA98783-B237-F5A5-0404-87669DE20D83}"/>
              </a:ext>
            </a:extLst>
          </p:cNvPr>
          <p:cNvSpPr txBox="1"/>
          <p:nvPr/>
        </p:nvSpPr>
        <p:spPr>
          <a:xfrm>
            <a:off x="587375" y="5682420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*Finansiellt sparande exklusive ränteutgifter.</a:t>
            </a:r>
          </a:p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Anm.: utfallsåret inkluderar inte utfallet enligt EU:s konvergenskriterier (EDP).</a:t>
            </a:r>
          </a:p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Konjunkturinstitutet,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29011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Tabell 11 • Nyckeltal för kommuner och regioner</a:t>
            </a:r>
            <a:br>
              <a:rPr lang="sv-SE" sz="3200" dirty="0"/>
            </a:br>
            <a:r>
              <a:rPr lang="sv-SE" sz="2300" b="0" dirty="0"/>
              <a:t>Procent och tusentals personer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521667"/>
              </p:ext>
            </p:extLst>
          </p:nvPr>
        </p:nvGraphicFramePr>
        <p:xfrm>
          <a:off x="730250" y="1753570"/>
          <a:ext cx="8508416" cy="3981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68894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52193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9373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1741530681"/>
                    </a:ext>
                  </a:extLst>
                </a:gridCol>
              </a:tblGrid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b="1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Medelskattesats, 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kommuner, inkl Gotland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regioner*, exkl Gotland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Antal sysselsatta**, tusental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1 212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1 229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1 244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1 259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1 274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1 284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Kommuner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Regioner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Kostnadsvolym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Kommuner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Demografiska behov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6185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Kommuner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41126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Regioner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10DAA420-1D96-5794-EA07-937A253C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5746108"/>
            <a:ext cx="5765800" cy="3492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6564E10-5A3A-8C9C-EC61-04481DD4CFF8}"/>
              </a:ext>
            </a:extLst>
          </p:cNvPr>
          <p:cNvSpPr txBox="1"/>
          <p:nvPr/>
        </p:nvSpPr>
        <p:spPr>
          <a:xfrm>
            <a:off x="565150" y="606938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56536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12 • Aggregerad resultaträkning kommuner och regioner 2022–2027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5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v-SE" sz="25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iljarder kronor</a:t>
            </a:r>
            <a:endParaRPr lang="sv-SE" sz="25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029720"/>
              </p:ext>
            </p:extLst>
          </p:nvPr>
        </p:nvGraphicFramePr>
        <p:xfrm>
          <a:off x="663574" y="2495550"/>
          <a:ext cx="9609825" cy="3487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58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20232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071801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155994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197883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142167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142167">
                  <a:extLst>
                    <a:ext uri="{9D8B030D-6E8A-4147-A177-3AD203B41FA5}">
                      <a16:colId xmlns:a16="http://schemas.microsoft.com/office/drawing/2014/main" val="266741690"/>
                    </a:ext>
                  </a:extLst>
                </a:gridCol>
              </a:tblGrid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-1 218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-1 307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-1 365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-1 380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-1 415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-1 469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Avskrivningar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nettokostnader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-1 003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-1 101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-1 157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-1 169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-1 200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-1 247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1 049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 o utjämning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resultat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efter finansiella poster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Resultat, andel av skatter och bidrag, %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ED428387-2B9E-B033-0DD1-2035E3CB2981}"/>
              </a:ext>
            </a:extLst>
          </p:cNvPr>
          <p:cNvSpPr txBox="1"/>
          <p:nvPr/>
        </p:nvSpPr>
        <p:spPr>
          <a:xfrm>
            <a:off x="565150" y="606938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28129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10108542" cy="12313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13 • </a:t>
            </a:r>
            <a:r>
              <a:rPr lang="sv-SE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esultaträkning kommuner 2022–2027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5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v-SE" sz="25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iljarder kronor</a:t>
            </a:r>
            <a:endParaRPr lang="sv-SE" sz="25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82548"/>
              </p:ext>
            </p:extLst>
          </p:nvPr>
        </p:nvGraphicFramePr>
        <p:xfrm>
          <a:off x="664233" y="2101270"/>
          <a:ext cx="9508467" cy="388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9209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09472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060496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143801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185249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13012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130120">
                  <a:extLst>
                    <a:ext uri="{9D8B030D-6E8A-4147-A177-3AD203B41FA5}">
                      <a16:colId xmlns:a16="http://schemas.microsoft.com/office/drawing/2014/main" val="266741690"/>
                    </a:ext>
                  </a:extLst>
                </a:gridCol>
              </a:tblGrid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-782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-835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-874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-884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-910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-945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Avskrivningar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5445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nettokostnader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-643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-697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-733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-741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-763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-795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5445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 o utjämning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resultat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5445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efter finansiella poster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5445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Resultat, andel av skatter och bidrag, %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64A977C-BAC7-9BE9-A067-B6B5EB71D4F4}"/>
              </a:ext>
            </a:extLst>
          </p:cNvPr>
          <p:cNvSpPr txBox="1"/>
          <p:nvPr/>
        </p:nvSpPr>
        <p:spPr>
          <a:xfrm>
            <a:off x="565150" y="606938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95706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14 • Resultaträkning regioner 2022–2027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5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v-SE" sz="25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iljarder kronor</a:t>
            </a:r>
            <a:endParaRPr lang="sv-SE" sz="25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067855"/>
              </p:ext>
            </p:extLst>
          </p:nvPr>
        </p:nvGraphicFramePr>
        <p:xfrm>
          <a:off x="664233" y="2008223"/>
          <a:ext cx="9499601" cy="4052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553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08531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059507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142735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184143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129066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129066">
                  <a:extLst>
                    <a:ext uri="{9D8B030D-6E8A-4147-A177-3AD203B41FA5}">
                      <a16:colId xmlns:a16="http://schemas.microsoft.com/office/drawing/2014/main" val="266741690"/>
                    </a:ext>
                  </a:extLst>
                </a:gridCol>
              </a:tblGrid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intäkter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-438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-474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-508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-527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Avskrivningar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nettokostnader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-404,0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-437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-452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 o utjämning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resultat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efter finansiella poster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Resultat, andel av skatter och bidrag, %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7EFEEBE0-DBD2-9FB5-77F0-C2C1C4D21333}"/>
              </a:ext>
            </a:extLst>
          </p:cNvPr>
          <p:cNvSpPr txBox="1"/>
          <p:nvPr/>
        </p:nvSpPr>
        <p:spPr>
          <a:xfrm>
            <a:off x="565150" y="606938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117142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750777"/>
            <a:ext cx="11757025" cy="12313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15 • Verksamheternas kostnader i kommuner 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Miljarder kronor och procent</a:t>
            </a:r>
            <a:endParaRPr lang="sv-SE" sz="25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51240"/>
              </p:ext>
            </p:extLst>
          </p:nvPr>
        </p:nvGraphicFramePr>
        <p:xfrm>
          <a:off x="663575" y="1793875"/>
          <a:ext cx="9099551" cy="4313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0393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260441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151783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242259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287274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227401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mdkr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Andelar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procent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utveckling procent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fasta priser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2016-2021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år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Infrastruktur och skydd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Kultur- och fritidsverksamhet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86470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Förskoleverksamhet, pedagogisk omsorg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2648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Grundskola, förskoleklass, fritidshem, grundsärskola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33072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Gymnasieskola, gymnasiesärskola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Vuxen- och övrig utbildning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Äldreomsorg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Funktionshindrade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Individ- och familjeomsorg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Övrigt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Totala kostnader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745,5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Affärsverksamhet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Totalt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774,4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83D62B43-99C4-6FBE-575C-A76E5F8860E9}"/>
              </a:ext>
            </a:extLst>
          </p:cNvPr>
          <p:cNvSpPr txBox="1"/>
          <p:nvPr/>
        </p:nvSpPr>
        <p:spPr>
          <a:xfrm>
            <a:off x="565150" y="606938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80990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750777"/>
            <a:ext cx="11757025" cy="12313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16 • Kostnader för hälso- och sjukvård per verksamhet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Miljarder kronor och procent</a:t>
            </a:r>
            <a:endParaRPr lang="sv-SE" sz="25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281226"/>
              </p:ext>
            </p:extLst>
          </p:nvPr>
        </p:nvGraphicFramePr>
        <p:xfrm>
          <a:off x="739776" y="2652348"/>
          <a:ext cx="8890001" cy="3211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2910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231415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1252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213651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25763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199136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61523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mdkr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Andelar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procent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utveckling procent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fasta priser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2016-2021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år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56140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Hälso- och sjukvård (exkl. politisk verksamhet)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Varav: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86470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Primärvård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2648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Specialiserad somatisk vård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33072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Specialiserad psykiatrisk vård 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Tandvård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Läkemedel (förmån)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Övrig hälso- och sjukvård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C65AE03-E29C-9B4C-C9D2-0C1C4463D598}"/>
              </a:ext>
            </a:extLst>
          </p:cNvPr>
          <p:cNvSpPr txBox="1"/>
          <p:nvPr/>
        </p:nvSpPr>
        <p:spPr>
          <a:xfrm>
            <a:off x="739776" y="586356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11145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Tabell 17 • Nyckeltal för kommunernas ekonomi</a:t>
            </a:r>
            <a:br>
              <a:rPr lang="sv-SE" sz="3200" dirty="0"/>
            </a:br>
            <a:r>
              <a:rPr lang="sv-SE" sz="2500" b="0" dirty="0"/>
              <a:t>Procentuell förändring om inget annat anges</a:t>
            </a:r>
            <a:endParaRPr lang="sv-SE" sz="2500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036802"/>
              </p:ext>
            </p:extLst>
          </p:nvPr>
        </p:nvGraphicFramePr>
        <p:xfrm>
          <a:off x="663575" y="2495550"/>
          <a:ext cx="9610724" cy="299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924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21207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70984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937502">
                  <a:extLst>
                    <a:ext uri="{9D8B030D-6E8A-4147-A177-3AD203B41FA5}">
                      <a16:colId xmlns:a16="http://schemas.microsoft.com/office/drawing/2014/main" val="2707212132"/>
                    </a:ext>
                  </a:extLst>
                </a:gridCol>
                <a:gridCol w="90402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988885">
                  <a:extLst>
                    <a:ext uri="{9D8B030D-6E8A-4147-A177-3AD203B41FA5}">
                      <a16:colId xmlns:a16="http://schemas.microsoft.com/office/drawing/2014/main" val="361441562"/>
                    </a:ext>
                  </a:extLst>
                </a:gridCol>
                <a:gridCol w="988885">
                  <a:extLst>
                    <a:ext uri="{9D8B030D-6E8A-4147-A177-3AD203B41FA5}">
                      <a16:colId xmlns:a16="http://schemas.microsoft.com/office/drawing/2014/main" val="4023959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Medelskattesats, nivå i % (exkl. Gotland)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 och generella statsbidrag, LP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 och generella statsbidrag, FP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kostnader, LP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kostnader, FP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Deflator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126152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E838D89-0DFA-F730-C0E5-82075024CBE6}"/>
              </a:ext>
            </a:extLst>
          </p:cNvPr>
          <p:cNvSpPr txBox="1"/>
          <p:nvPr/>
        </p:nvSpPr>
        <p:spPr>
          <a:xfrm>
            <a:off x="584200" y="549075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73596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 • Hushållens disponibla inkomster, konsumtion och sparkvot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3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Procentuell förändring respektive procent av disponibel inkomst</a:t>
            </a:r>
            <a:endParaRPr lang="sv-SE" sz="23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05052"/>
              </p:ext>
            </p:extLst>
          </p:nvPr>
        </p:nvGraphicFramePr>
        <p:xfrm>
          <a:off x="663575" y="2495550"/>
          <a:ext cx="856198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624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70639">
                  <a:extLst>
                    <a:ext uri="{9D8B030D-6E8A-4147-A177-3AD203B41FA5}">
                      <a16:colId xmlns:a16="http://schemas.microsoft.com/office/drawing/2014/main" val="2792934545"/>
                    </a:ext>
                  </a:extLst>
                </a:gridCol>
                <a:gridCol w="796755">
                  <a:extLst>
                    <a:ext uri="{9D8B030D-6E8A-4147-A177-3AD203B41FA5}">
                      <a16:colId xmlns:a16="http://schemas.microsoft.com/office/drawing/2014/main" val="213508708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909933003"/>
                    </a:ext>
                  </a:extLst>
                </a:gridCol>
                <a:gridCol w="728212">
                  <a:extLst>
                    <a:ext uri="{9D8B030D-6E8A-4147-A177-3AD203B41FA5}">
                      <a16:colId xmlns:a16="http://schemas.microsoft.com/office/drawing/2014/main" val="2152932000"/>
                    </a:ext>
                  </a:extLst>
                </a:gridCol>
                <a:gridCol w="946147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946147">
                  <a:extLst>
                    <a:ext uri="{9D8B030D-6E8A-4147-A177-3AD203B41FA5}">
                      <a16:colId xmlns:a16="http://schemas.microsoft.com/office/drawing/2014/main" val="214772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b="1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b="1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 disponibel inkomst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–0,1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–3,0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Hushållens konsumtion, volym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–1,9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Hushållens räntekvot*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Sparkvot** 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A3C2BFF6-5EE9-D8C6-3097-AA820F8F3811}"/>
              </a:ext>
            </a:extLst>
          </p:cNvPr>
          <p:cNvSpPr txBox="1"/>
          <p:nvPr/>
        </p:nvSpPr>
        <p:spPr>
          <a:xfrm>
            <a:off x="663575" y="4720590"/>
            <a:ext cx="85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 Räntekvoten avser hushållens ränteutgifter justerade för kostnader för finansiella förmedlingstjänster som procent av disponibel inkomst efter skatt. ** Sparkvoten avser exklusive tjänste- och premiepensioner, redovisas som andel av disponibel inkomst.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AD7C0B-94B0-9CC4-33D2-808859DE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6" y="5120700"/>
            <a:ext cx="7327486" cy="3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Tabell 18 • Nyckeltal för regionernas ekonomi</a:t>
            </a:r>
            <a:br>
              <a:rPr lang="sv-SE" sz="3200" dirty="0"/>
            </a:br>
            <a:r>
              <a:rPr lang="sv-SE" sz="2500" b="0" dirty="0"/>
              <a:t>Procentuell förändring om inget annat anges</a:t>
            </a:r>
            <a:endParaRPr lang="sv-SE" sz="2500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406612"/>
              </p:ext>
            </p:extLst>
          </p:nvPr>
        </p:nvGraphicFramePr>
        <p:xfrm>
          <a:off x="663575" y="2495550"/>
          <a:ext cx="9610724" cy="299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924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21207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70984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937502">
                  <a:extLst>
                    <a:ext uri="{9D8B030D-6E8A-4147-A177-3AD203B41FA5}">
                      <a16:colId xmlns:a16="http://schemas.microsoft.com/office/drawing/2014/main" val="2707212132"/>
                    </a:ext>
                  </a:extLst>
                </a:gridCol>
                <a:gridCol w="90402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988885">
                  <a:extLst>
                    <a:ext uri="{9D8B030D-6E8A-4147-A177-3AD203B41FA5}">
                      <a16:colId xmlns:a16="http://schemas.microsoft.com/office/drawing/2014/main" val="361441562"/>
                    </a:ext>
                  </a:extLst>
                </a:gridCol>
                <a:gridCol w="988885">
                  <a:extLst>
                    <a:ext uri="{9D8B030D-6E8A-4147-A177-3AD203B41FA5}">
                      <a16:colId xmlns:a16="http://schemas.microsoft.com/office/drawing/2014/main" val="4023959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Medelskattesats, nivå i % (exkl. Gotland)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 o gen statsbidrag, LP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 o gen statsbidrag, FP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kostnader, LP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kostnader, FP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Deflator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126152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2F345635-33FB-A83B-DBC7-BD99C29EC265}"/>
              </a:ext>
            </a:extLst>
          </p:cNvPr>
          <p:cNvSpPr txBox="1"/>
          <p:nvPr/>
        </p:nvSpPr>
        <p:spPr>
          <a:xfrm>
            <a:off x="574675" y="549075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133243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4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2 • Försörjningsbalansen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5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Procentuell förändring, kalenderkorrigerade värden</a:t>
            </a:r>
            <a:endParaRPr lang="sv-SE" sz="25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93903"/>
              </p:ext>
            </p:extLst>
          </p:nvPr>
        </p:nvGraphicFramePr>
        <p:xfrm>
          <a:off x="663575" y="2105994"/>
          <a:ext cx="8508416" cy="3649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497170900"/>
                    </a:ext>
                  </a:extLst>
                </a:gridCol>
              </a:tblGrid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 fördelat på användning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Inhemsk konsumtion*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Investeringar inkl. lager*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Nettoexport*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–0,1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 fördelat på produktion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Arbetade timmar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Sysselsättning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–0,9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Medelarbetstid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Produktivitet**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–2,5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8FC99AA-B4CE-44A0-CBD1-AA895DB5459C}"/>
              </a:ext>
            </a:extLst>
          </p:cNvPr>
          <p:cNvSpPr txBox="1"/>
          <p:nvPr/>
        </p:nvSpPr>
        <p:spPr>
          <a:xfrm>
            <a:off x="663575" y="5737177"/>
            <a:ext cx="5214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*Bidrag till BNP-tillväxten. **Produktivitet avser kvoten mellan BNP och arbetade timmar.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8C5E97-76A4-CAD5-69D6-5D152731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4" y="5983397"/>
            <a:ext cx="6604547" cy="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Tabell 3</a:t>
            </a: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•</a:t>
            </a:r>
            <a:r>
              <a:rPr lang="sv-SE" sz="3200" dirty="0"/>
              <a:t> Priser och räntor</a:t>
            </a:r>
            <a:br>
              <a:rPr lang="sv-SE" sz="3200" dirty="0"/>
            </a:br>
            <a:r>
              <a:rPr lang="sv-SE" sz="2500" b="0" dirty="0"/>
              <a:t>Procentuell förändring och årsmedelvärde,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799106"/>
              </p:ext>
            </p:extLst>
          </p:nvPr>
        </p:nvGraphicFramePr>
        <p:xfrm>
          <a:off x="663575" y="2495550"/>
          <a:ext cx="850841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671639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    </a:t>
                      </a:r>
                      <a:endParaRPr lang="sv-SE" sz="1400" u="none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      </a:t>
                      </a:r>
                      <a:endParaRPr lang="sv-SE" sz="1400" u="none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KPIF-inflation</a:t>
                      </a:r>
                      <a:endParaRPr lang="sv-SE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KPI-inflation</a:t>
                      </a:r>
                      <a:endParaRPr lang="sv-SE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10-årsränta, %</a:t>
                      </a:r>
                      <a:endParaRPr lang="sv-SE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Styrränta, vid årets slut, %</a:t>
                      </a:r>
                      <a:endParaRPr lang="sv-SE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</a:tbl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9CD791A6-932B-E207-A744-2D1C651C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" y="4794852"/>
            <a:ext cx="6278292" cy="3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4 • Skatteunderlag och prisutveckling för den kommunala sektorn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300" b="0" dirty="0"/>
              <a:t>Procentuell förändring</a:t>
            </a:r>
            <a:endParaRPr lang="sv-SE" sz="23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189460"/>
              </p:ext>
            </p:extLst>
          </p:nvPr>
        </p:nvGraphicFramePr>
        <p:xfrm>
          <a:off x="663575" y="2495550"/>
          <a:ext cx="850841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838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986595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70153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92082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4548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50444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v-SE" sz="1400" b="1" i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i="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v-SE" sz="1400" b="1" i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  <a:endParaRPr lang="sv-SE" sz="1400" i="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v-SE" sz="1400" b="1" i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i="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i="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i="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i="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i="0" u="non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i="0" u="non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i="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Faktiskt skatteunderlag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Regelförändringar*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–0,5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–0,2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–0,3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Underliggande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Prisutveckling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Realt skatteunderlag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–2,1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–0,5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A83E80BF-4425-C89A-8156-CCE44DF3DAE3}"/>
              </a:ext>
            </a:extLst>
          </p:cNvPr>
          <p:cNvSpPr txBox="1"/>
          <p:nvPr/>
        </p:nvSpPr>
        <p:spPr>
          <a:xfrm>
            <a:off x="663575" y="5091430"/>
            <a:ext cx="2382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*Bidrag till förändring (procentenheter).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E3F33C-E3B8-85FF-8A08-148831B9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" y="5359066"/>
            <a:ext cx="6328870" cy="3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Tabell 5 • Den offentliga sektorns finanser</a:t>
            </a:r>
            <a:br>
              <a:rPr lang="sv-SE" sz="3200" dirty="0"/>
            </a:br>
            <a:r>
              <a:rPr lang="sv-SE" sz="2500" b="0" dirty="0"/>
              <a:t>Procent av BNP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529875"/>
              </p:ext>
            </p:extLst>
          </p:nvPr>
        </p:nvGraphicFramePr>
        <p:xfrm>
          <a:off x="663575" y="2495550"/>
          <a:ext cx="8508416" cy="2299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68894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52193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9373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3543086501"/>
                    </a:ext>
                  </a:extLst>
                </a:gridCol>
              </a:tblGrid>
              <a:tr h="3285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b="1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Finansiellt sparande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Staten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–0,2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Kommunsektorn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–0,7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–0,2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Ålderspensionssystemet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Maastrichtskulden  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2EB047D-A293-0A41-BB97-EA2510C6146E}"/>
              </a:ext>
            </a:extLst>
          </p:cNvPr>
          <p:cNvSpPr txBox="1"/>
          <p:nvPr/>
        </p:nvSpPr>
        <p:spPr>
          <a:xfrm>
            <a:off x="596900" y="4723765"/>
            <a:ext cx="58560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100" dirty="0">
                <a:cs typeface="Times New Roman" panose="02020603050405020304" pitchFamily="18" charset="0"/>
              </a:rPr>
              <a:t>Källor: Konjunkturinstitutet, Statistiska centralbyrån och Sveriges Kommuner och Regioner.</a:t>
            </a:r>
          </a:p>
          <a:p>
            <a:endParaRPr lang="sv-SE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6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3FDCE3-CD1E-6325-7B92-897AA5B0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Ekonomirapporten oktober 2023</a:t>
            </a:r>
            <a:br>
              <a:rPr lang="sv-SE" dirty="0"/>
            </a:br>
            <a:br>
              <a:rPr lang="sv-SE" dirty="0"/>
            </a:br>
            <a:r>
              <a:rPr lang="sv-SE" sz="4400" b="0" dirty="0"/>
              <a:t>Tabeller i appendix</a:t>
            </a:r>
          </a:p>
        </p:txBody>
      </p:sp>
    </p:spTree>
    <p:extLst>
      <p:ext uri="{BB962C8B-B14F-4D97-AF65-F5344CB8AC3E}">
        <p14:creationId xmlns:p14="http://schemas.microsoft.com/office/powerpoint/2010/main" val="322440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6 • BNP-tillväxt i omvärlden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5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Procentuell förändring, kalenderkorrigerade värden</a:t>
            </a:r>
            <a:endParaRPr lang="sv-SE" sz="3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216229"/>
              </p:ext>
            </p:extLst>
          </p:nvPr>
        </p:nvGraphicFramePr>
        <p:xfrm>
          <a:off x="663575" y="2495550"/>
          <a:ext cx="850841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115567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Euroområdet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Kina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Världen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KIX-vägd*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2514D7BA-DDC3-37F1-3711-85083AB0FDBC}"/>
              </a:ext>
            </a:extLst>
          </p:cNvPr>
          <p:cNvSpPr txBox="1"/>
          <p:nvPr/>
        </p:nvSpPr>
        <p:spPr>
          <a:xfrm>
            <a:off x="600415" y="5108599"/>
            <a:ext cx="8571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*Global BNP viktad utifrån utrikeshandel enligt KIX-index. KIX är ett valutaindex baserat på flöden av varor och råvaror i den svenska utrikeshandeln.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2EAEE62-5EE2-4071-9E00-194BD532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" y="5336968"/>
            <a:ext cx="5756148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6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10518117" cy="1231392"/>
          </a:xfrm>
        </p:spPr>
        <p:txBody>
          <a:bodyPr/>
          <a:lstStyle/>
          <a:p>
            <a:r>
              <a:rPr lang="sv-SE" sz="3200" dirty="0"/>
              <a:t>Tabell 7 • Försörjningsbalans, BNP och bytesbalans</a:t>
            </a:r>
            <a:br>
              <a:rPr lang="sv-SE" sz="3200" dirty="0"/>
            </a:br>
            <a:r>
              <a:rPr lang="sv-SE" sz="2300" b="0" dirty="0"/>
              <a:t>Procentuell förändring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23566"/>
              </p:ext>
            </p:extLst>
          </p:nvPr>
        </p:nvGraphicFramePr>
        <p:xfrm>
          <a:off x="663575" y="1859758"/>
          <a:ext cx="8508416" cy="374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68894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52193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9373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432154078"/>
                    </a:ext>
                  </a:extLst>
                </a:gridCol>
              </a:tblGrid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200" b="1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Hushållens konsumtion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Offentlig konsumtion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Staten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Kommuner och regioner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Fasta bruttoinvesteringar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Lagerbidrag*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Nettoexport*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Slutlig inhemsk efterfrågan*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BNP, kalenderkorrigerad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 per capita (kal.korr. BNP)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6185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Bytesbalans**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EA98783-B237-F5A5-0404-87669DE20D83}"/>
              </a:ext>
            </a:extLst>
          </p:cNvPr>
          <p:cNvSpPr txBox="1"/>
          <p:nvPr/>
        </p:nvSpPr>
        <p:spPr>
          <a:xfrm>
            <a:off x="587375" y="5606878"/>
            <a:ext cx="3336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*Bidrag till BNP-tillväxten   **Andel av BNP i löpande priser, procent.</a:t>
            </a:r>
            <a:endParaRPr lang="sv-SE" sz="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D2F5BC3-E5B8-0301-5494-B4F97B8F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" y="5714600"/>
            <a:ext cx="6304498" cy="3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108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01F93999-08CE-41FA-883E-1669D7EB9E7B}"/>
    </a:ext>
  </a:extLst>
</a:theme>
</file>

<file path=ppt/theme/theme2.xml><?xml version="1.0" encoding="utf-8"?>
<a:theme xmlns:a="http://schemas.openxmlformats.org/drawingml/2006/main" name="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1AA3F3F2-E1F6-4BDC-9014-4C60F25729FC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A02260FF-F8BB-40F7-ADC8-3E0340951A3A}"/>
    </a:ext>
  </a:extLst>
</a:theme>
</file>

<file path=ppt/theme/theme4.xml><?xml version="1.0" encoding="utf-8"?>
<a:theme xmlns:a="http://schemas.openxmlformats.org/drawingml/2006/main" name="SKL PPT Mörk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EDDBDDDF-3891-42A2-AB83-82AAAD6634BA}"/>
    </a:ext>
  </a:extLst>
</a:theme>
</file>

<file path=ppt/theme/theme5.xml><?xml version="1.0" encoding="utf-8"?>
<a:theme xmlns:a="http://schemas.openxmlformats.org/drawingml/2006/main" name="SKL PPT Svar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D2379710-E034-4836-B277-CA16D73A5516}"/>
    </a:ext>
  </a:extLst>
</a:theme>
</file>

<file path=ppt/theme/theme6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6ABA7A87-D65F-407C-944F-2403548ED77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7BA1582E593841BBD1B0B2B78E6F5F" ma:contentTypeVersion="2" ma:contentTypeDescription="Skapa ett nytt dokument." ma:contentTypeScope="" ma:versionID="d4baa276416b3116939fc8e3b15157d2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b1dbe32e354da759c11f5f85ef55cf20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2C8A4A-7A9E-44B0-94E2-F6F4B5981D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DF193E-878D-4275-B13F-FF8B00D19F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1DFFF8-5A1D-4CFD-B976-963A17018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377</TotalTime>
  <Words>2311</Words>
  <Application>Microsoft Office PowerPoint</Application>
  <PresentationFormat>Bredbild</PresentationFormat>
  <Paragraphs>1351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21</vt:i4>
      </vt:variant>
    </vt:vector>
  </HeadingPairs>
  <TitlesOfParts>
    <vt:vector size="31" baseType="lpstr">
      <vt:lpstr>Arial</vt:lpstr>
      <vt:lpstr>Calibri</vt:lpstr>
      <vt:lpstr>Georgia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Ekonomirapporten oktober 2023  Rapportens tabeller</vt:lpstr>
      <vt:lpstr>Tabell 1 • Hushållens disponibla inkomster, konsumtion och sparkvot Procentuell förändring respektive procent av disponibel inkomst</vt:lpstr>
      <vt:lpstr>Tabell 2 • Försörjningsbalansen Procentuell förändring, kalenderkorrigerade värden</vt:lpstr>
      <vt:lpstr>Tabell 3 • Priser och räntor Procentuell förändring och årsmedelvärde, om inget annat anges</vt:lpstr>
      <vt:lpstr>Tabell 4 • Skatteunderlag och prisutveckling för den kommunala sektorn Procentuell förändring</vt:lpstr>
      <vt:lpstr>Tabell 5 • Den offentliga sektorns finanser Procent av BNP</vt:lpstr>
      <vt:lpstr>Ekonomirapporten oktober 2023  Tabeller i appendix</vt:lpstr>
      <vt:lpstr>Tabell 6 • BNP-tillväxt i omvärlden Procentuell förändring, kalenderkorrigerade värden</vt:lpstr>
      <vt:lpstr>Tabell 7 • Försörjningsbalans, BNP och bytesbalans Procentuell förändring om inget annat anges</vt:lpstr>
      <vt:lpstr>Tabell 8 • Arbetsmarknaden Procentuell förändring om inget annat anges</vt:lpstr>
      <vt:lpstr>Tabell 9 • Priser, räntor och växelkurser Procentuell förändring och årsmedelvärde, om inget annat anges</vt:lpstr>
      <vt:lpstr>Tabell 10 • Den offentliga sektorns finanser Procent av BNP</vt:lpstr>
      <vt:lpstr>Tabell 11 • Nyckeltal för kommuner och regioner Procent och tusentals personer</vt:lpstr>
      <vt:lpstr>Tabell 12 • Aggregerad resultaträkning kommuner och regioner 2022–2027 Miljarder kronor</vt:lpstr>
      <vt:lpstr>Tabell 13 • Resultaträkning kommuner 2022–2027 Miljarder kronor</vt:lpstr>
      <vt:lpstr>Tabell 14 • Resultaträkning regioner 2022–2027 Miljarder kronor</vt:lpstr>
      <vt:lpstr>Tabell 15 • Verksamheternas kostnader i kommuner  Miljarder kronor och procent</vt:lpstr>
      <vt:lpstr>Tabell 16 • Kostnader för hälso- och sjukvård per verksamhet Miljarder kronor och procent</vt:lpstr>
      <vt:lpstr>Tabell 17 • Nyckeltal för kommunernas ekonomi Procentuell förändring om inget annat anges</vt:lpstr>
      <vt:lpstr>Tabell 18 • Nyckeltal för regionernas ekonomi Procentuell förändring om inget annat anges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Ekström Adrian</dc:creator>
  <cp:lastModifiedBy>Holm Madeleine</cp:lastModifiedBy>
  <cp:revision>27</cp:revision>
  <dcterms:created xsi:type="dcterms:W3CDTF">2023-05-11T11:09:23Z</dcterms:created>
  <dcterms:modified xsi:type="dcterms:W3CDTF">2023-10-16T11:34:32Z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