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3.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7"/>
  </p:notesMasterIdLst>
  <p:sldIdLst>
    <p:sldId id="524" r:id="rId6"/>
    <p:sldId id="557" r:id="rId7"/>
    <p:sldId id="558" r:id="rId8"/>
    <p:sldId id="559" r:id="rId9"/>
    <p:sldId id="560" r:id="rId10"/>
    <p:sldId id="561" r:id="rId11"/>
    <p:sldId id="562" r:id="rId12"/>
    <p:sldId id="563" r:id="rId13"/>
    <p:sldId id="564" r:id="rId14"/>
    <p:sldId id="565" r:id="rId15"/>
    <p:sldId id="566" r:id="rId16"/>
  </p:sldIdLst>
  <p:sldSz cx="9144000" cy="6858000" type="screen4x3"/>
  <p:notesSz cx="6797675" cy="99266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ndén Charlotta" initials="UC" lastIdx="1" clrIdx="0">
    <p:extLst>
      <p:ext uri="{19B8F6BF-5375-455C-9EA6-DF929625EA0E}">
        <p15:presenceInfo xmlns:p15="http://schemas.microsoft.com/office/powerpoint/2012/main" userId="S-1-5-21-1499430162-1245868380-186260367-56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FF99"/>
    <a:srgbClr val="FF9999"/>
    <a:srgbClr val="91FD96"/>
    <a:srgbClr val="CAEBEA"/>
    <a:srgbClr val="5AAFD7"/>
    <a:srgbClr val="CAE5EA"/>
    <a:srgbClr val="AED2CE"/>
    <a:srgbClr val="AED7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784" autoAdjust="0"/>
  </p:normalViewPr>
  <p:slideViewPr>
    <p:cSldViewPr snapToGrid="0" snapToObjects="1">
      <p:cViewPr varScale="1">
        <p:scale>
          <a:sx n="79" d="100"/>
          <a:sy n="79" d="100"/>
        </p:scale>
        <p:origin x="196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xml"/></Relationships>
</file>

<file path=ppt/charts/_rels/chart11.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2.xml"/></Relationships>
</file>

<file path=ppt/charts/_rels/chart12.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3.xml"/></Relationships>
</file>

<file path=ppt/charts/_rels/chart13.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4.xml"/></Relationships>
</file>

<file path=ppt/charts/_rels/chart2.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kommunalse-my.sharepoint.com/personal/ludvig_lundstedt_kommunal_se/Documents/Heltid/SKL/Heltidsrapport/heltidsRapport_2020_04_2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r>
              <a:rPr lang="sv-SE"/>
              <a:t>Kommun</a:t>
            </a:r>
          </a:p>
        </c:rich>
      </c:tx>
      <c:overlay val="0"/>
      <c:spPr>
        <a:noFill/>
        <a:ln>
          <a:noFill/>
        </a:ln>
        <a:effectLst/>
      </c:spPr>
      <c:txPr>
        <a:bodyPr rot="0" spcFirstLastPara="1" vertOverflow="ellipsis" vert="horz" wrap="square" anchor="ctr" anchorCtr="1"/>
        <a:lstStyle/>
        <a:p>
          <a:pPr>
            <a:defRPr sz="1440"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endParaRPr lang="sv-SE"/>
        </a:p>
      </c:txPr>
    </c:title>
    <c:autoTitleDeleted val="0"/>
    <c:plotArea>
      <c:layout/>
      <c:lineChart>
        <c:grouping val="standard"/>
        <c:varyColors val="0"/>
        <c:ser>
          <c:idx val="0"/>
          <c:order val="0"/>
          <c:tx>
            <c:strRef>
              <c:f>'Figur 1'!$B$2</c:f>
              <c:strCache>
                <c:ptCount val="1"/>
                <c:pt idx="0">
                  <c:v>Anställd heltid</c:v>
                </c:pt>
              </c:strCache>
            </c:strRef>
          </c:tx>
          <c:spPr>
            <a:ln w="19050" cap="rnd" cmpd="sng" algn="ctr">
              <a:solidFill>
                <a:schemeClr val="accent6">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1'!$A$3:$A$12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1'!$B$3:$B$12</c:f>
              <c:numCache>
                <c:formatCode>0%</c:formatCode>
                <c:ptCount val="10"/>
                <c:pt idx="0">
                  <c:v>0.55430000000000001</c:v>
                </c:pt>
                <c:pt idx="1">
                  <c:v>0.56399999999999995</c:v>
                </c:pt>
                <c:pt idx="2">
                  <c:v>0.57550000000000001</c:v>
                </c:pt>
                <c:pt idx="3">
                  <c:v>0.58689999999999998</c:v>
                </c:pt>
                <c:pt idx="4">
                  <c:v>0.59640000000000004</c:v>
                </c:pt>
                <c:pt idx="5">
                  <c:v>0.60709999999999997</c:v>
                </c:pt>
                <c:pt idx="6">
                  <c:v>0.62490000000000001</c:v>
                </c:pt>
                <c:pt idx="7">
                  <c:v>0.65200000000000002</c:v>
                </c:pt>
                <c:pt idx="8">
                  <c:v>0.67659999999999998</c:v>
                </c:pt>
                <c:pt idx="9">
                  <c:v>0.7</c:v>
                </c:pt>
              </c:numCache>
            </c:numRef>
          </c:val>
          <c:smooth val="0"/>
          <c:extLst>
            <c:ext xmlns:c16="http://schemas.microsoft.com/office/drawing/2014/chart" uri="{C3380CC4-5D6E-409C-BE32-E72D297353CC}">
              <c16:uniqueId val="{00000000-1F03-4812-A40A-4CA31B004E9B}"/>
            </c:ext>
          </c:extLst>
        </c:ser>
        <c:ser>
          <c:idx val="1"/>
          <c:order val="1"/>
          <c:tx>
            <c:strRef>
              <c:f>'Figur 1'!$C$2</c:f>
              <c:strCache>
                <c:ptCount val="1"/>
                <c:pt idx="0">
                  <c:v>Arbetar heltid</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1'!$A$3:$A$12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1'!$C$3:$C$12</c:f>
              <c:numCache>
                <c:formatCode>0%</c:formatCode>
                <c:ptCount val="10"/>
                <c:pt idx="0">
                  <c:v>0.48080000000000001</c:v>
                </c:pt>
                <c:pt idx="1">
                  <c:v>0.4929</c:v>
                </c:pt>
                <c:pt idx="2">
                  <c:v>0.504</c:v>
                </c:pt>
                <c:pt idx="3">
                  <c:v>0.51229999999999998</c:v>
                </c:pt>
                <c:pt idx="4">
                  <c:v>0.51960000000000006</c:v>
                </c:pt>
                <c:pt idx="5">
                  <c:v>0.53039999999999998</c:v>
                </c:pt>
                <c:pt idx="6">
                  <c:v>0.54579999999999995</c:v>
                </c:pt>
                <c:pt idx="7">
                  <c:v>0.56140000000000001</c:v>
                </c:pt>
                <c:pt idx="8">
                  <c:v>0.57940000000000003</c:v>
                </c:pt>
                <c:pt idx="9">
                  <c:v>0.6</c:v>
                </c:pt>
              </c:numCache>
            </c:numRef>
          </c:val>
          <c:smooth val="0"/>
          <c:extLst>
            <c:ext xmlns:c16="http://schemas.microsoft.com/office/drawing/2014/chart" uri="{C3380CC4-5D6E-409C-BE32-E72D297353CC}">
              <c16:uniqueId val="{00000001-1F03-4812-A40A-4CA31B004E9B}"/>
            </c:ext>
          </c:extLst>
        </c:ser>
        <c:dLbls>
          <c:dLblPos val="ctr"/>
          <c:showLegendKey val="0"/>
          <c:showVal val="1"/>
          <c:showCatName val="0"/>
          <c:showSerName val="0"/>
          <c:showPercent val="0"/>
          <c:showBubbleSize val="0"/>
        </c:dLbls>
        <c:marker val="1"/>
        <c:smooth val="0"/>
        <c:axId val="503870800"/>
        <c:axId val="503865552"/>
      </c:lineChart>
      <c:catAx>
        <c:axId val="503870800"/>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sv-SE"/>
          </a:p>
        </c:txPr>
        <c:crossAx val="503865552"/>
        <c:crosses val="autoZero"/>
        <c:auto val="1"/>
        <c:lblAlgn val="ctr"/>
        <c:lblOffset val="100"/>
        <c:noMultiLvlLbl val="0"/>
      </c:catAx>
      <c:valAx>
        <c:axId val="503865552"/>
        <c:scaling>
          <c:orientation val="minMax"/>
          <c:max val="1"/>
        </c:scaling>
        <c:delete val="1"/>
        <c:axPos val="l"/>
        <c:numFmt formatCode="0%" sourceLinked="1"/>
        <c:majorTickMark val="out"/>
        <c:minorTickMark val="none"/>
        <c:tickLblPos val="nextTo"/>
        <c:crossAx val="503870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v-SE"/>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sv-SE"/>
        </a:p>
      </c:txPr>
    </c:title>
    <c:autoTitleDeleted val="0"/>
    <c:plotArea>
      <c:layout/>
      <c:barChart>
        <c:barDir val="col"/>
        <c:grouping val="clustered"/>
        <c:varyColors val="0"/>
        <c:ser>
          <c:idx val="0"/>
          <c:order val="0"/>
          <c:tx>
            <c:strRef>
              <c:f>'Figur 7'!$A$2</c:f>
              <c:strCache>
                <c:ptCount val="1"/>
                <c:pt idx="0">
                  <c:v>Överenskommen sysselsättningsgrad</c:v>
                </c:pt>
              </c:strCache>
            </c:strRef>
          </c:tx>
          <c:spPr>
            <a:solidFill>
              <a:schemeClr val="accent1"/>
            </a:solidFill>
            <a:ln>
              <a:noFill/>
            </a:ln>
            <a:effectLst/>
          </c:spPr>
          <c:invertIfNegative val="0"/>
          <c:cat>
            <c:strRef>
              <c:f>'Figur 7'!$B$1:$L$1</c:f>
              <c:strCache>
                <c:ptCount val="11"/>
                <c:pt idx="0">
                  <c:v>-10</c:v>
                </c:pt>
                <c:pt idx="1">
                  <c:v>10-19</c:v>
                </c:pt>
                <c:pt idx="2">
                  <c:v>20-29</c:v>
                </c:pt>
                <c:pt idx="3">
                  <c:v>30-39</c:v>
                </c:pt>
                <c:pt idx="4">
                  <c:v>40-49</c:v>
                </c:pt>
                <c:pt idx="5">
                  <c:v>50-59</c:v>
                </c:pt>
                <c:pt idx="6">
                  <c:v>60-69</c:v>
                </c:pt>
                <c:pt idx="7">
                  <c:v>70-79</c:v>
                </c:pt>
                <c:pt idx="8">
                  <c:v>80-89</c:v>
                </c:pt>
                <c:pt idx="9">
                  <c:v>90-99</c:v>
                </c:pt>
                <c:pt idx="10">
                  <c:v>100+</c:v>
                </c:pt>
              </c:strCache>
            </c:strRef>
          </c:cat>
          <c:val>
            <c:numRef>
              <c:f>'Figur 7'!$B$2:$L$2</c:f>
              <c:numCache>
                <c:formatCode>General</c:formatCode>
                <c:ptCount val="11"/>
                <c:pt idx="0">
                  <c:v>11</c:v>
                </c:pt>
                <c:pt idx="1">
                  <c:v>137</c:v>
                </c:pt>
                <c:pt idx="2">
                  <c:v>636</c:v>
                </c:pt>
                <c:pt idx="3">
                  <c:v>365</c:v>
                </c:pt>
                <c:pt idx="4">
                  <c:v>982</c:v>
                </c:pt>
                <c:pt idx="5">
                  <c:v>8763</c:v>
                </c:pt>
                <c:pt idx="6">
                  <c:v>8227</c:v>
                </c:pt>
                <c:pt idx="7">
                  <c:v>34445</c:v>
                </c:pt>
                <c:pt idx="8">
                  <c:v>35125</c:v>
                </c:pt>
                <c:pt idx="9">
                  <c:v>18785</c:v>
                </c:pt>
                <c:pt idx="10">
                  <c:v>249415</c:v>
                </c:pt>
              </c:numCache>
            </c:numRef>
          </c:val>
          <c:extLst>
            <c:ext xmlns:c16="http://schemas.microsoft.com/office/drawing/2014/chart" uri="{C3380CC4-5D6E-409C-BE32-E72D297353CC}">
              <c16:uniqueId val="{00000000-3A5D-4D46-B391-7C8DAB6E290C}"/>
            </c:ext>
          </c:extLst>
        </c:ser>
        <c:dLbls>
          <c:showLegendKey val="0"/>
          <c:showVal val="0"/>
          <c:showCatName val="0"/>
          <c:showSerName val="0"/>
          <c:showPercent val="0"/>
          <c:showBubbleSize val="0"/>
        </c:dLbls>
        <c:gapWidth val="219"/>
        <c:overlap val="-27"/>
        <c:axId val="704405512"/>
        <c:axId val="704416336"/>
      </c:barChart>
      <c:catAx>
        <c:axId val="704405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sv-SE"/>
          </a:p>
        </c:txPr>
        <c:crossAx val="704416336"/>
        <c:crosses val="autoZero"/>
        <c:auto val="1"/>
        <c:lblAlgn val="ctr"/>
        <c:lblOffset val="100"/>
        <c:noMultiLvlLbl val="0"/>
      </c:catAx>
      <c:valAx>
        <c:axId val="704416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sv-SE"/>
          </a:p>
        </c:txPr>
        <c:crossAx val="704405512"/>
        <c:crosses val="autoZero"/>
        <c:crossBetween val="between"/>
      </c:valAx>
      <c:spPr>
        <a:noFill/>
        <a:ln>
          <a:noFill/>
        </a:ln>
        <a:effectLst/>
      </c:spPr>
    </c:plotArea>
    <c:plotVisOnly val="1"/>
    <c:dispBlanksAs val="gap"/>
    <c:showDLblsOverMax val="0"/>
  </c:chart>
  <c:spPr>
    <a:solidFill>
      <a:schemeClr val="lt1"/>
    </a:solidFill>
    <a:ln w="12700" cap="flat" cmpd="sng" algn="ctr">
      <a:noFill/>
      <a:prstDash val="solid"/>
      <a:miter lim="800000"/>
    </a:ln>
    <a:effectLst/>
  </c:spPr>
  <c:txPr>
    <a:bodyPr/>
    <a:lstStyle/>
    <a:p>
      <a:pPr>
        <a:defRPr>
          <a:solidFill>
            <a:schemeClr val="dk1"/>
          </a:solidFill>
          <a:latin typeface="+mn-lt"/>
          <a:ea typeface="+mn-ea"/>
          <a:cs typeface="+mn-cs"/>
        </a:defRPr>
      </a:pPr>
      <a:endParaRPr lang="sv-SE"/>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'Figur 7'!$A$23</c:f>
              <c:strCache>
                <c:ptCount val="1"/>
                <c:pt idx="0">
                  <c:v>Faktisk sysselsättningsgrad</c:v>
                </c:pt>
              </c:strCache>
            </c:strRef>
          </c:tx>
          <c:spPr>
            <a:solidFill>
              <a:schemeClr val="accent1"/>
            </a:solidFill>
            <a:ln>
              <a:noFill/>
            </a:ln>
            <a:effectLst/>
          </c:spPr>
          <c:invertIfNegative val="0"/>
          <c:cat>
            <c:strRef>
              <c:f>'Figur 7'!$B$22:$L$22</c:f>
              <c:strCache>
                <c:ptCount val="11"/>
                <c:pt idx="0">
                  <c:v>-10</c:v>
                </c:pt>
                <c:pt idx="1">
                  <c:v>10-19</c:v>
                </c:pt>
                <c:pt idx="2">
                  <c:v>20-29</c:v>
                </c:pt>
                <c:pt idx="3">
                  <c:v>30-39</c:v>
                </c:pt>
                <c:pt idx="4">
                  <c:v>40-49</c:v>
                </c:pt>
                <c:pt idx="5">
                  <c:v>50-59</c:v>
                </c:pt>
                <c:pt idx="6">
                  <c:v>60-69</c:v>
                </c:pt>
                <c:pt idx="7">
                  <c:v>70-79</c:v>
                </c:pt>
                <c:pt idx="8">
                  <c:v>80-89</c:v>
                </c:pt>
                <c:pt idx="9">
                  <c:v>90-99</c:v>
                </c:pt>
                <c:pt idx="10">
                  <c:v>100+</c:v>
                </c:pt>
              </c:strCache>
            </c:strRef>
          </c:cat>
          <c:val>
            <c:numRef>
              <c:f>'Figur 7'!$B$23:$L$23</c:f>
              <c:numCache>
                <c:formatCode>#,##0</c:formatCode>
                <c:ptCount val="11"/>
                <c:pt idx="0">
                  <c:v>333</c:v>
                </c:pt>
                <c:pt idx="1">
                  <c:v>783</c:v>
                </c:pt>
                <c:pt idx="2">
                  <c:v>2171</c:v>
                </c:pt>
                <c:pt idx="3">
                  <c:v>1202</c:v>
                </c:pt>
                <c:pt idx="4">
                  <c:v>2089</c:v>
                </c:pt>
                <c:pt idx="5">
                  <c:v>11743</c:v>
                </c:pt>
                <c:pt idx="6">
                  <c:v>9762</c:v>
                </c:pt>
                <c:pt idx="7">
                  <c:v>37639</c:v>
                </c:pt>
                <c:pt idx="8">
                  <c:v>42640</c:v>
                </c:pt>
                <c:pt idx="9">
                  <c:v>22393</c:v>
                </c:pt>
                <c:pt idx="10">
                  <c:v>192877</c:v>
                </c:pt>
              </c:numCache>
            </c:numRef>
          </c:val>
          <c:extLst>
            <c:ext xmlns:c16="http://schemas.microsoft.com/office/drawing/2014/chart" uri="{C3380CC4-5D6E-409C-BE32-E72D297353CC}">
              <c16:uniqueId val="{00000000-9BE1-4A04-B97C-688B09710DE7}"/>
            </c:ext>
          </c:extLst>
        </c:ser>
        <c:dLbls>
          <c:showLegendKey val="0"/>
          <c:showVal val="0"/>
          <c:showCatName val="0"/>
          <c:showSerName val="0"/>
          <c:showPercent val="0"/>
          <c:showBubbleSize val="0"/>
        </c:dLbls>
        <c:gapWidth val="219"/>
        <c:overlap val="-27"/>
        <c:axId val="502923888"/>
        <c:axId val="502924872"/>
      </c:barChart>
      <c:catAx>
        <c:axId val="50292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02924872"/>
        <c:crosses val="autoZero"/>
        <c:auto val="1"/>
        <c:lblAlgn val="ctr"/>
        <c:lblOffset val="100"/>
        <c:noMultiLvlLbl val="0"/>
      </c:catAx>
      <c:valAx>
        <c:axId val="502924872"/>
        <c:scaling>
          <c:orientation val="minMax"/>
          <c:max val="3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029238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'Figur 8'!$A$2</c:f>
              <c:strCache>
                <c:ptCount val="1"/>
                <c:pt idx="0">
                  <c:v>Överenskommen sysselsättningsgrad</c:v>
                </c:pt>
              </c:strCache>
            </c:strRef>
          </c:tx>
          <c:spPr>
            <a:solidFill>
              <a:schemeClr val="accent1"/>
            </a:solidFill>
            <a:ln>
              <a:noFill/>
            </a:ln>
            <a:effectLst/>
          </c:spPr>
          <c:invertIfNegative val="0"/>
          <c:cat>
            <c:strRef>
              <c:f>'Figur 8'!$B$1:$L$1</c:f>
              <c:strCache>
                <c:ptCount val="11"/>
                <c:pt idx="0">
                  <c:v>-10</c:v>
                </c:pt>
                <c:pt idx="1">
                  <c:v>10-19</c:v>
                </c:pt>
                <c:pt idx="2">
                  <c:v>20-29</c:v>
                </c:pt>
                <c:pt idx="3">
                  <c:v>30-39</c:v>
                </c:pt>
                <c:pt idx="4">
                  <c:v>40-49</c:v>
                </c:pt>
                <c:pt idx="5">
                  <c:v>50-59</c:v>
                </c:pt>
                <c:pt idx="6">
                  <c:v>60-69</c:v>
                </c:pt>
                <c:pt idx="7">
                  <c:v>70-79</c:v>
                </c:pt>
                <c:pt idx="8">
                  <c:v>80-89</c:v>
                </c:pt>
                <c:pt idx="9">
                  <c:v>90-99</c:v>
                </c:pt>
                <c:pt idx="10">
                  <c:v>100+</c:v>
                </c:pt>
              </c:strCache>
            </c:strRef>
          </c:cat>
          <c:val>
            <c:numRef>
              <c:f>'Figur 8'!$B$2:$L$2</c:f>
              <c:numCache>
                <c:formatCode>#,##0</c:formatCode>
                <c:ptCount val="11"/>
                <c:pt idx="0">
                  <c:v>1</c:v>
                </c:pt>
                <c:pt idx="1">
                  <c:v>14</c:v>
                </c:pt>
                <c:pt idx="2">
                  <c:v>94</c:v>
                </c:pt>
                <c:pt idx="3">
                  <c:v>24</c:v>
                </c:pt>
                <c:pt idx="4">
                  <c:v>110</c:v>
                </c:pt>
                <c:pt idx="5">
                  <c:v>1117</c:v>
                </c:pt>
                <c:pt idx="6">
                  <c:v>664</c:v>
                </c:pt>
                <c:pt idx="7">
                  <c:v>3486</c:v>
                </c:pt>
                <c:pt idx="8">
                  <c:v>3232</c:v>
                </c:pt>
                <c:pt idx="9">
                  <c:v>1468</c:v>
                </c:pt>
                <c:pt idx="10">
                  <c:v>50262</c:v>
                </c:pt>
              </c:numCache>
            </c:numRef>
          </c:val>
          <c:extLst>
            <c:ext xmlns:c16="http://schemas.microsoft.com/office/drawing/2014/chart" uri="{C3380CC4-5D6E-409C-BE32-E72D297353CC}">
              <c16:uniqueId val="{00000000-5D79-4E89-88F0-2C71052734E0}"/>
            </c:ext>
          </c:extLst>
        </c:ser>
        <c:dLbls>
          <c:showLegendKey val="0"/>
          <c:showVal val="0"/>
          <c:showCatName val="0"/>
          <c:showSerName val="0"/>
          <c:showPercent val="0"/>
          <c:showBubbleSize val="0"/>
        </c:dLbls>
        <c:gapWidth val="219"/>
        <c:overlap val="-27"/>
        <c:axId val="502934384"/>
        <c:axId val="502929792"/>
      </c:barChart>
      <c:catAx>
        <c:axId val="502934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02929792"/>
        <c:crosses val="autoZero"/>
        <c:auto val="1"/>
        <c:lblAlgn val="ctr"/>
        <c:lblOffset val="100"/>
        <c:noMultiLvlLbl val="0"/>
      </c:catAx>
      <c:valAx>
        <c:axId val="5029297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02934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'Figur 8'!$A$23</c:f>
              <c:strCache>
                <c:ptCount val="1"/>
                <c:pt idx="0">
                  <c:v>Faktisk sysselsättningsgrad</c:v>
                </c:pt>
              </c:strCache>
            </c:strRef>
          </c:tx>
          <c:spPr>
            <a:solidFill>
              <a:schemeClr val="accent1"/>
            </a:solidFill>
            <a:ln>
              <a:noFill/>
            </a:ln>
            <a:effectLst/>
          </c:spPr>
          <c:invertIfNegative val="0"/>
          <c:cat>
            <c:strRef>
              <c:f>'Figur 8'!$B$22:$L$22</c:f>
              <c:strCache>
                <c:ptCount val="11"/>
                <c:pt idx="0">
                  <c:v>-10</c:v>
                </c:pt>
                <c:pt idx="1">
                  <c:v>10-19</c:v>
                </c:pt>
                <c:pt idx="2">
                  <c:v>20-29</c:v>
                </c:pt>
                <c:pt idx="3">
                  <c:v>30-39</c:v>
                </c:pt>
                <c:pt idx="4">
                  <c:v>40-49</c:v>
                </c:pt>
                <c:pt idx="5">
                  <c:v>50-59</c:v>
                </c:pt>
                <c:pt idx="6">
                  <c:v>60-69</c:v>
                </c:pt>
                <c:pt idx="7">
                  <c:v>70-79</c:v>
                </c:pt>
                <c:pt idx="8">
                  <c:v>80-89</c:v>
                </c:pt>
                <c:pt idx="9">
                  <c:v>90-99</c:v>
                </c:pt>
                <c:pt idx="10">
                  <c:v>100+</c:v>
                </c:pt>
              </c:strCache>
            </c:strRef>
          </c:cat>
          <c:val>
            <c:numRef>
              <c:f>'Figur 8'!$B$23:$L$23</c:f>
              <c:numCache>
                <c:formatCode>#,##0</c:formatCode>
                <c:ptCount val="11"/>
                <c:pt idx="0">
                  <c:v>23</c:v>
                </c:pt>
                <c:pt idx="1">
                  <c:v>95</c:v>
                </c:pt>
                <c:pt idx="2">
                  <c:v>397</c:v>
                </c:pt>
                <c:pt idx="3">
                  <c:v>118</c:v>
                </c:pt>
                <c:pt idx="4">
                  <c:v>279</c:v>
                </c:pt>
                <c:pt idx="5">
                  <c:v>1740</c:v>
                </c:pt>
                <c:pt idx="6">
                  <c:v>894</c:v>
                </c:pt>
                <c:pt idx="7">
                  <c:v>4597</c:v>
                </c:pt>
                <c:pt idx="8">
                  <c:v>5873</c:v>
                </c:pt>
                <c:pt idx="9">
                  <c:v>3431</c:v>
                </c:pt>
                <c:pt idx="10">
                  <c:v>37352</c:v>
                </c:pt>
              </c:numCache>
            </c:numRef>
          </c:val>
          <c:extLst>
            <c:ext xmlns:c16="http://schemas.microsoft.com/office/drawing/2014/chart" uri="{C3380CC4-5D6E-409C-BE32-E72D297353CC}">
              <c16:uniqueId val="{00000000-DC0C-472E-8E6A-8E4901156B0C}"/>
            </c:ext>
          </c:extLst>
        </c:ser>
        <c:dLbls>
          <c:showLegendKey val="0"/>
          <c:showVal val="0"/>
          <c:showCatName val="0"/>
          <c:showSerName val="0"/>
          <c:showPercent val="0"/>
          <c:showBubbleSize val="0"/>
        </c:dLbls>
        <c:gapWidth val="219"/>
        <c:overlap val="-27"/>
        <c:axId val="492720232"/>
        <c:axId val="492722856"/>
      </c:barChart>
      <c:catAx>
        <c:axId val="492720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92722856"/>
        <c:crosses val="autoZero"/>
        <c:auto val="1"/>
        <c:lblAlgn val="ctr"/>
        <c:lblOffset val="100"/>
        <c:noMultiLvlLbl val="0"/>
      </c:catAx>
      <c:valAx>
        <c:axId val="492722856"/>
        <c:scaling>
          <c:orientation val="minMax"/>
          <c:max val="6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92720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r>
              <a:rPr lang="sv-SE"/>
              <a:t>Region</a:t>
            </a:r>
          </a:p>
        </c:rich>
      </c:tx>
      <c:overlay val="0"/>
      <c:spPr>
        <a:noFill/>
        <a:ln>
          <a:noFill/>
        </a:ln>
        <a:effectLst/>
      </c:spPr>
      <c:txPr>
        <a:bodyPr rot="0" spcFirstLastPara="1" vertOverflow="ellipsis" vert="horz" wrap="square" anchor="ctr" anchorCtr="1"/>
        <a:lstStyle/>
        <a:p>
          <a:pPr>
            <a:defRPr sz="1440" b="0" i="0" u="none" strike="noStrike" kern="1200" cap="all" spc="0" baseline="0">
              <a:gradFill>
                <a:gsLst>
                  <a:gs pos="0">
                    <a:schemeClr val="dk1">
                      <a:lumMod val="50000"/>
                      <a:lumOff val="50000"/>
                    </a:schemeClr>
                  </a:gs>
                  <a:gs pos="100000">
                    <a:schemeClr val="dk1">
                      <a:lumMod val="85000"/>
                      <a:lumOff val="15000"/>
                    </a:schemeClr>
                  </a:gs>
                </a:gsLst>
                <a:lin ang="5400000" scaled="0"/>
              </a:gradFill>
              <a:latin typeface="+mn-lt"/>
              <a:ea typeface="+mn-ea"/>
              <a:cs typeface="+mn-cs"/>
            </a:defRPr>
          </a:pPr>
          <a:endParaRPr lang="sv-SE"/>
        </a:p>
      </c:txPr>
    </c:title>
    <c:autoTitleDeleted val="0"/>
    <c:plotArea>
      <c:layout/>
      <c:lineChart>
        <c:grouping val="standard"/>
        <c:varyColors val="0"/>
        <c:ser>
          <c:idx val="0"/>
          <c:order val="0"/>
          <c:tx>
            <c:strRef>
              <c:f>'Figur 1'!$F$2</c:f>
              <c:strCache>
                <c:ptCount val="1"/>
                <c:pt idx="0">
                  <c:v>Anställd heltid</c:v>
                </c:pt>
              </c:strCache>
            </c:strRef>
          </c:tx>
          <c:spPr>
            <a:ln w="19050" cap="rnd" cmpd="sng" algn="ctr">
              <a:solidFill>
                <a:schemeClr val="accent6">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1'!$E$3:$E$12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1'!$F$3:$F$12</c:f>
              <c:numCache>
                <c:formatCode>0%</c:formatCode>
                <c:ptCount val="10"/>
                <c:pt idx="0">
                  <c:v>0.71620000000000006</c:v>
                </c:pt>
                <c:pt idx="1">
                  <c:v>0.72329999999999994</c:v>
                </c:pt>
                <c:pt idx="2">
                  <c:v>0.73480000000000001</c:v>
                </c:pt>
                <c:pt idx="3">
                  <c:v>0.74439999999999995</c:v>
                </c:pt>
                <c:pt idx="4">
                  <c:v>0.75769999999999993</c:v>
                </c:pt>
                <c:pt idx="5">
                  <c:v>0.77379999999999993</c:v>
                </c:pt>
                <c:pt idx="6">
                  <c:v>0.78610000000000002</c:v>
                </c:pt>
                <c:pt idx="7">
                  <c:v>0.80409999999999993</c:v>
                </c:pt>
                <c:pt idx="8">
                  <c:v>0.81840000000000002</c:v>
                </c:pt>
                <c:pt idx="9">
                  <c:v>0.83</c:v>
                </c:pt>
              </c:numCache>
            </c:numRef>
          </c:val>
          <c:smooth val="0"/>
          <c:extLst>
            <c:ext xmlns:c16="http://schemas.microsoft.com/office/drawing/2014/chart" uri="{C3380CC4-5D6E-409C-BE32-E72D297353CC}">
              <c16:uniqueId val="{00000000-570F-44A8-BCC0-44851FCF1DCA}"/>
            </c:ext>
          </c:extLst>
        </c:ser>
        <c:ser>
          <c:idx val="1"/>
          <c:order val="1"/>
          <c:tx>
            <c:strRef>
              <c:f>'Figur 1'!$G$2</c:f>
              <c:strCache>
                <c:ptCount val="1"/>
                <c:pt idx="0">
                  <c:v>Arbetar heltid</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1'!$E$3:$E$12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1'!$G$3:$G$12</c:f>
              <c:numCache>
                <c:formatCode>0%</c:formatCode>
                <c:ptCount val="10"/>
                <c:pt idx="0">
                  <c:v>0.58119999999999994</c:v>
                </c:pt>
                <c:pt idx="1">
                  <c:v>0.58409999999999995</c:v>
                </c:pt>
                <c:pt idx="2">
                  <c:v>0.6</c:v>
                </c:pt>
                <c:pt idx="3">
                  <c:v>0.61070000000000002</c:v>
                </c:pt>
                <c:pt idx="4">
                  <c:v>0.624</c:v>
                </c:pt>
                <c:pt idx="5">
                  <c:v>0.63350000000000006</c:v>
                </c:pt>
                <c:pt idx="6">
                  <c:v>0.64510000000000001</c:v>
                </c:pt>
                <c:pt idx="7">
                  <c:v>0.65980000000000005</c:v>
                </c:pt>
                <c:pt idx="8">
                  <c:v>0.6714</c:v>
                </c:pt>
                <c:pt idx="9">
                  <c:v>0.68</c:v>
                </c:pt>
              </c:numCache>
            </c:numRef>
          </c:val>
          <c:smooth val="0"/>
          <c:extLst>
            <c:ext xmlns:c16="http://schemas.microsoft.com/office/drawing/2014/chart" uri="{C3380CC4-5D6E-409C-BE32-E72D297353CC}">
              <c16:uniqueId val="{00000001-570F-44A8-BCC0-44851FCF1DCA}"/>
            </c:ext>
          </c:extLst>
        </c:ser>
        <c:dLbls>
          <c:dLblPos val="ctr"/>
          <c:showLegendKey val="0"/>
          <c:showVal val="1"/>
          <c:showCatName val="0"/>
          <c:showSerName val="0"/>
          <c:showPercent val="0"/>
          <c:showBubbleSize val="0"/>
        </c:dLbls>
        <c:marker val="1"/>
        <c:smooth val="0"/>
        <c:axId val="501879088"/>
        <c:axId val="501879744"/>
      </c:lineChart>
      <c:catAx>
        <c:axId val="501879088"/>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sv-SE"/>
          </a:p>
        </c:txPr>
        <c:crossAx val="501879744"/>
        <c:crosses val="autoZero"/>
        <c:auto val="1"/>
        <c:lblAlgn val="ctr"/>
        <c:lblOffset val="100"/>
        <c:noMultiLvlLbl val="0"/>
      </c:catAx>
      <c:valAx>
        <c:axId val="501879744"/>
        <c:scaling>
          <c:orientation val="minMax"/>
          <c:max val="1"/>
        </c:scaling>
        <c:delete val="1"/>
        <c:axPos val="l"/>
        <c:numFmt formatCode="0%" sourceLinked="1"/>
        <c:majorTickMark val="out"/>
        <c:minorTickMark val="none"/>
        <c:tickLblPos val="nextTo"/>
        <c:crossAx val="501879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v-SE"/>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sv-SE"/>
              <a:t>År 2019</a:t>
            </a:r>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endParaRPr lang="sv-SE"/>
        </a:p>
      </c:txPr>
    </c:title>
    <c:autoTitleDeleted val="0"/>
    <c:plotArea>
      <c:layout/>
      <c:barChart>
        <c:barDir val="col"/>
        <c:grouping val="clustered"/>
        <c:varyColors val="0"/>
        <c:ser>
          <c:idx val="0"/>
          <c:order val="0"/>
          <c:tx>
            <c:strRef>
              <c:f>'Figur 2'!$B$1</c:f>
              <c:strCache>
                <c:ptCount val="1"/>
                <c:pt idx="0">
                  <c:v>Anställd heltid</c:v>
                </c:pt>
              </c:strCache>
            </c:strRef>
          </c:tx>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'Figur 2'!$A$2:$A$6</c:f>
              <c:strCache>
                <c:ptCount val="5"/>
                <c:pt idx="0">
                  <c:v>Förskola</c:v>
                </c:pt>
                <c:pt idx="1">
                  <c:v>Region</c:v>
                </c:pt>
                <c:pt idx="2">
                  <c:v>Skola</c:v>
                </c:pt>
                <c:pt idx="3">
                  <c:v>Äldreomsorg</c:v>
                </c:pt>
                <c:pt idx="4">
                  <c:v>Övrig verksamhet</c:v>
                </c:pt>
              </c:strCache>
            </c:strRef>
          </c:cat>
          <c:val>
            <c:numRef>
              <c:f>'Figur 2'!$B$2:$B$6</c:f>
              <c:numCache>
                <c:formatCode>0%</c:formatCode>
                <c:ptCount val="5"/>
                <c:pt idx="0">
                  <c:v>0.84</c:v>
                </c:pt>
                <c:pt idx="1">
                  <c:v>0.83</c:v>
                </c:pt>
                <c:pt idx="2">
                  <c:v>0.76</c:v>
                </c:pt>
                <c:pt idx="3">
                  <c:v>0.61</c:v>
                </c:pt>
                <c:pt idx="4">
                  <c:v>0.84</c:v>
                </c:pt>
              </c:numCache>
            </c:numRef>
          </c:val>
          <c:extLst>
            <c:ext xmlns:c16="http://schemas.microsoft.com/office/drawing/2014/chart" uri="{C3380CC4-5D6E-409C-BE32-E72D297353CC}">
              <c16:uniqueId val="{00000000-B77B-4307-B7AE-31497B95A863}"/>
            </c:ext>
          </c:extLst>
        </c:ser>
        <c:ser>
          <c:idx val="1"/>
          <c:order val="1"/>
          <c:tx>
            <c:strRef>
              <c:f>'Figur 2'!$C$1</c:f>
              <c:strCache>
                <c:ptCount val="1"/>
                <c:pt idx="0">
                  <c:v>Arbetar heltid</c:v>
                </c:pt>
              </c:strCache>
            </c:strRef>
          </c:tx>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'Figur 2'!$A$2:$A$6</c:f>
              <c:strCache>
                <c:ptCount val="5"/>
                <c:pt idx="0">
                  <c:v>Förskola</c:v>
                </c:pt>
                <c:pt idx="1">
                  <c:v>Region</c:v>
                </c:pt>
                <c:pt idx="2">
                  <c:v>Skola</c:v>
                </c:pt>
                <c:pt idx="3">
                  <c:v>Äldreomsorg</c:v>
                </c:pt>
                <c:pt idx="4">
                  <c:v>Övrig verksamhet</c:v>
                </c:pt>
              </c:strCache>
            </c:strRef>
          </c:cat>
          <c:val>
            <c:numRef>
              <c:f>'Figur 2'!$C$2:$C$6</c:f>
              <c:numCache>
                <c:formatCode>0%</c:formatCode>
                <c:ptCount val="5"/>
                <c:pt idx="0">
                  <c:v>0.7</c:v>
                </c:pt>
                <c:pt idx="1">
                  <c:v>0.68</c:v>
                </c:pt>
                <c:pt idx="2">
                  <c:v>0.69</c:v>
                </c:pt>
                <c:pt idx="3">
                  <c:v>0.5</c:v>
                </c:pt>
                <c:pt idx="4">
                  <c:v>0.8</c:v>
                </c:pt>
              </c:numCache>
            </c:numRef>
          </c:val>
          <c:extLst>
            <c:ext xmlns:c16="http://schemas.microsoft.com/office/drawing/2014/chart" uri="{C3380CC4-5D6E-409C-BE32-E72D297353CC}">
              <c16:uniqueId val="{00000001-B77B-4307-B7AE-31497B95A863}"/>
            </c:ext>
          </c:extLst>
        </c:ser>
        <c:dLbls>
          <c:dLblPos val="outEnd"/>
          <c:showLegendKey val="0"/>
          <c:showVal val="1"/>
          <c:showCatName val="0"/>
          <c:showSerName val="0"/>
          <c:showPercent val="0"/>
          <c:showBubbleSize val="0"/>
        </c:dLbls>
        <c:gapWidth val="100"/>
        <c:overlap val="-24"/>
        <c:axId val="492710392"/>
        <c:axId val="492708096"/>
      </c:barChart>
      <c:catAx>
        <c:axId val="492710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sv-SE"/>
          </a:p>
        </c:txPr>
        <c:crossAx val="492708096"/>
        <c:crosses val="autoZero"/>
        <c:auto val="1"/>
        <c:lblAlgn val="ctr"/>
        <c:lblOffset val="100"/>
        <c:noMultiLvlLbl val="0"/>
      </c:catAx>
      <c:valAx>
        <c:axId val="4927080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sv-SE"/>
          </a:p>
        </c:txPr>
        <c:crossAx val="492710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'Figur 3'!$A$2</c:f>
              <c:strCache>
                <c:ptCount val="1"/>
                <c:pt idx="0">
                  <c:v>Region</c:v>
                </c:pt>
              </c:strCache>
            </c:strRef>
          </c:tx>
          <c:spPr>
            <a:ln w="19050" cap="rnd" cmpd="sng" algn="ctr">
              <a:solidFill>
                <a:schemeClr val="accent6">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3'!$B$1:$K$1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3'!$B$2:$K$2</c:f>
              <c:numCache>
                <c:formatCode>0%</c:formatCode>
                <c:ptCount val="10"/>
                <c:pt idx="0">
                  <c:v>0.64</c:v>
                </c:pt>
                <c:pt idx="1">
                  <c:v>0.66</c:v>
                </c:pt>
                <c:pt idx="2">
                  <c:v>0.7</c:v>
                </c:pt>
                <c:pt idx="3">
                  <c:v>0.68</c:v>
                </c:pt>
                <c:pt idx="4">
                  <c:v>0.72</c:v>
                </c:pt>
                <c:pt idx="5">
                  <c:v>0.75</c:v>
                </c:pt>
                <c:pt idx="6">
                  <c:v>0.76</c:v>
                </c:pt>
                <c:pt idx="7">
                  <c:v>0.81</c:v>
                </c:pt>
                <c:pt idx="8">
                  <c:v>0.82</c:v>
                </c:pt>
                <c:pt idx="9">
                  <c:v>0.84</c:v>
                </c:pt>
              </c:numCache>
            </c:numRef>
          </c:val>
          <c:smooth val="0"/>
          <c:extLst>
            <c:ext xmlns:c16="http://schemas.microsoft.com/office/drawing/2014/chart" uri="{C3380CC4-5D6E-409C-BE32-E72D297353CC}">
              <c16:uniqueId val="{00000000-0102-4BD5-8540-4B826259EAF5}"/>
            </c:ext>
          </c:extLst>
        </c:ser>
        <c:ser>
          <c:idx val="1"/>
          <c:order val="1"/>
          <c:tx>
            <c:strRef>
              <c:f>'Figur 3'!$A$3</c:f>
              <c:strCache>
                <c:ptCount val="1"/>
                <c:pt idx="0">
                  <c:v>Kommun </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3'!$B$1:$K$1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3'!$B$3:$K$3</c:f>
              <c:numCache>
                <c:formatCode>0%</c:formatCode>
                <c:ptCount val="10"/>
                <c:pt idx="0">
                  <c:v>0.44</c:v>
                </c:pt>
                <c:pt idx="1">
                  <c:v>0.47</c:v>
                </c:pt>
                <c:pt idx="2">
                  <c:v>0.48</c:v>
                </c:pt>
                <c:pt idx="3">
                  <c:v>0.48</c:v>
                </c:pt>
                <c:pt idx="4">
                  <c:v>0.49</c:v>
                </c:pt>
                <c:pt idx="5">
                  <c:v>0.51</c:v>
                </c:pt>
                <c:pt idx="6">
                  <c:v>0.55000000000000004</c:v>
                </c:pt>
                <c:pt idx="7">
                  <c:v>0.57999999999999996</c:v>
                </c:pt>
                <c:pt idx="8">
                  <c:v>0.62</c:v>
                </c:pt>
                <c:pt idx="9">
                  <c:v>0.62</c:v>
                </c:pt>
              </c:numCache>
            </c:numRef>
          </c:val>
          <c:smooth val="0"/>
          <c:extLst>
            <c:ext xmlns:c16="http://schemas.microsoft.com/office/drawing/2014/chart" uri="{C3380CC4-5D6E-409C-BE32-E72D297353CC}">
              <c16:uniqueId val="{00000001-0102-4BD5-8540-4B826259EAF5}"/>
            </c:ext>
          </c:extLst>
        </c:ser>
        <c:dLbls>
          <c:dLblPos val="ctr"/>
          <c:showLegendKey val="0"/>
          <c:showVal val="1"/>
          <c:showCatName val="0"/>
          <c:showSerName val="0"/>
          <c:showPercent val="0"/>
          <c:showBubbleSize val="0"/>
        </c:dLbls>
        <c:marker val="1"/>
        <c:smooth val="0"/>
        <c:axId val="700830288"/>
        <c:axId val="700831928"/>
      </c:lineChart>
      <c:catAx>
        <c:axId val="700830288"/>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sv-SE"/>
          </a:p>
        </c:txPr>
        <c:crossAx val="700831928"/>
        <c:crosses val="autoZero"/>
        <c:auto val="1"/>
        <c:lblAlgn val="ctr"/>
        <c:lblOffset val="100"/>
        <c:noMultiLvlLbl val="0"/>
      </c:catAx>
      <c:valAx>
        <c:axId val="700831928"/>
        <c:scaling>
          <c:orientation val="minMax"/>
          <c:max val="1"/>
        </c:scaling>
        <c:delete val="1"/>
        <c:axPos val="l"/>
        <c:numFmt formatCode="0%" sourceLinked="1"/>
        <c:majorTickMark val="out"/>
        <c:minorTickMark val="none"/>
        <c:tickLblPos val="nextTo"/>
        <c:crossAx val="700830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v-SE"/>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'Figur 4'!$A$2</c:f>
              <c:strCache>
                <c:ptCount val="1"/>
                <c:pt idx="0">
                  <c:v>Region </c:v>
                </c:pt>
              </c:strCache>
            </c:strRef>
          </c:tx>
          <c:spPr>
            <a:ln w="19050" cap="rnd" cmpd="sng" algn="ctr">
              <a:solidFill>
                <a:schemeClr val="accent6">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4'!$B$1:$K$1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4'!$B$2:$K$2</c:f>
              <c:numCache>
                <c:formatCode>0%</c:formatCode>
                <c:ptCount val="10"/>
                <c:pt idx="0">
                  <c:v>0.64230000000000009</c:v>
                </c:pt>
                <c:pt idx="1">
                  <c:v>0.6604000000000001</c:v>
                </c:pt>
                <c:pt idx="2">
                  <c:v>0.69930000000000003</c:v>
                </c:pt>
                <c:pt idx="3">
                  <c:v>0.68469999999999998</c:v>
                </c:pt>
                <c:pt idx="4">
                  <c:v>0.72150000000000003</c:v>
                </c:pt>
                <c:pt idx="5">
                  <c:v>0.75230000000000008</c:v>
                </c:pt>
                <c:pt idx="6">
                  <c:v>0.75970000000000004</c:v>
                </c:pt>
                <c:pt idx="7">
                  <c:v>0.80629999999999991</c:v>
                </c:pt>
                <c:pt idx="8">
                  <c:v>0.81989999999999996</c:v>
                </c:pt>
                <c:pt idx="9">
                  <c:v>0.84</c:v>
                </c:pt>
              </c:numCache>
            </c:numRef>
          </c:val>
          <c:smooth val="0"/>
          <c:extLst>
            <c:ext xmlns:c16="http://schemas.microsoft.com/office/drawing/2014/chart" uri="{C3380CC4-5D6E-409C-BE32-E72D297353CC}">
              <c16:uniqueId val="{00000000-F153-4FC8-B410-762145C43123}"/>
            </c:ext>
          </c:extLst>
        </c:ser>
        <c:ser>
          <c:idx val="1"/>
          <c:order val="1"/>
          <c:tx>
            <c:strRef>
              <c:f>'Figur 4'!$A$3</c:f>
              <c:strCache>
                <c:ptCount val="1"/>
                <c:pt idx="0">
                  <c:v>Övrigt KN</c:v>
                </c:pt>
              </c:strCache>
            </c:strRef>
          </c:tx>
          <c:spPr>
            <a:ln w="19050" cap="rnd" cmpd="sng" algn="ctr">
              <a:solidFill>
                <a:schemeClr val="accent5">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4'!$B$1:$K$1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4'!$B$3:$K$3</c:f>
              <c:numCache>
                <c:formatCode>0%</c:formatCode>
                <c:ptCount val="10"/>
                <c:pt idx="0">
                  <c:v>0.75090000000000001</c:v>
                </c:pt>
                <c:pt idx="1">
                  <c:v>0.73499999999999999</c:v>
                </c:pt>
                <c:pt idx="2">
                  <c:v>0.73470000000000002</c:v>
                </c:pt>
                <c:pt idx="3">
                  <c:v>0.72650000000000003</c:v>
                </c:pt>
                <c:pt idx="4">
                  <c:v>0.74430000000000007</c:v>
                </c:pt>
                <c:pt idx="5">
                  <c:v>0.74549999999999994</c:v>
                </c:pt>
                <c:pt idx="6">
                  <c:v>0.75290000000000001</c:v>
                </c:pt>
                <c:pt idx="7">
                  <c:v>0.76969999999999994</c:v>
                </c:pt>
                <c:pt idx="8">
                  <c:v>0.79620000000000002</c:v>
                </c:pt>
                <c:pt idx="9">
                  <c:v>0.81</c:v>
                </c:pt>
              </c:numCache>
            </c:numRef>
          </c:val>
          <c:smooth val="0"/>
          <c:extLst>
            <c:ext xmlns:c16="http://schemas.microsoft.com/office/drawing/2014/chart" uri="{C3380CC4-5D6E-409C-BE32-E72D297353CC}">
              <c16:uniqueId val="{00000001-F153-4FC8-B410-762145C43123}"/>
            </c:ext>
          </c:extLst>
        </c:ser>
        <c:ser>
          <c:idx val="2"/>
          <c:order val="2"/>
          <c:tx>
            <c:strRef>
              <c:f>'Figur 4'!$A$4</c:f>
              <c:strCache>
                <c:ptCount val="1"/>
                <c:pt idx="0">
                  <c:v>Förskola</c:v>
                </c:pt>
              </c:strCache>
            </c:strRef>
          </c:tx>
          <c:spPr>
            <a:ln w="19050" cap="rnd" cmpd="sng" algn="ctr">
              <a:solidFill>
                <a:schemeClr val="accent4">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4"/>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4'!$B$1:$K$1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4'!$B$4:$K$4</c:f>
              <c:numCache>
                <c:formatCode>0%</c:formatCode>
                <c:ptCount val="10"/>
                <c:pt idx="0">
                  <c:v>0.52</c:v>
                </c:pt>
                <c:pt idx="1">
                  <c:v>0.57909999999999995</c:v>
                </c:pt>
                <c:pt idx="2">
                  <c:v>0.60109999999999997</c:v>
                </c:pt>
                <c:pt idx="3">
                  <c:v>0.60350000000000004</c:v>
                </c:pt>
                <c:pt idx="4">
                  <c:v>0.61520000000000008</c:v>
                </c:pt>
                <c:pt idx="5">
                  <c:v>0.65310000000000001</c:v>
                </c:pt>
                <c:pt idx="6">
                  <c:v>0.69599999999999995</c:v>
                </c:pt>
                <c:pt idx="7">
                  <c:v>0.71719999999999995</c:v>
                </c:pt>
                <c:pt idx="8">
                  <c:v>0.7448999999999999</c:v>
                </c:pt>
                <c:pt idx="9">
                  <c:v>0.74</c:v>
                </c:pt>
              </c:numCache>
            </c:numRef>
          </c:val>
          <c:smooth val="0"/>
          <c:extLst>
            <c:ext xmlns:c16="http://schemas.microsoft.com/office/drawing/2014/chart" uri="{C3380CC4-5D6E-409C-BE32-E72D297353CC}">
              <c16:uniqueId val="{00000002-F153-4FC8-B410-762145C43123}"/>
            </c:ext>
          </c:extLst>
        </c:ser>
        <c:ser>
          <c:idx val="3"/>
          <c:order val="3"/>
          <c:tx>
            <c:strRef>
              <c:f>'Figur 4'!$A$5</c:f>
              <c:strCache>
                <c:ptCount val="1"/>
                <c:pt idx="0">
                  <c:v>Skola</c:v>
                </c:pt>
              </c:strCache>
            </c:strRef>
          </c:tx>
          <c:spPr>
            <a:ln w="19050" cap="rnd" cmpd="sng" algn="ctr">
              <a:solidFill>
                <a:schemeClr val="accent6">
                  <a:lumMod val="60000"/>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6">
                        <a:lumMod val="60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4'!$B$1:$K$1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4'!$B$5:$K$5</c:f>
              <c:numCache>
                <c:formatCode>0%</c:formatCode>
                <c:ptCount val="10"/>
                <c:pt idx="0">
                  <c:v>0.48499999999999999</c:v>
                </c:pt>
                <c:pt idx="1">
                  <c:v>0.52770000000000006</c:v>
                </c:pt>
                <c:pt idx="2">
                  <c:v>0.50990000000000002</c:v>
                </c:pt>
                <c:pt idx="3">
                  <c:v>0.53549999999999998</c:v>
                </c:pt>
                <c:pt idx="4">
                  <c:v>0.54659999999999997</c:v>
                </c:pt>
                <c:pt idx="5">
                  <c:v>0.57679999999999998</c:v>
                </c:pt>
                <c:pt idx="6">
                  <c:v>0.63219999999999998</c:v>
                </c:pt>
                <c:pt idx="7">
                  <c:v>0.64400000000000002</c:v>
                </c:pt>
                <c:pt idx="8">
                  <c:v>0.66819999999999991</c:v>
                </c:pt>
                <c:pt idx="9">
                  <c:v>0.66</c:v>
                </c:pt>
              </c:numCache>
            </c:numRef>
          </c:val>
          <c:smooth val="0"/>
          <c:extLst>
            <c:ext xmlns:c16="http://schemas.microsoft.com/office/drawing/2014/chart" uri="{C3380CC4-5D6E-409C-BE32-E72D297353CC}">
              <c16:uniqueId val="{00000003-F153-4FC8-B410-762145C43123}"/>
            </c:ext>
          </c:extLst>
        </c:ser>
        <c:ser>
          <c:idx val="4"/>
          <c:order val="4"/>
          <c:tx>
            <c:strRef>
              <c:f>'Figur 4'!$A$6</c:f>
              <c:strCache>
                <c:ptCount val="1"/>
                <c:pt idx="0">
                  <c:v>Äldreomsorg</c:v>
                </c:pt>
              </c:strCache>
            </c:strRef>
          </c:tx>
          <c:spPr>
            <a:ln w="19050" cap="rnd" cmpd="sng" algn="ctr">
              <a:solidFill>
                <a:schemeClr val="accent5">
                  <a:lumMod val="60000"/>
                  <a:shade val="95000"/>
                  <a:satMod val="105000"/>
                </a:schemeClr>
              </a:solidFill>
              <a:round/>
            </a:ln>
            <a:effectLst/>
          </c:spPr>
          <c:marker>
            <c:symbol val="circle"/>
            <c:size val="17"/>
            <c:spPr>
              <a:solidFill>
                <a:schemeClr val="l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accent5">
                        <a:lumMod val="60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'Figur 4'!$B$1:$K$1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4'!$B$6:$K$6</c:f>
              <c:numCache>
                <c:formatCode>0%</c:formatCode>
                <c:ptCount val="10"/>
                <c:pt idx="0">
                  <c:v>0.30320000000000003</c:v>
                </c:pt>
                <c:pt idx="1">
                  <c:v>0.32450000000000001</c:v>
                </c:pt>
                <c:pt idx="2">
                  <c:v>0.35659999999999997</c:v>
                </c:pt>
                <c:pt idx="3">
                  <c:v>0.35820000000000002</c:v>
                </c:pt>
                <c:pt idx="4">
                  <c:v>0.35070000000000001</c:v>
                </c:pt>
                <c:pt idx="5">
                  <c:v>0.38119999999999998</c:v>
                </c:pt>
                <c:pt idx="6">
                  <c:v>0.39789999999999998</c:v>
                </c:pt>
                <c:pt idx="7">
                  <c:v>0.43479999999999996</c:v>
                </c:pt>
                <c:pt idx="8">
                  <c:v>0.4985</c:v>
                </c:pt>
                <c:pt idx="9">
                  <c:v>0.52</c:v>
                </c:pt>
              </c:numCache>
            </c:numRef>
          </c:val>
          <c:smooth val="0"/>
          <c:extLst>
            <c:ext xmlns:c16="http://schemas.microsoft.com/office/drawing/2014/chart" uri="{C3380CC4-5D6E-409C-BE32-E72D297353CC}">
              <c16:uniqueId val="{00000004-F153-4FC8-B410-762145C43123}"/>
            </c:ext>
          </c:extLst>
        </c:ser>
        <c:dLbls>
          <c:dLblPos val="ctr"/>
          <c:showLegendKey val="0"/>
          <c:showVal val="1"/>
          <c:showCatName val="0"/>
          <c:showSerName val="0"/>
          <c:showPercent val="0"/>
          <c:showBubbleSize val="0"/>
        </c:dLbls>
        <c:marker val="1"/>
        <c:smooth val="0"/>
        <c:axId val="710304728"/>
        <c:axId val="710301120"/>
      </c:lineChart>
      <c:catAx>
        <c:axId val="710304728"/>
        <c:scaling>
          <c:orientation val="minMax"/>
        </c:scaling>
        <c:delete val="0"/>
        <c:axPos val="b"/>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dk1">
                    <a:lumMod val="65000"/>
                    <a:lumOff val="35000"/>
                  </a:schemeClr>
                </a:solidFill>
                <a:latin typeface="+mn-lt"/>
                <a:ea typeface="+mn-ea"/>
                <a:cs typeface="+mn-cs"/>
              </a:defRPr>
            </a:pPr>
            <a:endParaRPr lang="sv-SE"/>
          </a:p>
        </c:txPr>
        <c:crossAx val="710301120"/>
        <c:crosses val="autoZero"/>
        <c:auto val="1"/>
        <c:lblAlgn val="ctr"/>
        <c:lblOffset val="100"/>
        <c:noMultiLvlLbl val="0"/>
      </c:catAx>
      <c:valAx>
        <c:axId val="710301120"/>
        <c:scaling>
          <c:orientation val="minMax"/>
          <c:max val="1"/>
        </c:scaling>
        <c:delete val="1"/>
        <c:axPos val="l"/>
        <c:numFmt formatCode="0%" sourceLinked="1"/>
        <c:majorTickMark val="out"/>
        <c:minorTickMark val="none"/>
        <c:tickLblPos val="nextTo"/>
        <c:crossAx val="710304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v-SE"/>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Kommun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stacked"/>
        <c:varyColors val="0"/>
        <c:ser>
          <c:idx val="0"/>
          <c:order val="0"/>
          <c:tx>
            <c:strRef>
              <c:f>'Figur 5'!$B$2</c:f>
              <c:strCache>
                <c:ptCount val="1"/>
                <c:pt idx="0">
                  <c:v>Heltid och arbetar heltid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 5'!$A$3:$A$12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5'!$B$3:$B$12</c:f>
              <c:numCache>
                <c:formatCode>0%</c:formatCode>
                <c:ptCount val="10"/>
                <c:pt idx="0">
                  <c:v>0.48080000000000001</c:v>
                </c:pt>
                <c:pt idx="1">
                  <c:v>0.4929</c:v>
                </c:pt>
                <c:pt idx="2">
                  <c:v>0.504</c:v>
                </c:pt>
                <c:pt idx="3">
                  <c:v>0.51229999999999998</c:v>
                </c:pt>
                <c:pt idx="4">
                  <c:v>0.51960000000000006</c:v>
                </c:pt>
                <c:pt idx="5">
                  <c:v>0.53039999999999998</c:v>
                </c:pt>
                <c:pt idx="6">
                  <c:v>0.54579999999999995</c:v>
                </c:pt>
                <c:pt idx="7">
                  <c:v>0.56140000000000001</c:v>
                </c:pt>
                <c:pt idx="8">
                  <c:v>0.57940000000000003</c:v>
                </c:pt>
                <c:pt idx="9">
                  <c:v>0.6</c:v>
                </c:pt>
              </c:numCache>
            </c:numRef>
          </c:val>
          <c:extLst>
            <c:ext xmlns:c16="http://schemas.microsoft.com/office/drawing/2014/chart" uri="{C3380CC4-5D6E-409C-BE32-E72D297353CC}">
              <c16:uniqueId val="{00000000-86FE-4EDF-8CCC-E8F5647D5C01}"/>
            </c:ext>
          </c:extLst>
        </c:ser>
        <c:ser>
          <c:idx val="1"/>
          <c:order val="1"/>
          <c:tx>
            <c:strRef>
              <c:f>'Figur 5'!$C$2</c:f>
              <c:strCache>
                <c:ptCount val="1"/>
                <c:pt idx="0">
                  <c:v>Heltid men arbetar deltid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 5'!$A$3:$A$12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5'!$C$3:$C$12</c:f>
              <c:numCache>
                <c:formatCode>0%</c:formatCode>
                <c:ptCount val="10"/>
                <c:pt idx="0">
                  <c:v>8.0199999999999994E-2</c:v>
                </c:pt>
                <c:pt idx="1">
                  <c:v>7.7600000000000002E-2</c:v>
                </c:pt>
                <c:pt idx="2">
                  <c:v>7.7899999999999997E-2</c:v>
                </c:pt>
                <c:pt idx="3">
                  <c:v>8.0100000000000005E-2</c:v>
                </c:pt>
                <c:pt idx="4">
                  <c:v>8.2799999999999999E-2</c:v>
                </c:pt>
                <c:pt idx="5">
                  <c:v>8.2599999999999993E-2</c:v>
                </c:pt>
                <c:pt idx="6">
                  <c:v>8.48E-2</c:v>
                </c:pt>
                <c:pt idx="7">
                  <c:v>9.5299999999999996E-2</c:v>
                </c:pt>
                <c:pt idx="8">
                  <c:v>0.10150000000000001</c:v>
                </c:pt>
                <c:pt idx="9">
                  <c:v>0.11</c:v>
                </c:pt>
              </c:numCache>
            </c:numRef>
          </c:val>
          <c:extLst>
            <c:ext xmlns:c16="http://schemas.microsoft.com/office/drawing/2014/chart" uri="{C3380CC4-5D6E-409C-BE32-E72D297353CC}">
              <c16:uniqueId val="{00000001-86FE-4EDF-8CCC-E8F5647D5C01}"/>
            </c:ext>
          </c:extLst>
        </c:ser>
        <c:ser>
          <c:idx val="2"/>
          <c:order val="2"/>
          <c:tx>
            <c:strRef>
              <c:f>'Figur 5'!$D$2</c:f>
              <c:strCache>
                <c:ptCount val="1"/>
                <c:pt idx="0">
                  <c:v>Anställd på deltid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 5'!$A$3:$A$12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5'!$D$3:$D$12</c:f>
              <c:numCache>
                <c:formatCode>0%</c:formatCode>
                <c:ptCount val="10"/>
                <c:pt idx="0">
                  <c:v>0.439</c:v>
                </c:pt>
                <c:pt idx="1">
                  <c:v>0.42950000000000005</c:v>
                </c:pt>
                <c:pt idx="2">
                  <c:v>0.41820000000000002</c:v>
                </c:pt>
                <c:pt idx="3">
                  <c:v>0.40749999999999997</c:v>
                </c:pt>
                <c:pt idx="4">
                  <c:v>0.39770000000000005</c:v>
                </c:pt>
                <c:pt idx="5">
                  <c:v>0.38700000000000001</c:v>
                </c:pt>
                <c:pt idx="6">
                  <c:v>0.36950000000000005</c:v>
                </c:pt>
                <c:pt idx="7">
                  <c:v>0.34329999999999999</c:v>
                </c:pt>
                <c:pt idx="8">
                  <c:v>0.31909999999999999</c:v>
                </c:pt>
                <c:pt idx="9">
                  <c:v>0.3</c:v>
                </c:pt>
              </c:numCache>
            </c:numRef>
          </c:val>
          <c:extLst>
            <c:ext xmlns:c16="http://schemas.microsoft.com/office/drawing/2014/chart" uri="{C3380CC4-5D6E-409C-BE32-E72D297353CC}">
              <c16:uniqueId val="{00000002-86FE-4EDF-8CCC-E8F5647D5C01}"/>
            </c:ext>
          </c:extLst>
        </c:ser>
        <c:dLbls>
          <c:dLblPos val="ctr"/>
          <c:showLegendKey val="0"/>
          <c:showVal val="1"/>
          <c:showCatName val="0"/>
          <c:showSerName val="0"/>
          <c:showPercent val="0"/>
          <c:showBubbleSize val="0"/>
        </c:dLbls>
        <c:gapWidth val="150"/>
        <c:overlap val="100"/>
        <c:axId val="704409776"/>
        <c:axId val="704420272"/>
      </c:barChart>
      <c:catAx>
        <c:axId val="70440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4420272"/>
        <c:crosses val="autoZero"/>
        <c:auto val="1"/>
        <c:lblAlgn val="ctr"/>
        <c:lblOffset val="100"/>
        <c:noMultiLvlLbl val="0"/>
      </c:catAx>
      <c:valAx>
        <c:axId val="704420272"/>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04409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Region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stacked"/>
        <c:varyColors val="0"/>
        <c:ser>
          <c:idx val="0"/>
          <c:order val="0"/>
          <c:tx>
            <c:strRef>
              <c:f>'Figur 5'!$G$2</c:f>
              <c:strCache>
                <c:ptCount val="1"/>
                <c:pt idx="0">
                  <c:v>Heltid och arbetar heltid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 5'!$F$3:$F$12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5'!$G$3:$G$12</c:f>
              <c:numCache>
                <c:formatCode>0%</c:formatCode>
                <c:ptCount val="10"/>
                <c:pt idx="0">
                  <c:v>0.58119999999999994</c:v>
                </c:pt>
                <c:pt idx="1">
                  <c:v>0.58409999999999995</c:v>
                </c:pt>
                <c:pt idx="2">
                  <c:v>0.6</c:v>
                </c:pt>
                <c:pt idx="3">
                  <c:v>0.61070000000000002</c:v>
                </c:pt>
                <c:pt idx="4">
                  <c:v>0.624</c:v>
                </c:pt>
                <c:pt idx="5">
                  <c:v>0.63350000000000006</c:v>
                </c:pt>
                <c:pt idx="6">
                  <c:v>0.64510000000000001</c:v>
                </c:pt>
                <c:pt idx="7">
                  <c:v>0.65980000000000005</c:v>
                </c:pt>
                <c:pt idx="8">
                  <c:v>0.6714</c:v>
                </c:pt>
                <c:pt idx="9">
                  <c:v>0.68</c:v>
                </c:pt>
              </c:numCache>
            </c:numRef>
          </c:val>
          <c:extLst>
            <c:ext xmlns:c16="http://schemas.microsoft.com/office/drawing/2014/chart" uri="{C3380CC4-5D6E-409C-BE32-E72D297353CC}">
              <c16:uniqueId val="{00000000-EFC7-44C7-9C65-B24731B1E0F7}"/>
            </c:ext>
          </c:extLst>
        </c:ser>
        <c:ser>
          <c:idx val="1"/>
          <c:order val="1"/>
          <c:tx>
            <c:strRef>
              <c:f>'Figur 5'!$H$2</c:f>
              <c:strCache>
                <c:ptCount val="1"/>
                <c:pt idx="0">
                  <c:v>Heltid men arbetar deltid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 5'!$F$3:$F$12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5'!$H$3:$H$12</c:f>
              <c:numCache>
                <c:formatCode>0%</c:formatCode>
                <c:ptCount val="10"/>
                <c:pt idx="0">
                  <c:v>0.13789999999999999</c:v>
                </c:pt>
                <c:pt idx="1">
                  <c:v>0.1421</c:v>
                </c:pt>
                <c:pt idx="2">
                  <c:v>0.13800000000000001</c:v>
                </c:pt>
                <c:pt idx="3">
                  <c:v>0.13750000000000001</c:v>
                </c:pt>
                <c:pt idx="4">
                  <c:v>0.13750000000000001</c:v>
                </c:pt>
                <c:pt idx="5">
                  <c:v>0.1439</c:v>
                </c:pt>
                <c:pt idx="6">
                  <c:v>0.14429999999999998</c:v>
                </c:pt>
                <c:pt idx="7">
                  <c:v>0.14649999999999999</c:v>
                </c:pt>
                <c:pt idx="8">
                  <c:v>0.14800000000000002</c:v>
                </c:pt>
                <c:pt idx="9">
                  <c:v>0.15</c:v>
                </c:pt>
              </c:numCache>
            </c:numRef>
          </c:val>
          <c:extLst>
            <c:ext xmlns:c16="http://schemas.microsoft.com/office/drawing/2014/chart" uri="{C3380CC4-5D6E-409C-BE32-E72D297353CC}">
              <c16:uniqueId val="{00000001-EFC7-44C7-9C65-B24731B1E0F7}"/>
            </c:ext>
          </c:extLst>
        </c:ser>
        <c:ser>
          <c:idx val="2"/>
          <c:order val="2"/>
          <c:tx>
            <c:strRef>
              <c:f>'Figur 5'!$I$2</c:f>
              <c:strCache>
                <c:ptCount val="1"/>
                <c:pt idx="0">
                  <c:v>Anställd på deltid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 5'!$F$3:$F$12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'Figur 5'!$I$3:$I$12</c:f>
              <c:numCache>
                <c:formatCode>0%</c:formatCode>
                <c:ptCount val="10"/>
                <c:pt idx="0">
                  <c:v>0.28089999999999998</c:v>
                </c:pt>
                <c:pt idx="1">
                  <c:v>0.27379999999999999</c:v>
                </c:pt>
                <c:pt idx="2">
                  <c:v>0.26200000000000001</c:v>
                </c:pt>
                <c:pt idx="3">
                  <c:v>0.25180000000000002</c:v>
                </c:pt>
                <c:pt idx="4">
                  <c:v>0.23850000000000002</c:v>
                </c:pt>
                <c:pt idx="5">
                  <c:v>0.22270000000000001</c:v>
                </c:pt>
                <c:pt idx="6">
                  <c:v>0.21050000000000002</c:v>
                </c:pt>
                <c:pt idx="7">
                  <c:v>0.19359999999999999</c:v>
                </c:pt>
                <c:pt idx="8">
                  <c:v>0.18059999999999998</c:v>
                </c:pt>
                <c:pt idx="9">
                  <c:v>0.17</c:v>
                </c:pt>
              </c:numCache>
            </c:numRef>
          </c:val>
          <c:extLst>
            <c:ext xmlns:c16="http://schemas.microsoft.com/office/drawing/2014/chart" uri="{C3380CC4-5D6E-409C-BE32-E72D297353CC}">
              <c16:uniqueId val="{00000002-EFC7-44C7-9C65-B24731B1E0F7}"/>
            </c:ext>
          </c:extLst>
        </c:ser>
        <c:dLbls>
          <c:dLblPos val="ctr"/>
          <c:showLegendKey val="0"/>
          <c:showVal val="1"/>
          <c:showCatName val="0"/>
          <c:showSerName val="0"/>
          <c:showPercent val="0"/>
          <c:showBubbleSize val="0"/>
        </c:dLbls>
        <c:gapWidth val="150"/>
        <c:overlap val="100"/>
        <c:axId val="712786024"/>
        <c:axId val="712778480"/>
      </c:barChart>
      <c:catAx>
        <c:axId val="712786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12778480"/>
        <c:crosses val="autoZero"/>
        <c:auto val="1"/>
        <c:lblAlgn val="ctr"/>
        <c:lblOffset val="100"/>
        <c:noMultiLvlLbl val="0"/>
      </c:catAx>
      <c:valAx>
        <c:axId val="712778480"/>
        <c:scaling>
          <c:orientation val="minMax"/>
          <c:max val="1"/>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712786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Kommun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stacked"/>
        <c:varyColors val="0"/>
        <c:ser>
          <c:idx val="0"/>
          <c:order val="0"/>
          <c:tx>
            <c:strRef>
              <c:f>'Figur 6'!$A$3</c:f>
              <c:strCache>
                <c:ptCount val="1"/>
                <c:pt idx="0">
                  <c:v>Heltid och arbetar heltid</c:v>
                </c:pt>
              </c:strCache>
            </c:strRef>
          </c:tx>
          <c:spPr>
            <a:solidFill>
              <a:schemeClr val="accent6"/>
            </a:solidFill>
            <a:ln>
              <a:noFill/>
            </a:ln>
            <a:effectLst/>
          </c:spPr>
          <c:invertIfNegative val="0"/>
          <c:dLbls>
            <c:dLbl>
              <c:idx val="0"/>
              <c:tx>
                <c:rich>
                  <a:bodyPr/>
                  <a:lstStyle/>
                  <a:p>
                    <a:fld id="{9022E844-DD18-4BC1-A050-C6CE8D8BE68C}" type="CELLREF">
                      <a:rPr lang="en-US"/>
                      <a:pPr/>
                      <a:t>[CELLREF]</a:t>
                    </a:fld>
                    <a:endParaRPr lang="sv-SE"/>
                  </a:p>
                </c:rich>
              </c:tx>
              <c:showLegendKey val="0"/>
              <c:showVal val="1"/>
              <c:showCatName val="0"/>
              <c:showSerName val="0"/>
              <c:showPercent val="0"/>
              <c:showBubbleSize val="0"/>
              <c:extLst>
                <c:ext xmlns:c15="http://schemas.microsoft.com/office/drawing/2012/chart" uri="{CE6537A1-D6FC-4f65-9D91-7224C49458BB}">
                  <c15:dlblFieldTable>
                    <c15:dlblFTEntry>
                      <c15:txfldGUID>{9022E844-DD18-4BC1-A050-C6CE8D8BE68C}</c15:txfldGUID>
                      <c15:f>'Figur 6'!$E$3</c15:f>
                      <c15:dlblFieldTableCache>
                        <c:ptCount val="1"/>
                        <c:pt idx="0">
                          <c:v>55%</c:v>
                        </c:pt>
                      </c15:dlblFieldTableCache>
                    </c15:dlblFTEntry>
                  </c15:dlblFieldTable>
                  <c15:showDataLabelsRange val="0"/>
                </c:ext>
                <c:ext xmlns:c16="http://schemas.microsoft.com/office/drawing/2014/chart" uri="{C3380CC4-5D6E-409C-BE32-E72D297353CC}">
                  <c16:uniqueId val="{00000000-3376-44F3-AA45-5CFACE687AC7}"/>
                </c:ext>
              </c:extLst>
            </c:dLbl>
            <c:dLbl>
              <c:idx val="1"/>
              <c:tx>
                <c:rich>
                  <a:bodyPr/>
                  <a:lstStyle/>
                  <a:p>
                    <a:fld id="{7424D2D1-EECE-44C4-AFCA-408BA010493A}" type="CELLREF">
                      <a:rPr lang="en-US"/>
                      <a:pPr/>
                      <a:t>[CELLREF]</a:t>
                    </a:fld>
                    <a:endParaRPr lang="sv-SE"/>
                  </a:p>
                </c:rich>
              </c:tx>
              <c:showLegendKey val="0"/>
              <c:showVal val="1"/>
              <c:showCatName val="0"/>
              <c:showSerName val="0"/>
              <c:showPercent val="0"/>
              <c:showBubbleSize val="0"/>
              <c:extLst>
                <c:ext xmlns:c15="http://schemas.microsoft.com/office/drawing/2012/chart" uri="{CE6537A1-D6FC-4f65-9D91-7224C49458BB}">
                  <c15:dlblFieldTable>
                    <c15:dlblFTEntry>
                      <c15:txfldGUID>{7424D2D1-EECE-44C4-AFCA-408BA010493A}</c15:txfldGUID>
                      <c15:f>'Figur 6'!$F$3</c15:f>
                      <c15:dlblFieldTableCache>
                        <c:ptCount val="1"/>
                        <c:pt idx="0">
                          <c:v>77%</c:v>
                        </c:pt>
                      </c15:dlblFieldTableCache>
                    </c15:dlblFTEntry>
                  </c15:dlblFieldTable>
                  <c15:showDataLabelsRange val="0"/>
                </c:ext>
                <c:ext xmlns:c16="http://schemas.microsoft.com/office/drawing/2014/chart" uri="{C3380CC4-5D6E-409C-BE32-E72D297353CC}">
                  <c16:uniqueId val="{00000001-3376-44F3-AA45-5CFACE687AC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 6'!$B$2:$C$2</c:f>
              <c:strCache>
                <c:ptCount val="2"/>
                <c:pt idx="0">
                  <c:v>Kvinnor</c:v>
                </c:pt>
                <c:pt idx="1">
                  <c:v>Män</c:v>
                </c:pt>
              </c:strCache>
            </c:strRef>
          </c:cat>
          <c:val>
            <c:numRef>
              <c:f>'Figur 6'!$B$3:$C$3</c:f>
              <c:numCache>
                <c:formatCode>General</c:formatCode>
                <c:ptCount val="2"/>
                <c:pt idx="0">
                  <c:v>138267</c:v>
                </c:pt>
                <c:pt idx="1">
                  <c:v>54610</c:v>
                </c:pt>
              </c:numCache>
            </c:numRef>
          </c:val>
          <c:extLst>
            <c:ext xmlns:c16="http://schemas.microsoft.com/office/drawing/2014/chart" uri="{C3380CC4-5D6E-409C-BE32-E72D297353CC}">
              <c16:uniqueId val="{00000002-3376-44F3-AA45-5CFACE687AC7}"/>
            </c:ext>
          </c:extLst>
        </c:ser>
        <c:ser>
          <c:idx val="1"/>
          <c:order val="1"/>
          <c:tx>
            <c:strRef>
              <c:f>'Figur 6'!$A$4</c:f>
              <c:strCache>
                <c:ptCount val="1"/>
                <c:pt idx="0">
                  <c:v>Heltid men arbetar deltid</c:v>
                </c:pt>
              </c:strCache>
            </c:strRef>
          </c:tx>
          <c:spPr>
            <a:solidFill>
              <a:schemeClr val="accent5"/>
            </a:solidFill>
            <a:ln>
              <a:noFill/>
            </a:ln>
            <a:effectLst/>
          </c:spPr>
          <c:invertIfNegative val="0"/>
          <c:cat>
            <c:strRef>
              <c:f>'Figur 6'!$B$2:$C$2</c:f>
              <c:strCache>
                <c:ptCount val="2"/>
                <c:pt idx="0">
                  <c:v>Kvinnor</c:v>
                </c:pt>
                <c:pt idx="1">
                  <c:v>Män</c:v>
                </c:pt>
              </c:strCache>
            </c:strRef>
          </c:cat>
          <c:val>
            <c:numRef>
              <c:f>'Figur 6'!$B$4:$C$4</c:f>
              <c:numCache>
                <c:formatCode>General</c:formatCode>
                <c:ptCount val="2"/>
                <c:pt idx="0">
                  <c:v>30898</c:v>
                </c:pt>
                <c:pt idx="1">
                  <c:v>3556</c:v>
                </c:pt>
              </c:numCache>
            </c:numRef>
          </c:val>
          <c:extLst>
            <c:ext xmlns:c16="http://schemas.microsoft.com/office/drawing/2014/chart" uri="{C3380CC4-5D6E-409C-BE32-E72D297353CC}">
              <c16:uniqueId val="{00000003-3376-44F3-AA45-5CFACE687AC7}"/>
            </c:ext>
          </c:extLst>
        </c:ser>
        <c:ser>
          <c:idx val="2"/>
          <c:order val="2"/>
          <c:tx>
            <c:strRef>
              <c:f>'Figur 6'!$A$5</c:f>
              <c:strCache>
                <c:ptCount val="1"/>
                <c:pt idx="0">
                  <c:v>Deltid</c:v>
                </c:pt>
              </c:strCache>
            </c:strRef>
          </c:tx>
          <c:spPr>
            <a:solidFill>
              <a:schemeClr val="accent4"/>
            </a:solidFill>
            <a:ln>
              <a:noFill/>
            </a:ln>
            <a:effectLst/>
          </c:spPr>
          <c:invertIfNegative val="0"/>
          <c:cat>
            <c:strRef>
              <c:f>'Figur 6'!$B$2:$C$2</c:f>
              <c:strCache>
                <c:ptCount val="2"/>
                <c:pt idx="0">
                  <c:v>Kvinnor</c:v>
                </c:pt>
                <c:pt idx="1">
                  <c:v>Män</c:v>
                </c:pt>
              </c:strCache>
            </c:strRef>
          </c:cat>
          <c:val>
            <c:numRef>
              <c:f>'Figur 6'!$B$5:$C$5</c:f>
              <c:numCache>
                <c:formatCode>General</c:formatCode>
                <c:ptCount val="2"/>
                <c:pt idx="0">
                  <c:v>83901</c:v>
                </c:pt>
                <c:pt idx="1">
                  <c:v>12400</c:v>
                </c:pt>
              </c:numCache>
            </c:numRef>
          </c:val>
          <c:extLst>
            <c:ext xmlns:c16="http://schemas.microsoft.com/office/drawing/2014/chart" uri="{C3380CC4-5D6E-409C-BE32-E72D297353CC}">
              <c16:uniqueId val="{00000004-3376-44F3-AA45-5CFACE687AC7}"/>
            </c:ext>
          </c:extLst>
        </c:ser>
        <c:dLbls>
          <c:showLegendKey val="0"/>
          <c:showVal val="0"/>
          <c:showCatName val="0"/>
          <c:showSerName val="0"/>
          <c:showPercent val="0"/>
          <c:showBubbleSize val="0"/>
        </c:dLbls>
        <c:gapWidth val="150"/>
        <c:overlap val="100"/>
        <c:axId val="703556872"/>
        <c:axId val="703551952"/>
      </c:barChart>
      <c:catAx>
        <c:axId val="703556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3551952"/>
        <c:crosses val="autoZero"/>
        <c:auto val="1"/>
        <c:lblAlgn val="ctr"/>
        <c:lblOffset val="100"/>
        <c:noMultiLvlLbl val="0"/>
      </c:catAx>
      <c:valAx>
        <c:axId val="703551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3556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Region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stacked"/>
        <c:varyColors val="0"/>
        <c:ser>
          <c:idx val="0"/>
          <c:order val="0"/>
          <c:tx>
            <c:strRef>
              <c:f>'Figur 6'!$A$3</c:f>
              <c:strCache>
                <c:ptCount val="1"/>
                <c:pt idx="0">
                  <c:v>Heltid och arbetar heltid</c:v>
                </c:pt>
              </c:strCache>
            </c:strRef>
          </c:tx>
          <c:spPr>
            <a:solidFill>
              <a:schemeClr val="accent6"/>
            </a:solidFill>
            <a:ln>
              <a:noFill/>
            </a:ln>
            <a:effectLst/>
          </c:spPr>
          <c:invertIfNegative val="0"/>
          <c:dLbls>
            <c:dLbl>
              <c:idx val="0"/>
              <c:tx>
                <c:rich>
                  <a:bodyPr/>
                  <a:lstStyle/>
                  <a:p>
                    <a:fld id="{2E544519-8335-4AEF-A20B-89A014264E63}" type="CELLREF">
                      <a:rPr lang="en-US"/>
                      <a:pPr/>
                      <a:t>[CELLREF]</a:t>
                    </a:fld>
                    <a:endParaRPr lang="sv-SE"/>
                  </a:p>
                </c:rich>
              </c:tx>
              <c:showLegendKey val="0"/>
              <c:showVal val="1"/>
              <c:showCatName val="0"/>
              <c:showSerName val="0"/>
              <c:showPercent val="0"/>
              <c:showBubbleSize val="0"/>
              <c:extLst>
                <c:ext xmlns:c15="http://schemas.microsoft.com/office/drawing/2012/chart" uri="{CE6537A1-D6FC-4f65-9D91-7224C49458BB}">
                  <c15:dlblFieldTable>
                    <c15:dlblFTEntry>
                      <c15:txfldGUID>{2E544519-8335-4AEF-A20B-89A014264E63}</c15:txfldGUID>
                      <c15:f>'Figur 6'!$L$3</c15:f>
                      <c15:dlblFieldTableCache>
                        <c:ptCount val="1"/>
                        <c:pt idx="0">
                          <c:v>63%</c:v>
                        </c:pt>
                      </c15:dlblFieldTableCache>
                    </c15:dlblFTEntry>
                  </c15:dlblFieldTable>
                  <c15:showDataLabelsRange val="0"/>
                </c:ext>
                <c:ext xmlns:c16="http://schemas.microsoft.com/office/drawing/2014/chart" uri="{C3380CC4-5D6E-409C-BE32-E72D297353CC}">
                  <c16:uniqueId val="{00000000-1F3F-4578-A7C3-673E38F642D4}"/>
                </c:ext>
              </c:extLst>
            </c:dLbl>
            <c:dLbl>
              <c:idx val="1"/>
              <c:tx>
                <c:rich>
                  <a:bodyPr/>
                  <a:lstStyle/>
                  <a:p>
                    <a:fld id="{F9F3790F-5F19-48D9-BD1E-4DA066333080}" type="CELLREF">
                      <a:rPr lang="en-US"/>
                      <a:pPr/>
                      <a:t>[CELLREF]</a:t>
                    </a:fld>
                    <a:endParaRPr lang="sv-SE"/>
                  </a:p>
                </c:rich>
              </c:tx>
              <c:showLegendKey val="0"/>
              <c:showVal val="1"/>
              <c:showCatName val="0"/>
              <c:showSerName val="0"/>
              <c:showPercent val="0"/>
              <c:showBubbleSize val="0"/>
              <c:extLst>
                <c:ext xmlns:c15="http://schemas.microsoft.com/office/drawing/2012/chart" uri="{CE6537A1-D6FC-4f65-9D91-7224C49458BB}">
                  <c15:dlblFieldTable>
                    <c15:dlblFTEntry>
                      <c15:txfldGUID>{F9F3790F-5F19-48D9-BD1E-4DA066333080}</c15:txfldGUID>
                      <c15:f>'Figur 6'!$M$3</c15:f>
                      <c15:dlblFieldTableCache>
                        <c:ptCount val="1"/>
                        <c:pt idx="0">
                          <c:v>86%</c:v>
                        </c:pt>
                      </c15:dlblFieldTableCache>
                    </c15:dlblFTEntry>
                  </c15:dlblFieldTable>
                  <c15:showDataLabelsRange val="0"/>
                </c:ext>
                <c:ext xmlns:c16="http://schemas.microsoft.com/office/drawing/2014/chart" uri="{C3380CC4-5D6E-409C-BE32-E72D297353CC}">
                  <c16:uniqueId val="{00000001-1F3F-4578-A7C3-673E38F642D4}"/>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 6'!$I$2:$J$2</c:f>
              <c:strCache>
                <c:ptCount val="2"/>
                <c:pt idx="0">
                  <c:v>Kvinnor</c:v>
                </c:pt>
                <c:pt idx="1">
                  <c:v>Män</c:v>
                </c:pt>
              </c:strCache>
            </c:strRef>
          </c:cat>
          <c:val>
            <c:numRef>
              <c:f>'Figur 6'!$I$3:$J$3</c:f>
              <c:numCache>
                <c:formatCode>General</c:formatCode>
                <c:ptCount val="2"/>
                <c:pt idx="0">
                  <c:v>27640</c:v>
                </c:pt>
                <c:pt idx="1">
                  <c:v>9712</c:v>
                </c:pt>
              </c:numCache>
            </c:numRef>
          </c:val>
          <c:extLst>
            <c:ext xmlns:c16="http://schemas.microsoft.com/office/drawing/2014/chart" uri="{C3380CC4-5D6E-409C-BE32-E72D297353CC}">
              <c16:uniqueId val="{00000002-1F3F-4578-A7C3-673E38F642D4}"/>
            </c:ext>
          </c:extLst>
        </c:ser>
        <c:ser>
          <c:idx val="1"/>
          <c:order val="1"/>
          <c:tx>
            <c:strRef>
              <c:f>'Figur 6'!$A$4</c:f>
              <c:strCache>
                <c:ptCount val="1"/>
                <c:pt idx="0">
                  <c:v>Heltid men arbetar deltid</c:v>
                </c:pt>
              </c:strCache>
            </c:strRef>
          </c:tx>
          <c:spPr>
            <a:solidFill>
              <a:schemeClr val="accent5"/>
            </a:solidFill>
            <a:ln>
              <a:noFill/>
            </a:ln>
            <a:effectLst/>
          </c:spPr>
          <c:invertIfNegative val="0"/>
          <c:cat>
            <c:strRef>
              <c:f>'Figur 6'!$I$2:$J$2</c:f>
              <c:strCache>
                <c:ptCount val="2"/>
                <c:pt idx="0">
                  <c:v>Kvinnor</c:v>
                </c:pt>
                <c:pt idx="1">
                  <c:v>Män</c:v>
                </c:pt>
              </c:strCache>
            </c:strRef>
          </c:cat>
          <c:val>
            <c:numRef>
              <c:f>'Figur 6'!$I$4:$J$4</c:f>
              <c:numCache>
                <c:formatCode>General</c:formatCode>
                <c:ptCount val="2"/>
                <c:pt idx="0">
                  <c:v>7540</c:v>
                </c:pt>
                <c:pt idx="1">
                  <c:v>693</c:v>
                </c:pt>
              </c:numCache>
            </c:numRef>
          </c:val>
          <c:extLst>
            <c:ext xmlns:c16="http://schemas.microsoft.com/office/drawing/2014/chart" uri="{C3380CC4-5D6E-409C-BE32-E72D297353CC}">
              <c16:uniqueId val="{00000003-1F3F-4578-A7C3-673E38F642D4}"/>
            </c:ext>
          </c:extLst>
        </c:ser>
        <c:ser>
          <c:idx val="2"/>
          <c:order val="2"/>
          <c:tx>
            <c:strRef>
              <c:f>'Figur 6'!$A$5</c:f>
              <c:strCache>
                <c:ptCount val="1"/>
                <c:pt idx="0">
                  <c:v>Deltid</c:v>
                </c:pt>
              </c:strCache>
            </c:strRef>
          </c:tx>
          <c:spPr>
            <a:solidFill>
              <a:schemeClr val="accent4"/>
            </a:solidFill>
            <a:ln>
              <a:noFill/>
            </a:ln>
            <a:effectLst/>
          </c:spPr>
          <c:invertIfNegative val="0"/>
          <c:cat>
            <c:strRef>
              <c:f>'Figur 6'!$I$2:$J$2</c:f>
              <c:strCache>
                <c:ptCount val="2"/>
                <c:pt idx="0">
                  <c:v>Kvinnor</c:v>
                </c:pt>
                <c:pt idx="1">
                  <c:v>Män</c:v>
                </c:pt>
              </c:strCache>
            </c:strRef>
          </c:cat>
          <c:val>
            <c:numRef>
              <c:f>'Figur 6'!$I$5:$J$5</c:f>
              <c:numCache>
                <c:formatCode>General</c:formatCode>
                <c:ptCount val="2"/>
                <c:pt idx="0">
                  <c:v>8364</c:v>
                </c:pt>
                <c:pt idx="1">
                  <c:v>850</c:v>
                </c:pt>
              </c:numCache>
            </c:numRef>
          </c:val>
          <c:extLst>
            <c:ext xmlns:c16="http://schemas.microsoft.com/office/drawing/2014/chart" uri="{C3380CC4-5D6E-409C-BE32-E72D297353CC}">
              <c16:uniqueId val="{00000004-1F3F-4578-A7C3-673E38F642D4}"/>
            </c:ext>
          </c:extLst>
        </c:ser>
        <c:dLbls>
          <c:showLegendKey val="0"/>
          <c:showVal val="0"/>
          <c:showCatName val="0"/>
          <c:showSerName val="0"/>
          <c:showPercent val="0"/>
          <c:showBubbleSize val="0"/>
        </c:dLbls>
        <c:gapWidth val="150"/>
        <c:overlap val="100"/>
        <c:axId val="703556872"/>
        <c:axId val="703551952"/>
      </c:barChart>
      <c:catAx>
        <c:axId val="703556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3551952"/>
        <c:crosses val="autoZero"/>
        <c:auto val="1"/>
        <c:lblAlgn val="ctr"/>
        <c:lblOffset val="100"/>
        <c:noMultiLvlLbl val="0"/>
      </c:catAx>
      <c:valAx>
        <c:axId val="703551952"/>
        <c:scaling>
          <c:orientation val="minMax"/>
          <c:max val="30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3556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0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cs:styleClr val="auto"/>
    </cs:fontRef>
    <cs:spPr/>
    <cs:defRPr sz="900"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440"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0.17308</cdr:x>
      <cdr:y>0.26939</cdr:y>
    </cdr:from>
    <cdr:to>
      <cdr:x>0.47636</cdr:x>
      <cdr:y>0.56824</cdr:y>
    </cdr:to>
    <cdr:sp macro="" textlink="">
      <cdr:nvSpPr>
        <cdr:cNvPr id="2" name="Rektangel med rundade hörn 1"/>
        <cdr:cNvSpPr/>
      </cdr:nvSpPr>
      <cdr:spPr>
        <a:xfrm xmlns:a="http://schemas.openxmlformats.org/drawingml/2006/main">
          <a:off x="791342" y="654626"/>
          <a:ext cx="1386592" cy="726197"/>
        </a:xfrm>
        <a:prstGeom xmlns:a="http://schemas.openxmlformats.org/drawingml/2006/main" prst="round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lstStyle xmlns:a="http://schemas.openxmlformats.org/drawingml/2006/main"/>
        <a:p xmlns:a="http://schemas.openxmlformats.org/drawingml/2006/main">
          <a:pPr algn="ctr"/>
          <a:r>
            <a:rPr lang="sv-SE" dirty="0" smtClean="0"/>
            <a:t>Genomsnittlig </a:t>
          </a:r>
          <a:r>
            <a:rPr lang="sv-SE" dirty="0" err="1"/>
            <a:t>syss.grad</a:t>
          </a:r>
          <a:endParaRPr lang="sv-SE" dirty="0"/>
        </a:p>
        <a:p xmlns:a="http://schemas.openxmlformats.org/drawingml/2006/main">
          <a:pPr algn="ctr"/>
          <a:r>
            <a:rPr lang="sv-SE" dirty="0"/>
            <a:t>93%</a:t>
          </a:r>
        </a:p>
      </cdr:txBody>
    </cdr:sp>
  </cdr:relSizeAnchor>
</c:userShapes>
</file>

<file path=ppt/drawings/drawing2.xml><?xml version="1.0" encoding="utf-8"?>
<c:userShapes xmlns:c="http://schemas.openxmlformats.org/drawingml/2006/chart">
  <cdr:relSizeAnchor xmlns:cdr="http://schemas.openxmlformats.org/drawingml/2006/chartDrawing">
    <cdr:from>
      <cdr:x>0.18238</cdr:x>
      <cdr:y>0.24367</cdr:y>
    </cdr:from>
    <cdr:to>
      <cdr:x>0.50727</cdr:x>
      <cdr:y>0.54429</cdr:y>
    </cdr:to>
    <cdr:sp macro="" textlink="">
      <cdr:nvSpPr>
        <cdr:cNvPr id="3" name="Rektangel med rundade hörn 2"/>
        <cdr:cNvSpPr/>
      </cdr:nvSpPr>
      <cdr:spPr>
        <a:xfrm xmlns:a="http://schemas.openxmlformats.org/drawingml/2006/main">
          <a:off x="833841" y="592128"/>
          <a:ext cx="1485410" cy="730506"/>
        </a:xfrm>
        <a:prstGeom xmlns:a="http://schemas.openxmlformats.org/drawingml/2006/main" prst="round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dirty="0" smtClean="0"/>
            <a:t>Genomsnittlig </a:t>
          </a:r>
          <a:r>
            <a:rPr lang="sv-SE" dirty="0" err="1"/>
            <a:t>syss.grad</a:t>
          </a:r>
          <a:endParaRPr lang="sv-SE" dirty="0"/>
        </a:p>
        <a:p xmlns:a="http://schemas.openxmlformats.org/drawingml/2006/main">
          <a:pPr algn="ctr"/>
          <a:r>
            <a:rPr lang="sv-SE" dirty="0"/>
            <a:t>90%</a:t>
          </a:r>
        </a:p>
      </cdr:txBody>
    </cdr:sp>
  </cdr:relSizeAnchor>
</c:userShapes>
</file>

<file path=ppt/drawings/drawing3.xml><?xml version="1.0" encoding="utf-8"?>
<c:userShapes xmlns:c="http://schemas.openxmlformats.org/drawingml/2006/chart">
  <cdr:relSizeAnchor xmlns:cdr="http://schemas.openxmlformats.org/drawingml/2006/chartDrawing">
    <cdr:from>
      <cdr:x>0.16949</cdr:x>
      <cdr:y>0.26787</cdr:y>
    </cdr:from>
    <cdr:to>
      <cdr:x>0.46072</cdr:x>
      <cdr:y>0.57546</cdr:y>
    </cdr:to>
    <cdr:sp macro="" textlink="">
      <cdr:nvSpPr>
        <cdr:cNvPr id="2" name="Rektangel med rundade hörn 1"/>
        <cdr:cNvSpPr/>
      </cdr:nvSpPr>
      <cdr:spPr>
        <a:xfrm xmlns:a="http://schemas.openxmlformats.org/drawingml/2006/main">
          <a:off x="774901" y="650931"/>
          <a:ext cx="1331491" cy="747435"/>
        </a:xfrm>
        <a:prstGeom xmlns:a="http://schemas.openxmlformats.org/drawingml/2006/main" prst="round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a:t>Genonmsnittlig syss.grad</a:t>
          </a:r>
        </a:p>
        <a:p xmlns:a="http://schemas.openxmlformats.org/drawingml/2006/main">
          <a:pPr algn="ctr"/>
          <a:r>
            <a:rPr lang="sv-SE"/>
            <a:t>96%</a:t>
          </a:r>
        </a:p>
      </cdr:txBody>
    </cdr:sp>
  </cdr:relSizeAnchor>
</c:userShapes>
</file>

<file path=ppt/drawings/drawing4.xml><?xml version="1.0" encoding="utf-8"?>
<c:userShapes xmlns:c="http://schemas.openxmlformats.org/drawingml/2006/chart">
  <cdr:relSizeAnchor xmlns:cdr="http://schemas.openxmlformats.org/drawingml/2006/chartDrawing">
    <cdr:from>
      <cdr:x>0.16241</cdr:x>
      <cdr:y>0.29331</cdr:y>
    </cdr:from>
    <cdr:to>
      <cdr:x>0.43573</cdr:x>
      <cdr:y>0.579</cdr:y>
    </cdr:to>
    <cdr:sp macro="" textlink="">
      <cdr:nvSpPr>
        <cdr:cNvPr id="2" name="Rektangel med rundade hörn 1"/>
        <cdr:cNvSpPr/>
      </cdr:nvSpPr>
      <cdr:spPr>
        <a:xfrm xmlns:a="http://schemas.openxmlformats.org/drawingml/2006/main">
          <a:off x="742557" y="712743"/>
          <a:ext cx="1249604" cy="694231"/>
        </a:xfrm>
        <a:prstGeom xmlns:a="http://schemas.openxmlformats.org/drawingml/2006/main" prst="round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a:t>Genonmsnittlig syss.grad</a:t>
          </a:r>
        </a:p>
        <a:p xmlns:a="http://schemas.openxmlformats.org/drawingml/2006/main">
          <a:pPr algn="ctr"/>
          <a:r>
            <a:rPr lang="sv-SE"/>
            <a:t>92%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952ACD2-79BA-4742-9DD3-4A737F5BDDD9}" type="datetimeFigureOut">
              <a:rPr lang="sv-SE" smtClean="0"/>
              <a:t>2020-09-16</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A8DBE7-90EA-4E87-9FC8-47BB611950AC}" type="slidenum">
              <a:rPr lang="sv-SE" smtClean="0"/>
              <a:t>‹#›</a:t>
            </a:fld>
            <a:endParaRPr lang="sv-SE"/>
          </a:p>
        </p:txBody>
      </p:sp>
    </p:spTree>
    <p:extLst>
      <p:ext uri="{BB962C8B-B14F-4D97-AF65-F5344CB8AC3E}">
        <p14:creationId xmlns:p14="http://schemas.microsoft.com/office/powerpoint/2010/main" val="1327568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A8DBE7-90EA-4E87-9FC8-47BB611950AC}" type="slidenum">
              <a:rPr lang="sv-SE" smtClean="0"/>
              <a:t>1</a:t>
            </a:fld>
            <a:endParaRPr lang="sv-SE" dirty="0"/>
          </a:p>
        </p:txBody>
      </p:sp>
    </p:spTree>
    <p:extLst>
      <p:ext uri="{BB962C8B-B14F-4D97-AF65-F5344CB8AC3E}">
        <p14:creationId xmlns:p14="http://schemas.microsoft.com/office/powerpoint/2010/main" val="218357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Mönstret för regionanställda är ganska likt det för kommunanställda. Majoriteten av de anställda har en heltidsanställning. Av de deltidsanställda så har en majoritet en sysselsättningsgrad på mellan 70% och 99% och bara ett fåtal har en sysselsättningsgrad under 50 %. Den genomsnittliga överenskomna sysselsättningsgraden för regionanställda är 96%.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Inte heller om vi tittar på den faktiska sysselsättningsgraden för regionanställda så skiljer sig mönstret nämnvärt åt. Antalet som arbetar heltid är lägre än antalet som har en heltidsanställning. En majoritet av de som arbetar deltid har en faktisk sysselsättningsgrad på mellan 70 och 99 %.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Den genomsnittliga faktiska sysselsättningsgraden för regionanställda  är 92 % medan den genomsnittliga faktiska sysselsättningsgraden för deltidsarbetande inom regionerna är, precis som i kommunerna, 75%. </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70D967B7-5A07-4668-93BA-1E553CF5B782}" type="slidenum">
              <a:rPr lang="sv-SE" smtClean="0"/>
              <a:t>10</a:t>
            </a:fld>
            <a:endParaRPr lang="sv-SE"/>
          </a:p>
        </p:txBody>
      </p:sp>
    </p:spTree>
    <p:extLst>
      <p:ext uri="{BB962C8B-B14F-4D97-AF65-F5344CB8AC3E}">
        <p14:creationId xmlns:p14="http://schemas.microsoft.com/office/powerpoint/2010/main" val="170288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sz="1200" kern="1200" dirty="0" smtClean="0">
                <a:solidFill>
                  <a:schemeClr val="tx1"/>
                </a:solidFill>
                <a:effectLst/>
                <a:latin typeface="+mn-lt"/>
                <a:ea typeface="+mn-ea"/>
                <a:cs typeface="+mn-cs"/>
              </a:rPr>
              <a:t>Analysen är begränsad till månadsavlönade inom Kommunals avtalsområde – HÖK.</a:t>
            </a:r>
          </a:p>
          <a:p>
            <a:pPr marL="171450" indent="-171450">
              <a:buFont typeface="Arial" panose="020B0604020202020204" pitchFamily="34" charset="0"/>
              <a:buChar char="•"/>
            </a:pPr>
            <a:r>
              <a:rPr lang="sv-SE" sz="1200" i="1" kern="1200" dirty="0" smtClean="0">
                <a:solidFill>
                  <a:schemeClr val="tx1"/>
                </a:solidFill>
                <a:effectLst/>
                <a:latin typeface="+mn-lt"/>
                <a:ea typeface="+mn-ea"/>
                <a:cs typeface="+mn-cs"/>
              </a:rPr>
              <a:t>Anställd på heltid</a:t>
            </a:r>
            <a:r>
              <a:rPr lang="sv-SE" sz="1200" kern="1200" dirty="0" smtClean="0">
                <a:solidFill>
                  <a:schemeClr val="tx1"/>
                </a:solidFill>
                <a:effectLst/>
                <a:latin typeface="+mn-lt"/>
                <a:ea typeface="+mn-ea"/>
                <a:cs typeface="+mn-cs"/>
              </a:rPr>
              <a:t> definieras som en person som har en</a:t>
            </a:r>
            <a:r>
              <a:rPr lang="sv-SE" sz="1200" i="1" kern="1200" dirty="0" smtClean="0">
                <a:solidFill>
                  <a:schemeClr val="tx1"/>
                </a:solidFill>
                <a:effectLst/>
                <a:latin typeface="+mn-lt"/>
                <a:ea typeface="+mn-ea"/>
                <a:cs typeface="+mn-cs"/>
              </a:rPr>
              <a:t> överenskommen</a:t>
            </a:r>
            <a:r>
              <a:rPr lang="sv-SE" sz="1200" kern="1200" dirty="0" smtClean="0">
                <a:solidFill>
                  <a:schemeClr val="tx1"/>
                </a:solidFill>
                <a:effectLst/>
                <a:latin typeface="+mn-lt"/>
                <a:ea typeface="+mn-ea"/>
                <a:cs typeface="+mn-cs"/>
              </a:rPr>
              <a:t> sysselsättningsgrad om 100 %. </a:t>
            </a:r>
          </a:p>
          <a:p>
            <a:pPr marL="171450" indent="-171450">
              <a:buFont typeface="Arial" panose="020B0604020202020204" pitchFamily="34" charset="0"/>
              <a:buChar char="•"/>
            </a:pPr>
            <a:r>
              <a:rPr lang="sv-SE" sz="1200" i="1" kern="1200" dirty="0" smtClean="0">
                <a:solidFill>
                  <a:schemeClr val="tx1"/>
                </a:solidFill>
                <a:effectLst/>
                <a:latin typeface="+mn-lt"/>
                <a:ea typeface="+mn-ea"/>
                <a:cs typeface="+mn-cs"/>
              </a:rPr>
              <a:t>Arbetar på heltid</a:t>
            </a:r>
            <a:r>
              <a:rPr lang="sv-SE" sz="1200" kern="1200" dirty="0" smtClean="0">
                <a:solidFill>
                  <a:schemeClr val="tx1"/>
                </a:solidFill>
                <a:effectLst/>
                <a:latin typeface="+mn-lt"/>
                <a:ea typeface="+mn-ea"/>
                <a:cs typeface="+mn-cs"/>
              </a:rPr>
              <a:t> definieras som en person med en </a:t>
            </a:r>
            <a:r>
              <a:rPr lang="sv-SE" sz="1200" i="1" kern="1200" dirty="0" smtClean="0">
                <a:solidFill>
                  <a:schemeClr val="tx1"/>
                </a:solidFill>
                <a:effectLst/>
                <a:latin typeface="+mn-lt"/>
                <a:ea typeface="+mn-ea"/>
                <a:cs typeface="+mn-cs"/>
              </a:rPr>
              <a:t>faktisk</a:t>
            </a:r>
            <a:r>
              <a:rPr lang="sv-SE" sz="1200" kern="1200" dirty="0" smtClean="0">
                <a:solidFill>
                  <a:schemeClr val="tx1"/>
                </a:solidFill>
                <a:effectLst/>
                <a:latin typeface="+mn-lt"/>
                <a:ea typeface="+mn-ea"/>
                <a:cs typeface="+mn-cs"/>
              </a:rPr>
              <a:t> sysselsättningsgrad om 100 %. </a:t>
            </a:r>
          </a:p>
          <a:p>
            <a:pPr marL="628650" lvl="1" indent="-171450">
              <a:buFont typeface="Arial" panose="020B0604020202020204" pitchFamily="34" charset="0"/>
              <a:buChar char="•"/>
            </a:pPr>
            <a:r>
              <a:rPr lang="sv-SE" sz="1200" kern="1200" dirty="0" smtClean="0">
                <a:solidFill>
                  <a:schemeClr val="tx1"/>
                </a:solidFill>
                <a:effectLst/>
                <a:latin typeface="+mn-lt"/>
                <a:ea typeface="+mn-ea"/>
                <a:cs typeface="+mn-cs"/>
              </a:rPr>
              <a:t>Helt lediga (faktisk sysselsättningsgrad = 0) har exkluderats vid beräkningar på faktisk sysselsättningsgrad då de ej arbetat under mätperioden.</a:t>
            </a:r>
          </a:p>
          <a:p>
            <a:pPr marL="628650" lvl="1" indent="-171450">
              <a:buFont typeface="Arial" panose="020B0604020202020204" pitchFamily="34" charset="0"/>
              <a:buChar char="•"/>
            </a:pP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Att distinktionen mellan </a:t>
            </a:r>
            <a:r>
              <a:rPr lang="sv-SE" sz="1200" i="1" kern="1200" dirty="0" smtClean="0">
                <a:solidFill>
                  <a:schemeClr val="tx1"/>
                </a:solidFill>
                <a:effectLst/>
                <a:latin typeface="+mn-lt"/>
                <a:ea typeface="+mn-ea"/>
                <a:cs typeface="+mn-cs"/>
              </a:rPr>
              <a:t>anställd</a:t>
            </a:r>
            <a:r>
              <a:rPr lang="sv-SE" sz="1200" kern="1200" dirty="0" smtClean="0">
                <a:solidFill>
                  <a:schemeClr val="tx1"/>
                </a:solidFill>
                <a:effectLst/>
                <a:latin typeface="+mn-lt"/>
                <a:ea typeface="+mn-ea"/>
                <a:cs typeface="+mn-cs"/>
              </a:rPr>
              <a:t> </a:t>
            </a:r>
            <a:r>
              <a:rPr lang="sv-SE" sz="1200" i="1" kern="1200" dirty="0" smtClean="0">
                <a:solidFill>
                  <a:schemeClr val="tx1"/>
                </a:solidFill>
                <a:effectLst/>
                <a:latin typeface="+mn-lt"/>
                <a:ea typeface="+mn-ea"/>
                <a:cs typeface="+mn-cs"/>
              </a:rPr>
              <a:t>på heltid </a:t>
            </a:r>
            <a:r>
              <a:rPr lang="sv-SE" sz="1200" kern="1200" dirty="0" smtClean="0">
                <a:solidFill>
                  <a:schemeClr val="tx1"/>
                </a:solidFill>
                <a:effectLst/>
                <a:latin typeface="+mn-lt"/>
                <a:ea typeface="+mn-ea"/>
                <a:cs typeface="+mn-cs"/>
              </a:rPr>
              <a:t>och </a:t>
            </a:r>
            <a:r>
              <a:rPr lang="sv-SE" sz="1200" i="1" kern="1200" dirty="0" smtClean="0">
                <a:solidFill>
                  <a:schemeClr val="tx1"/>
                </a:solidFill>
                <a:effectLst/>
                <a:latin typeface="+mn-lt"/>
                <a:ea typeface="+mn-ea"/>
                <a:cs typeface="+mn-cs"/>
              </a:rPr>
              <a:t>arbetar heltid</a:t>
            </a:r>
            <a:r>
              <a:rPr lang="sv-SE" sz="1200" kern="1200" dirty="0" smtClean="0">
                <a:solidFill>
                  <a:schemeClr val="tx1"/>
                </a:solidFill>
                <a:effectLst/>
                <a:latin typeface="+mn-lt"/>
                <a:ea typeface="+mn-ea"/>
                <a:cs typeface="+mn-cs"/>
              </a:rPr>
              <a:t> görs har sitt ursprung i att det för vissa anställda kan skilja mellan faktisk och överenskommen sysselsättningsgrad som en följd av ex. föräldraledighet, sjukfrånvaro eller så kallad </a:t>
            </a:r>
            <a:r>
              <a:rPr lang="sv-SE" sz="1200" i="1" kern="1200" dirty="0" smtClean="0">
                <a:solidFill>
                  <a:schemeClr val="tx1"/>
                </a:solidFill>
                <a:effectLst/>
                <a:latin typeface="+mn-lt"/>
                <a:ea typeface="+mn-ea"/>
                <a:cs typeface="+mn-cs"/>
              </a:rPr>
              <a:t>Önskad sysselsättningsgrad.</a:t>
            </a:r>
            <a:r>
              <a:rPr lang="sv-SE" sz="1200" kern="1200" dirty="0" smtClean="0">
                <a:solidFill>
                  <a:schemeClr val="tx1"/>
                </a:solidFill>
                <a:effectLst/>
                <a:latin typeface="+mn-lt"/>
                <a:ea typeface="+mn-ea"/>
                <a:cs typeface="+mn-cs"/>
              </a:rPr>
              <a:t> Med andra ord är det inte alla som är anställda på heltid som arbetar heltid. </a:t>
            </a:r>
          </a:p>
          <a:p>
            <a:pPr marL="628650" lvl="1" indent="-171450">
              <a:buFont typeface="Arial" panose="020B0604020202020204" pitchFamily="34" charset="0"/>
              <a:buChar char="•"/>
            </a:pPr>
            <a:endParaRPr lang="sv-SE" dirty="0"/>
          </a:p>
        </p:txBody>
      </p:sp>
      <p:sp>
        <p:nvSpPr>
          <p:cNvPr id="4" name="Platshållare för bildnummer 3"/>
          <p:cNvSpPr>
            <a:spLocks noGrp="1"/>
          </p:cNvSpPr>
          <p:nvPr>
            <p:ph type="sldNum" sz="quarter" idx="10"/>
          </p:nvPr>
        </p:nvSpPr>
        <p:spPr/>
        <p:txBody>
          <a:bodyPr/>
          <a:lstStyle/>
          <a:p>
            <a:fld id="{70D967B7-5A07-4668-93BA-1E553CF5B782}" type="slidenum">
              <a:rPr lang="sv-SE" smtClean="0"/>
              <a:t>2</a:t>
            </a:fld>
            <a:endParaRPr lang="sv-SE"/>
          </a:p>
        </p:txBody>
      </p:sp>
    </p:spTree>
    <p:extLst>
      <p:ext uri="{BB962C8B-B14F-4D97-AF65-F5344CB8AC3E}">
        <p14:creationId xmlns:p14="http://schemas.microsoft.com/office/powerpoint/2010/main" val="737889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Både andelen anställda på heltid och andelen som arbetar heltid har ökat mellan åren 2010 och 2019. År 2010 i kommunerna hade 55 % av de anställda en heltidsanställning, år 2019 var siffran 70 %. I regionen var motsvarande siffror 72 % år 2010 och 83 % år 2019.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Kurvan har pekat uppåt under hela perioden, i kommunerna syns en något brantare lutning  sedan 2016. </a:t>
            </a:r>
          </a:p>
          <a:p>
            <a:endParaRPr lang="sv-S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Andelen som </a:t>
            </a:r>
            <a:r>
              <a:rPr lang="sv-SE" sz="1200" i="1" kern="1200" dirty="0" smtClean="0">
                <a:solidFill>
                  <a:schemeClr val="tx1"/>
                </a:solidFill>
                <a:effectLst/>
                <a:latin typeface="+mn-lt"/>
                <a:ea typeface="+mn-ea"/>
                <a:cs typeface="+mn-cs"/>
              </a:rPr>
              <a:t>arbetar</a:t>
            </a:r>
            <a:r>
              <a:rPr lang="sv-SE" sz="1200" kern="1200" dirty="0" smtClean="0">
                <a:solidFill>
                  <a:schemeClr val="tx1"/>
                </a:solidFill>
                <a:effectLst/>
                <a:latin typeface="+mn-lt"/>
                <a:ea typeface="+mn-ea"/>
                <a:cs typeface="+mn-cs"/>
              </a:rPr>
              <a:t> heltid ökar i ungefär samma takt som andelen som är </a:t>
            </a:r>
            <a:r>
              <a:rPr lang="sv-SE" sz="1200" i="1" kern="1200" dirty="0" smtClean="0">
                <a:solidFill>
                  <a:schemeClr val="tx1"/>
                </a:solidFill>
                <a:effectLst/>
                <a:latin typeface="+mn-lt"/>
                <a:ea typeface="+mn-ea"/>
                <a:cs typeface="+mn-cs"/>
              </a:rPr>
              <a:t>anställd</a:t>
            </a:r>
            <a:r>
              <a:rPr lang="sv-SE" sz="1200" kern="1200" dirty="0" smtClean="0">
                <a:solidFill>
                  <a:schemeClr val="tx1"/>
                </a:solidFill>
                <a:effectLst/>
                <a:latin typeface="+mn-lt"/>
                <a:ea typeface="+mn-ea"/>
                <a:cs typeface="+mn-cs"/>
              </a:rPr>
              <a:t> på heltid. År 2010 arbetade 48 %  i kommunerna heltid, år 2019 var den siffran 60 %. I regionerna var motsvarande siffror 58 % år 2010 och 68 % år 2019. </a:t>
            </a:r>
          </a:p>
          <a:p>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70D967B7-5A07-4668-93BA-1E553CF5B782}" type="slidenum">
              <a:rPr lang="sv-SE" smtClean="0"/>
              <a:t>3</a:t>
            </a:fld>
            <a:endParaRPr lang="sv-SE"/>
          </a:p>
        </p:txBody>
      </p:sp>
    </p:spTree>
    <p:extLst>
      <p:ext uri="{BB962C8B-B14F-4D97-AF65-F5344CB8AC3E}">
        <p14:creationId xmlns:p14="http://schemas.microsoft.com/office/powerpoint/2010/main" val="55210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Det finns stora skillnader i hur många som arbetar heltid och hur många som är anställda på heltid i olika verksamhetsområden.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I figuren framgår att Äldreomsorgen är den verksamhet som har lägst andel heltidsanställda. Enbart 61 % är anställda på heltid, och hälften (50 %) arbetar heltid.  </a:t>
            </a:r>
          </a:p>
          <a:p>
            <a:endParaRPr lang="sv-SE" sz="1200" kern="1200" dirty="0" smtClean="0">
              <a:solidFill>
                <a:schemeClr val="tx1"/>
              </a:solidFill>
              <a:effectLst/>
              <a:latin typeface="+mn-lt"/>
              <a:ea typeface="+mn-ea"/>
              <a:cs typeface="+mn-cs"/>
            </a:endParaRPr>
          </a:p>
          <a:p>
            <a:r>
              <a:rPr lang="sv-SE" sz="1200" kern="1200" smtClean="0">
                <a:solidFill>
                  <a:schemeClr val="tx1"/>
                </a:solidFill>
                <a:effectLst/>
                <a:latin typeface="+mn-lt"/>
                <a:ea typeface="+mn-ea"/>
                <a:cs typeface="+mn-cs"/>
              </a:rPr>
              <a:t>Eftersom äldreomsorgen är den största verksamheten inom Kommunals avtalsområde, sett till antalet anställda, finns det en stor potential i termer av fler arbetade timmar om fler arbetar heltid.</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70D967B7-5A07-4668-93BA-1E553CF5B782}" type="slidenum">
              <a:rPr lang="sv-SE" smtClean="0"/>
              <a:t>4</a:t>
            </a:fld>
            <a:endParaRPr lang="sv-SE"/>
          </a:p>
        </p:txBody>
      </p:sp>
    </p:spTree>
    <p:extLst>
      <p:ext uri="{BB962C8B-B14F-4D97-AF65-F5344CB8AC3E}">
        <p14:creationId xmlns:p14="http://schemas.microsoft.com/office/powerpoint/2010/main" val="3076745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En annan viktig faktor för att göra heltidsarbete till norm är att ny personal som huvudregel anställs på heltid. I figuren visas andelen som anställs på heltid uppdelat på kommuner och regioner. I både kommuner och regioner så ser vi en tydlig ökning av andelen som anställs på heltid mellan åren 2010 och 2019.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I kommunerna anställdes 44 % på heltid år 2010, år 2019 var motsvarande siffra 62 %.</a:t>
            </a:r>
          </a:p>
          <a:p>
            <a:r>
              <a:rPr lang="sv-SE" sz="1200" kern="1200" dirty="0" smtClean="0">
                <a:solidFill>
                  <a:schemeClr val="tx1"/>
                </a:solidFill>
                <a:effectLst/>
                <a:latin typeface="+mn-lt"/>
                <a:ea typeface="+mn-ea"/>
                <a:cs typeface="+mn-cs"/>
              </a:rPr>
              <a:t>-</a:t>
            </a:r>
            <a:r>
              <a:rPr lang="sv-SE" sz="1200" kern="1200" baseline="0" dirty="0" smtClean="0">
                <a:solidFill>
                  <a:schemeClr val="tx1"/>
                </a:solidFill>
                <a:effectLst/>
                <a:latin typeface="+mn-lt"/>
                <a:ea typeface="+mn-ea"/>
                <a:cs typeface="+mn-cs"/>
              </a:rPr>
              <a:t> </a:t>
            </a:r>
            <a:r>
              <a:rPr lang="sv-SE" sz="1200" kern="1200" dirty="0" smtClean="0">
                <a:solidFill>
                  <a:schemeClr val="tx1"/>
                </a:solidFill>
                <a:effectLst/>
                <a:latin typeface="+mn-lt"/>
                <a:ea typeface="+mn-ea"/>
                <a:cs typeface="+mn-cs"/>
              </a:rPr>
              <a:t> I regionerna anställdes 64 % på heltid år 2010, år 2019 var motsvarande siffra 84 % . </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70D967B7-5A07-4668-93BA-1E553CF5B782}" type="slidenum">
              <a:rPr lang="sv-SE" smtClean="0"/>
              <a:t>5</a:t>
            </a:fld>
            <a:endParaRPr lang="sv-SE"/>
          </a:p>
        </p:txBody>
      </p:sp>
    </p:spTree>
    <p:extLst>
      <p:ext uri="{BB962C8B-B14F-4D97-AF65-F5344CB8AC3E}">
        <p14:creationId xmlns:p14="http://schemas.microsoft.com/office/powerpoint/2010/main" val="1561602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I figuren visas andelen som anställs på heltid mellan åren 2010 och 2019 uppdelat på verksamhetsområde.  Andelen nyanställningar på heltid har ökat kontinuerligt i samtliga verksamhetsområden med en större</a:t>
            </a:r>
            <a:r>
              <a:rPr lang="sv-SE" sz="1200" kern="1200" baseline="0" dirty="0" smtClean="0">
                <a:solidFill>
                  <a:schemeClr val="tx1"/>
                </a:solidFill>
                <a:effectLst/>
                <a:latin typeface="+mn-lt"/>
                <a:ea typeface="+mn-ea"/>
                <a:cs typeface="+mn-cs"/>
              </a:rPr>
              <a:t> ökning de senaste </a:t>
            </a:r>
            <a:r>
              <a:rPr lang="sv-SE" sz="1200" kern="1200" dirty="0" smtClean="0">
                <a:solidFill>
                  <a:schemeClr val="tx1"/>
                </a:solidFill>
                <a:effectLst/>
                <a:latin typeface="+mn-lt"/>
                <a:ea typeface="+mn-ea"/>
                <a:cs typeface="+mn-cs"/>
              </a:rPr>
              <a:t>åren.</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Det är värt att notera att trots en stark ökning så är det fortfarande enbart lite drygt hälften av de som nyanställs inom </a:t>
            </a:r>
            <a:r>
              <a:rPr lang="sv-SE" sz="1200" i="0" kern="1200" dirty="0" smtClean="0">
                <a:solidFill>
                  <a:schemeClr val="tx1"/>
                </a:solidFill>
                <a:effectLst/>
                <a:latin typeface="+mn-lt"/>
                <a:ea typeface="+mn-ea"/>
                <a:cs typeface="+mn-cs"/>
              </a:rPr>
              <a:t>Äldreomsorgen</a:t>
            </a:r>
            <a:r>
              <a:rPr lang="sv-SE" sz="1200" kern="1200" dirty="0" smtClean="0">
                <a:solidFill>
                  <a:schemeClr val="tx1"/>
                </a:solidFill>
                <a:effectLst/>
                <a:latin typeface="+mn-lt"/>
                <a:ea typeface="+mn-ea"/>
                <a:cs typeface="+mn-cs"/>
              </a:rPr>
              <a:t> som anställs på heltid.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70D967B7-5A07-4668-93BA-1E553CF5B782}" type="slidenum">
              <a:rPr lang="sv-SE" smtClean="0"/>
              <a:t>6</a:t>
            </a:fld>
            <a:endParaRPr lang="sv-SE"/>
          </a:p>
        </p:txBody>
      </p:sp>
    </p:spTree>
    <p:extLst>
      <p:ext uri="{BB962C8B-B14F-4D97-AF65-F5344CB8AC3E}">
        <p14:creationId xmlns:p14="http://schemas.microsoft.com/office/powerpoint/2010/main" val="1446779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De orangea staplarna visar att andelen som är anställda på heltid och som också arbetar heltid har ökat i både kommuner och regioner. Från 48 % till 60 % i kommuner och från 58 % till 68 % i regioner. Den blåa delen av staplarna, de med en heltidsanställning men som arbetar deltid, har också ökat något. Samtidigt har andelen deltidsanställda minskat.</a:t>
            </a:r>
          </a:p>
          <a:p>
            <a:endParaRPr lang="sv-SE" dirty="0"/>
          </a:p>
        </p:txBody>
      </p:sp>
      <p:sp>
        <p:nvSpPr>
          <p:cNvPr id="4" name="Platshållare för bildnummer 3"/>
          <p:cNvSpPr>
            <a:spLocks noGrp="1"/>
          </p:cNvSpPr>
          <p:nvPr>
            <p:ph type="sldNum" sz="quarter" idx="10"/>
          </p:nvPr>
        </p:nvSpPr>
        <p:spPr/>
        <p:txBody>
          <a:bodyPr/>
          <a:lstStyle/>
          <a:p>
            <a:fld id="{70D967B7-5A07-4668-93BA-1E553CF5B782}" type="slidenum">
              <a:rPr lang="sv-SE" smtClean="0"/>
              <a:t>7</a:t>
            </a:fld>
            <a:endParaRPr lang="sv-SE"/>
          </a:p>
        </p:txBody>
      </p:sp>
    </p:spTree>
    <p:extLst>
      <p:ext uri="{BB962C8B-B14F-4D97-AF65-F5344CB8AC3E}">
        <p14:creationId xmlns:p14="http://schemas.microsoft.com/office/powerpoint/2010/main" val="4264074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I figuren framgår  att heltidsarbete är betydligt vanligare bland män än bland kvinnor.</a:t>
            </a:r>
          </a:p>
          <a:p>
            <a:endParaRPr lang="sv-SE" sz="1200" kern="1200" dirty="0" smtClean="0">
              <a:solidFill>
                <a:schemeClr val="tx1"/>
              </a:solidFill>
              <a:effectLst/>
              <a:latin typeface="+mn-lt"/>
              <a:ea typeface="+mn-ea"/>
              <a:cs typeface="+mn-cs"/>
            </a:endParaRPr>
          </a:p>
          <a:p>
            <a:pPr marL="171450" indent="-171450">
              <a:buFontTx/>
              <a:buChar char="-"/>
            </a:pPr>
            <a:r>
              <a:rPr lang="sv-SE" sz="1200" kern="1200" dirty="0" smtClean="0">
                <a:solidFill>
                  <a:schemeClr val="tx1"/>
                </a:solidFill>
                <a:effectLst/>
                <a:latin typeface="+mn-lt"/>
                <a:ea typeface="+mn-ea"/>
                <a:cs typeface="+mn-cs"/>
              </a:rPr>
              <a:t>Av de kvinnor som arbetar inom kommuner arbetar 53 % heltid, motsvarande siffra bland männen är 77 %. </a:t>
            </a:r>
          </a:p>
          <a:p>
            <a:pPr marL="171450" indent="-171450">
              <a:buFontTx/>
              <a:buChar char="-"/>
            </a:pPr>
            <a:r>
              <a:rPr lang="sv-SE" sz="1200" kern="1200" dirty="0" smtClean="0">
                <a:solidFill>
                  <a:schemeClr val="tx1"/>
                </a:solidFill>
                <a:effectLst/>
                <a:latin typeface="+mn-lt"/>
                <a:ea typeface="+mn-ea"/>
                <a:cs typeface="+mn-cs"/>
              </a:rPr>
              <a:t>Andelen som har en heltidsanställning och arbetar heltid är högre i regioner än i kommuner för både kvinnor (62 %) och för män (86 %). Det är vanligare att kvinnor arbetar deltid trots att de har en heltidsanställning i grunden. </a:t>
            </a:r>
          </a:p>
          <a:p>
            <a:pPr marL="171450" indent="-171450">
              <a:buFontTx/>
              <a:buChar char="-"/>
            </a:pP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Ett annat viktigt perspektiv, som blir tydligt i figur 6, är att majoriteten av de anställda är kvinnor. Det är även den grupp där deltidsarbete är absolut vanligast. Betydligt fler är anställda inom kommunerna än i regionerna. </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70D967B7-5A07-4668-93BA-1E553CF5B782}" type="slidenum">
              <a:rPr lang="sv-SE" smtClean="0"/>
              <a:t>8</a:t>
            </a:fld>
            <a:endParaRPr lang="sv-SE"/>
          </a:p>
        </p:txBody>
      </p:sp>
    </p:spTree>
    <p:extLst>
      <p:ext uri="{BB962C8B-B14F-4D97-AF65-F5344CB8AC3E}">
        <p14:creationId xmlns:p14="http://schemas.microsoft.com/office/powerpoint/2010/main" val="3296084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I figurerna illustreras den </a:t>
            </a:r>
            <a:r>
              <a:rPr lang="sv-SE" sz="1200" i="1" kern="1200" dirty="0" smtClean="0">
                <a:solidFill>
                  <a:schemeClr val="tx1"/>
                </a:solidFill>
                <a:effectLst/>
                <a:latin typeface="+mn-lt"/>
                <a:ea typeface="+mn-ea"/>
                <a:cs typeface="+mn-cs"/>
              </a:rPr>
              <a:t>överenskomna</a:t>
            </a:r>
            <a:r>
              <a:rPr lang="sv-SE" sz="1200" kern="1200" dirty="0" smtClean="0">
                <a:solidFill>
                  <a:schemeClr val="tx1"/>
                </a:solidFill>
                <a:effectLst/>
                <a:latin typeface="+mn-lt"/>
                <a:ea typeface="+mn-ea"/>
                <a:cs typeface="+mn-cs"/>
              </a:rPr>
              <a:t> respektive den </a:t>
            </a:r>
            <a:r>
              <a:rPr lang="sv-SE" sz="1200" i="1" kern="1200" dirty="0" smtClean="0">
                <a:solidFill>
                  <a:schemeClr val="tx1"/>
                </a:solidFill>
                <a:effectLst/>
                <a:latin typeface="+mn-lt"/>
                <a:ea typeface="+mn-ea"/>
                <a:cs typeface="+mn-cs"/>
              </a:rPr>
              <a:t>faktiska</a:t>
            </a:r>
            <a:r>
              <a:rPr lang="sv-SE" sz="1200" kern="1200" dirty="0" smtClean="0">
                <a:solidFill>
                  <a:schemeClr val="tx1"/>
                </a:solidFill>
                <a:effectLst/>
                <a:latin typeface="+mn-lt"/>
                <a:ea typeface="+mn-ea"/>
                <a:cs typeface="+mn-cs"/>
              </a:rPr>
              <a:t> sysselsättningsgraden för anställda inom kommunerna. Majoriteten av de anställda återfinns i stapeln längst till höger, det vill säga de har en sysselsättningsgrad som motsvarar en heltid.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En majoritet av de deltidsanställda inom kommunen har en</a:t>
            </a:r>
            <a:r>
              <a:rPr lang="sv-SE" sz="1200" i="1" kern="1200" dirty="0" smtClean="0">
                <a:solidFill>
                  <a:schemeClr val="tx1"/>
                </a:solidFill>
                <a:effectLst/>
                <a:latin typeface="+mn-lt"/>
                <a:ea typeface="+mn-ea"/>
                <a:cs typeface="+mn-cs"/>
              </a:rPr>
              <a:t> överenskommen</a:t>
            </a:r>
            <a:r>
              <a:rPr lang="sv-SE" sz="1200" kern="1200" dirty="0" smtClean="0">
                <a:solidFill>
                  <a:schemeClr val="tx1"/>
                </a:solidFill>
                <a:effectLst/>
                <a:latin typeface="+mn-lt"/>
                <a:ea typeface="+mn-ea"/>
                <a:cs typeface="+mn-cs"/>
              </a:rPr>
              <a:t> sysselsättningsgrad mellan 70% och 99% och bara ett fåtal har en överenskommen sysselsättningsgrad under 50%. Den genomsnittliga överenskomna sysselsättningsgraden för anställda inom kommunerna är 93%.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Samma mönster syns i diagrammet som visar </a:t>
            </a:r>
            <a:r>
              <a:rPr lang="sv-SE" sz="1200" i="1" kern="1200" dirty="0" smtClean="0">
                <a:solidFill>
                  <a:schemeClr val="tx1"/>
                </a:solidFill>
                <a:effectLst/>
                <a:latin typeface="+mn-lt"/>
                <a:ea typeface="+mn-ea"/>
                <a:cs typeface="+mn-cs"/>
              </a:rPr>
              <a:t>faktisk</a:t>
            </a:r>
            <a:r>
              <a:rPr lang="sv-SE" sz="1200" kern="1200" dirty="0" smtClean="0">
                <a:solidFill>
                  <a:schemeClr val="tx1"/>
                </a:solidFill>
                <a:effectLst/>
                <a:latin typeface="+mn-lt"/>
                <a:ea typeface="+mn-ea"/>
                <a:cs typeface="+mn-cs"/>
              </a:rPr>
              <a:t> sysselsättningsgrad. Även här befinner sig en majoritet av de deltidsarbetande inom intervallen 70 till 99 och återigen så är det bara ett fåtal av de anställda som har en faktisk sysselsättningsgrad under 50 %. Den genomsnittliga faktiska sysselsättningsgraden för kommunanställda är 90 %, vilket är något lägre än den avtalade sysselsättningsgraden för samma grupp. </a:t>
            </a:r>
          </a:p>
          <a:p>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För gruppen som arbetar deltid (faktisk sysselsättningsgrad mindre än 100% ) är den genomsnittliga sysselsättningsgraden 75%.</a:t>
            </a:r>
          </a:p>
          <a:p>
            <a:endParaRPr lang="sv-SE" dirty="0"/>
          </a:p>
        </p:txBody>
      </p:sp>
      <p:sp>
        <p:nvSpPr>
          <p:cNvPr id="4" name="Platshållare för bildnummer 3"/>
          <p:cNvSpPr>
            <a:spLocks noGrp="1"/>
          </p:cNvSpPr>
          <p:nvPr>
            <p:ph type="sldNum" sz="quarter" idx="10"/>
          </p:nvPr>
        </p:nvSpPr>
        <p:spPr/>
        <p:txBody>
          <a:bodyPr/>
          <a:lstStyle/>
          <a:p>
            <a:fld id="{70D967B7-5A07-4668-93BA-1E553CF5B782}" type="slidenum">
              <a:rPr lang="sv-SE" smtClean="0"/>
              <a:t>9</a:t>
            </a:fld>
            <a:endParaRPr lang="sv-SE"/>
          </a:p>
        </p:txBody>
      </p:sp>
    </p:spTree>
    <p:extLst>
      <p:ext uri="{BB962C8B-B14F-4D97-AF65-F5344CB8AC3E}">
        <p14:creationId xmlns:p14="http://schemas.microsoft.com/office/powerpoint/2010/main" val="2080428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9259FC23-6CD0-CE45-B9CB-CBA3DD71B968}" type="datetimeFigureOut">
              <a:rPr lang="sv-SE" smtClean="0"/>
              <a:t>2020-09-16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408483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59FC23-6CD0-CE45-B9CB-CBA3DD71B968}" type="datetimeFigureOut">
              <a:rPr lang="sv-SE" smtClean="0"/>
              <a:t>2020-09-16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94192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59FC23-6CD0-CE45-B9CB-CBA3DD71B968}" type="datetimeFigureOut">
              <a:rPr lang="sv-SE" smtClean="0"/>
              <a:t>2020-09-16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155493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lvl1pPr algn="ctr">
              <a:defRPr/>
            </a:lvl1pPr>
          </a:lstStyle>
          <a:p>
            <a:r>
              <a:rPr lang="sv-SE" dirty="0"/>
              <a:t>Klicka här för att ändra format</a:t>
            </a:r>
          </a:p>
        </p:txBody>
      </p:sp>
      <p:sp>
        <p:nvSpPr>
          <p:cNvPr id="3" name="Underrubrik 2"/>
          <p:cNvSpPr>
            <a:spLocks noGrp="1"/>
          </p:cNvSpPr>
          <p:nvPr>
            <p:ph type="subTitle" idx="1"/>
          </p:nvPr>
        </p:nvSpPr>
        <p:spPr>
          <a:xfrm>
            <a:off x="685800" y="3886200"/>
            <a:ext cx="7772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4010704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57200" y="731837"/>
            <a:ext cx="8229600" cy="1143000"/>
          </a:xfrm>
        </p:spPr>
        <p:txBody>
          <a:bodyPr>
            <a:normAutofit/>
          </a:bodyPr>
          <a:lstStyle>
            <a:lvl1pPr>
              <a:defRPr sz="3000" b="1" i="0">
                <a:solidFill>
                  <a:srgbClr val="5AAFD7"/>
                </a:solidFill>
                <a:latin typeface="Trebuchet MS" panose="020B0703020202090204" pitchFamily="34" charset="0"/>
              </a:defRPr>
            </a:lvl1pPr>
          </a:lstStyle>
          <a:p>
            <a:r>
              <a:rPr lang="sv-SE" dirty="0"/>
              <a:t>Klicka här för att ändra format</a:t>
            </a:r>
          </a:p>
        </p:txBody>
      </p:sp>
      <p:sp>
        <p:nvSpPr>
          <p:cNvPr id="3" name="Platshållare för innehåll 2"/>
          <p:cNvSpPr>
            <a:spLocks noGrp="1"/>
          </p:cNvSpPr>
          <p:nvPr>
            <p:ph idx="1"/>
          </p:nvPr>
        </p:nvSpPr>
        <p:spPr>
          <a:xfrm>
            <a:off x="457200" y="1967947"/>
            <a:ext cx="8229600" cy="4158215"/>
          </a:xfrm>
        </p:spPr>
        <p:txBody>
          <a:bodyPr>
            <a:normAutofit/>
          </a:bodyPr>
          <a:lstStyle>
            <a:lvl1pPr>
              <a:defRPr sz="1800" b="0" i="0">
                <a:latin typeface="Trebuchet MS" panose="020B0703020202090204" pitchFamily="34" charset="0"/>
              </a:defRPr>
            </a:lvl1pPr>
            <a:lvl2pPr>
              <a:defRPr sz="1600" b="0" i="0">
                <a:latin typeface="Trebuchet MS" panose="020B0703020202090204" pitchFamily="34" charset="0"/>
              </a:defRPr>
            </a:lvl2pPr>
            <a:lvl3pPr>
              <a:defRPr sz="1400" b="0" i="0">
                <a:latin typeface="Trebuchet MS" panose="020B0703020202090204" pitchFamily="34" charset="0"/>
              </a:defRPr>
            </a:lvl3pPr>
            <a:lvl4pPr>
              <a:defRPr sz="1200" b="0" i="0">
                <a:latin typeface="Trebuchet MS" panose="020B0703020202090204" pitchFamily="34" charset="0"/>
              </a:defRPr>
            </a:lvl4pPr>
            <a:lvl5pPr>
              <a:defRPr sz="1200" b="0" i="0">
                <a:latin typeface="Trebuchet MS" panose="020B0703020202090204"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8087406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sz="half" idx="1"/>
          </p:nvPr>
        </p:nvSpPr>
        <p:spPr>
          <a:xfrm>
            <a:off x="457200" y="1848677"/>
            <a:ext cx="4038600" cy="4277485"/>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648200" y="1848677"/>
            <a:ext cx="4038600" cy="4277486"/>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1856088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5" name="Platshållare för bildnummer 4"/>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1050591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053486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5212080" cy="365125"/>
          </a:xfrm>
          <a:prstGeom prst="rect">
            <a:avLst/>
          </a:prstGeom>
        </p:spPr>
        <p:txBody>
          <a:bodyPr/>
          <a:lstStyle/>
          <a:p>
            <a:fld id="{9259FC23-6CD0-CE45-B9CB-CBA3DD71B968}" type="datetimeFigureOut">
              <a:rPr lang="sv-SE" smtClean="0"/>
              <a:t>2020-09-16</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
        <p:nvSpPr>
          <p:cNvPr id="5" name="Rektangel 4">
            <a:extLst>
              <a:ext uri="{FF2B5EF4-FFF2-40B4-BE49-F238E27FC236}">
                <a16:creationId xmlns:a16="http://schemas.microsoft.com/office/drawing/2014/main" id="{F8F9B69F-E8DC-6748-8559-09C08281E846}"/>
              </a:ext>
            </a:extLst>
          </p:cNvPr>
          <p:cNvSpPr/>
          <p:nvPr userDrawn="1"/>
        </p:nvSpPr>
        <p:spPr>
          <a:xfrm>
            <a:off x="0" y="0"/>
            <a:ext cx="9144000" cy="6858000"/>
          </a:xfrm>
          <a:prstGeom prst="rect">
            <a:avLst/>
          </a:prstGeom>
          <a:solidFill>
            <a:srgbClr val="5AAFD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7" name="Rubrik 1">
            <a:extLst>
              <a:ext uri="{FF2B5EF4-FFF2-40B4-BE49-F238E27FC236}">
                <a16:creationId xmlns:a16="http://schemas.microsoft.com/office/drawing/2014/main" id="{293F877A-B6B5-8149-A101-3F06E4AC2977}"/>
              </a:ext>
            </a:extLst>
          </p:cNvPr>
          <p:cNvSpPr>
            <a:spLocks noGrp="1"/>
          </p:cNvSpPr>
          <p:nvPr>
            <p:ph type="title" hasCustomPrompt="1"/>
          </p:nvPr>
        </p:nvSpPr>
        <p:spPr>
          <a:xfrm>
            <a:off x="457200" y="586409"/>
            <a:ext cx="8229600" cy="3080308"/>
          </a:xfrm>
        </p:spPr>
        <p:txBody>
          <a:bodyPr anchor="b">
            <a:normAutofit/>
          </a:bodyPr>
          <a:lstStyle>
            <a:lvl1pPr algn="ctr">
              <a:defRPr sz="4800">
                <a:solidFill>
                  <a:schemeClr val="bg1"/>
                </a:solidFill>
              </a:defRPr>
            </a:lvl1pPr>
          </a:lstStyle>
          <a:p>
            <a:r>
              <a:rPr lang="sv-SE" dirty="0"/>
              <a:t>Klicka här för att ändra format</a:t>
            </a:r>
          </a:p>
        </p:txBody>
      </p:sp>
      <p:sp>
        <p:nvSpPr>
          <p:cNvPr id="10" name="Platshållare för innehåll 3">
            <a:extLst>
              <a:ext uri="{FF2B5EF4-FFF2-40B4-BE49-F238E27FC236}">
                <a16:creationId xmlns:a16="http://schemas.microsoft.com/office/drawing/2014/main" id="{C1CE9EF1-43D9-6E49-9548-9A76A3EFEAEC}"/>
              </a:ext>
            </a:extLst>
          </p:cNvPr>
          <p:cNvSpPr>
            <a:spLocks noGrp="1"/>
          </p:cNvSpPr>
          <p:nvPr>
            <p:ph sz="half" idx="2"/>
          </p:nvPr>
        </p:nvSpPr>
        <p:spPr>
          <a:xfrm>
            <a:off x="457200" y="3796747"/>
            <a:ext cx="8229600" cy="2329415"/>
          </a:xfrm>
        </p:spPr>
        <p:txBody>
          <a:bodyPr>
            <a:normAutofit/>
          </a:bodyPr>
          <a:lstStyle>
            <a:lvl1pPr marL="0" indent="0" algn="ctr">
              <a:buNone/>
              <a:defRPr sz="3000">
                <a:solidFill>
                  <a:schemeClr val="bg1"/>
                </a:solidFill>
              </a:defRPr>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p:txBody>
      </p:sp>
      <p:sp>
        <p:nvSpPr>
          <p:cNvPr id="12" name="Platshållare för datum 3">
            <a:extLst>
              <a:ext uri="{FF2B5EF4-FFF2-40B4-BE49-F238E27FC236}">
                <a16:creationId xmlns:a16="http://schemas.microsoft.com/office/drawing/2014/main" id="{A5AEC461-3C9F-D94C-800E-0DE05FA8F80A}"/>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solidFill>
                  <a:schemeClr val="bg1"/>
                </a:solidFill>
              </a:rPr>
              <a:t>ORGANISERA OCH BEMANNA 2.0</a:t>
            </a:r>
          </a:p>
        </p:txBody>
      </p:sp>
    </p:spTree>
    <p:extLst>
      <p:ext uri="{BB962C8B-B14F-4D97-AF65-F5344CB8AC3E}">
        <p14:creationId xmlns:p14="http://schemas.microsoft.com/office/powerpoint/2010/main" val="66496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59FC23-6CD0-CE45-B9CB-CBA3DD71B968}" type="datetimeFigureOut">
              <a:rPr lang="sv-SE" smtClean="0"/>
              <a:t>2020-09-16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783828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9259FC23-6CD0-CE45-B9CB-CBA3DD71B968}" type="datetimeFigureOut">
              <a:rPr lang="sv-SE" smtClean="0"/>
              <a:t>2020-09-16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85854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259FC23-6CD0-CE45-B9CB-CBA3DD71B968}" type="datetimeFigureOut">
              <a:rPr lang="sv-SE" smtClean="0"/>
              <a:t>2020-09-16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86968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259FC23-6CD0-CE45-B9CB-CBA3DD71B968}" type="datetimeFigureOut">
              <a:rPr lang="sv-SE" smtClean="0"/>
              <a:t>2020-09-16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1697142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259FC23-6CD0-CE45-B9CB-CBA3DD71B968}" type="datetimeFigureOut">
              <a:rPr lang="sv-SE" smtClean="0"/>
              <a:t>2020-09-16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38322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259FC23-6CD0-CE45-B9CB-CBA3DD71B968}" type="datetimeFigureOut">
              <a:rPr lang="sv-SE" smtClean="0"/>
              <a:t>2020-09-16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2582289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9259FC23-6CD0-CE45-B9CB-CBA3DD71B968}" type="datetimeFigureOut">
              <a:rPr lang="sv-SE" smtClean="0"/>
              <a:t>2020-09-16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865165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9259FC23-6CD0-CE45-B9CB-CBA3DD71B968}" type="datetimeFigureOut">
              <a:rPr lang="sv-SE" smtClean="0"/>
              <a:t>2020-09-16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62BE873-CF04-E740-87A7-B0DF3B686CE0}" type="slidenum">
              <a:rPr lang="sv-SE" smtClean="0"/>
              <a:t>‹#›</a:t>
            </a:fld>
            <a:endParaRPr lang="sv-SE"/>
          </a:p>
        </p:txBody>
      </p:sp>
    </p:spTree>
    <p:extLst>
      <p:ext uri="{BB962C8B-B14F-4D97-AF65-F5344CB8AC3E}">
        <p14:creationId xmlns:p14="http://schemas.microsoft.com/office/powerpoint/2010/main" val="377737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9FC23-6CD0-CE45-B9CB-CBA3DD71B968}" type="datetimeFigureOut">
              <a:rPr lang="sv-SE" smtClean="0"/>
              <a:t>2020-09-16</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BE873-CF04-E740-87A7-B0DF3B686CE0}" type="slidenum">
              <a:rPr lang="sv-SE" smtClean="0"/>
              <a:t>‹#›</a:t>
            </a:fld>
            <a:endParaRPr lang="sv-SE"/>
          </a:p>
        </p:txBody>
      </p:sp>
    </p:spTree>
    <p:extLst>
      <p:ext uri="{BB962C8B-B14F-4D97-AF65-F5344CB8AC3E}">
        <p14:creationId xmlns:p14="http://schemas.microsoft.com/office/powerpoint/2010/main" val="162886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4237E5D5-4AA4-9B44-90B7-AA5C0F593E07}"/>
              </a:ext>
            </a:extLst>
          </p:cNvPr>
          <p:cNvSpPr/>
          <p:nvPr userDrawn="1"/>
        </p:nvSpPr>
        <p:spPr>
          <a:xfrm>
            <a:off x="0" y="6284150"/>
            <a:ext cx="9144000" cy="598424"/>
          </a:xfrm>
          <a:prstGeom prst="rect">
            <a:avLst/>
          </a:prstGeom>
          <a:solidFill>
            <a:srgbClr val="5AAFD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2" name="Platshållare för rubrik 1"/>
          <p:cNvSpPr>
            <a:spLocks noGrp="1"/>
          </p:cNvSpPr>
          <p:nvPr>
            <p:ph type="title"/>
          </p:nvPr>
        </p:nvSpPr>
        <p:spPr>
          <a:xfrm>
            <a:off x="457200" y="645339"/>
            <a:ext cx="8229600" cy="1132734"/>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57200" y="1850273"/>
            <a:ext cx="8229600" cy="4275890"/>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6" name="Platshållare för bildnummer 5"/>
          <p:cNvSpPr>
            <a:spLocks noGrp="1"/>
          </p:cNvSpPr>
          <p:nvPr>
            <p:ph type="sldNum" sz="quarter" idx="4"/>
          </p:nvPr>
        </p:nvSpPr>
        <p:spPr>
          <a:xfrm>
            <a:off x="8546122" y="5788856"/>
            <a:ext cx="429903" cy="365125"/>
          </a:xfrm>
          <a:prstGeom prst="rect">
            <a:avLst/>
          </a:prstGeom>
        </p:spPr>
        <p:txBody>
          <a:bodyPr vert="horz" lIns="91440" tIns="45720" rIns="91440" bIns="45720" rtlCol="0" anchor="ctr"/>
          <a:lstStyle>
            <a:lvl1pPr algn="r">
              <a:defRPr sz="1200" b="0" i="0">
                <a:solidFill>
                  <a:schemeClr val="tx1">
                    <a:tint val="75000"/>
                  </a:schemeClr>
                </a:solidFill>
                <a:latin typeface="Trebuchet MS" panose="020B0703020202090204" pitchFamily="34" charset="0"/>
              </a:defRPr>
            </a:lvl1pPr>
          </a:lstStyle>
          <a:p>
            <a:fld id="{962BE873-CF04-E740-87A7-B0DF3B686CE0}" type="slidenum">
              <a:rPr lang="sv-SE" smtClean="0"/>
              <a:pPr/>
              <a:t>‹#›</a:t>
            </a:fld>
            <a:endParaRPr lang="sv-SE" dirty="0"/>
          </a:p>
        </p:txBody>
      </p:sp>
      <p:grpSp>
        <p:nvGrpSpPr>
          <p:cNvPr id="8" name="Grupp 7">
            <a:extLst>
              <a:ext uri="{FF2B5EF4-FFF2-40B4-BE49-F238E27FC236}">
                <a16:creationId xmlns:a16="http://schemas.microsoft.com/office/drawing/2014/main" id="{F7B3C03E-9B28-C447-B048-49EE3631A9AA}"/>
              </a:ext>
            </a:extLst>
          </p:cNvPr>
          <p:cNvGrpSpPr/>
          <p:nvPr userDrawn="1"/>
        </p:nvGrpSpPr>
        <p:grpSpPr>
          <a:xfrm>
            <a:off x="6842426" y="224760"/>
            <a:ext cx="2054156" cy="348379"/>
            <a:chOff x="3347757" y="89904"/>
            <a:chExt cx="2054156" cy="348379"/>
          </a:xfrm>
        </p:grpSpPr>
        <p:pic>
          <p:nvPicPr>
            <p:cNvPr id="9" name="Bildobjekt 8" descr="logotyp_friyta.png">
              <a:extLst>
                <a:ext uri="{FF2B5EF4-FFF2-40B4-BE49-F238E27FC236}">
                  <a16:creationId xmlns:a16="http://schemas.microsoft.com/office/drawing/2014/main" id="{AC978C90-C9BA-E44E-88B7-6E99B411441D}"/>
                </a:ext>
              </a:extLst>
            </p:cNvPr>
            <p:cNvPicPr>
              <a:picLocks noChangeAspect="1"/>
            </p:cNvPicPr>
            <p:nvPr/>
          </p:nvPicPr>
          <p:blipFill rotWithShape="1">
            <a:blip r:embed="rId8">
              <a:extLst>
                <a:ext uri="{28A0092B-C50C-407E-A947-70E740481C1C}">
                  <a14:useLocalDpi xmlns:a14="http://schemas.microsoft.com/office/drawing/2010/main" val="0"/>
                </a:ext>
              </a:extLst>
            </a:blip>
            <a:srcRect l="8336" t="17223" r="8782" b="17423"/>
            <a:stretch/>
          </p:blipFill>
          <p:spPr>
            <a:xfrm>
              <a:off x="4537056" y="89904"/>
              <a:ext cx="864857" cy="348379"/>
            </a:xfrm>
            <a:prstGeom prst="rect">
              <a:avLst/>
            </a:prstGeom>
          </p:spPr>
        </p:pic>
        <p:pic>
          <p:nvPicPr>
            <p:cNvPr id="10" name="Bildobjekt 9" descr="logo_rummet_RGB.eps">
              <a:extLst>
                <a:ext uri="{FF2B5EF4-FFF2-40B4-BE49-F238E27FC236}">
                  <a16:creationId xmlns:a16="http://schemas.microsoft.com/office/drawing/2014/main" id="{C773B939-2ECB-7D40-810A-D7A77792934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47757" y="89904"/>
              <a:ext cx="1029990" cy="348379"/>
            </a:xfrm>
            <a:prstGeom prst="rect">
              <a:avLst/>
            </a:prstGeom>
          </p:spPr>
        </p:pic>
      </p:grpSp>
      <p:sp>
        <p:nvSpPr>
          <p:cNvPr id="11" name="Platshållare för datum 3">
            <a:extLst>
              <a:ext uri="{FF2B5EF4-FFF2-40B4-BE49-F238E27FC236}">
                <a16:creationId xmlns:a16="http://schemas.microsoft.com/office/drawing/2014/main" id="{74286FC5-8066-D249-B430-BC1DCEA9ADF3}"/>
              </a:ext>
            </a:extLst>
          </p:cNvPr>
          <p:cNvSpPr txBox="1">
            <a:spLocks/>
          </p:cNvSpPr>
          <p:nvPr userDrawn="1"/>
        </p:nvSpPr>
        <p:spPr>
          <a:xfrm>
            <a:off x="179407" y="6400799"/>
            <a:ext cx="5212080" cy="365125"/>
          </a:xfrm>
          <a:prstGeom prst="rect">
            <a:avLst/>
          </a:prstGeom>
        </p:spPr>
        <p:txBody>
          <a:bodyPr vert="horz" lIns="91440" tIns="45720" rIns="91440" bIns="45720" rtlCol="0" anchor="ctr">
            <a:normAutofit/>
          </a:bodyPr>
          <a:lstStyle>
            <a:lvl1pPr marL="0" indent="0" algn="l" defTabSz="457200" rtl="0" eaLnBrk="1" latinLnBrk="0" hangingPunct="1">
              <a:spcBef>
                <a:spcPct val="20000"/>
              </a:spcBef>
              <a:buFont typeface="Arial"/>
              <a:buNone/>
              <a:defRPr sz="1200" b="1" i="0" kern="1200">
                <a:solidFill>
                  <a:srgbClr val="5AAFD7"/>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sv-SE" dirty="0">
                <a:solidFill>
                  <a:schemeClr val="bg1"/>
                </a:solidFill>
              </a:rPr>
              <a:t>ORGANISERA OCH BEMANNA 2.0</a:t>
            </a:r>
          </a:p>
        </p:txBody>
      </p:sp>
    </p:spTree>
    <p:extLst>
      <p:ext uri="{BB962C8B-B14F-4D97-AF65-F5344CB8AC3E}">
        <p14:creationId xmlns:p14="http://schemas.microsoft.com/office/powerpoint/2010/main" val="2490551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latinLnBrk="0" hangingPunct="1">
        <a:spcBef>
          <a:spcPct val="0"/>
        </a:spcBef>
        <a:buNone/>
        <a:defRPr sz="3000" b="1" i="0" kern="1200">
          <a:solidFill>
            <a:srgbClr val="5AAFD7"/>
          </a:solidFill>
          <a:latin typeface="Trebuchet MS" panose="020B0703020202090204" pitchFamily="34" charset="0"/>
          <a:ea typeface="+mj-ea"/>
          <a:cs typeface="+mj-cs"/>
        </a:defRPr>
      </a:lvl1pPr>
    </p:titleStyle>
    <p:bodyStyle>
      <a:lvl1pPr marL="342900" indent="-342900" algn="l" defTabSz="457200" rtl="0" eaLnBrk="1" latinLnBrk="0" hangingPunct="1">
        <a:spcBef>
          <a:spcPct val="20000"/>
        </a:spcBef>
        <a:buFont typeface="Arial"/>
        <a:buChar char="•"/>
        <a:defRPr sz="1800" b="0" i="0" kern="1200">
          <a:solidFill>
            <a:schemeClr val="tx1"/>
          </a:solidFill>
          <a:latin typeface="Trebuchet MS" panose="020B0703020202090204" pitchFamily="34" charset="0"/>
          <a:ea typeface="+mn-ea"/>
          <a:cs typeface="+mn-cs"/>
        </a:defRPr>
      </a:lvl1pPr>
      <a:lvl2pPr marL="742950" indent="-285750" algn="l" defTabSz="457200" rtl="0" eaLnBrk="1" latinLnBrk="0" hangingPunct="1">
        <a:spcBef>
          <a:spcPct val="20000"/>
        </a:spcBef>
        <a:buFont typeface="Arial"/>
        <a:buChar char="–"/>
        <a:defRPr sz="1600" b="0" i="0" kern="1200">
          <a:solidFill>
            <a:schemeClr val="tx1"/>
          </a:solidFill>
          <a:latin typeface="Trebuchet MS" panose="020B0703020202090204" pitchFamily="34" charset="0"/>
          <a:ea typeface="+mn-ea"/>
          <a:cs typeface="+mn-cs"/>
        </a:defRPr>
      </a:lvl2pPr>
      <a:lvl3pPr marL="1143000" indent="-228600" algn="l" defTabSz="457200" rtl="0" eaLnBrk="1" latinLnBrk="0" hangingPunct="1">
        <a:spcBef>
          <a:spcPct val="20000"/>
        </a:spcBef>
        <a:buFont typeface="Arial"/>
        <a:buChar char="•"/>
        <a:defRPr sz="1400" b="0" i="0" kern="1200">
          <a:solidFill>
            <a:schemeClr val="tx1"/>
          </a:solidFill>
          <a:latin typeface="Trebuchet MS" panose="020B0703020202090204" pitchFamily="34" charset="0"/>
          <a:ea typeface="+mn-ea"/>
          <a:cs typeface="+mn-cs"/>
        </a:defRPr>
      </a:lvl3pPr>
      <a:lvl4pPr marL="1600200" indent="-228600" algn="l" defTabSz="457200" rtl="0" eaLnBrk="1" latinLnBrk="0" hangingPunct="1">
        <a:spcBef>
          <a:spcPct val="20000"/>
        </a:spcBef>
        <a:buFont typeface="Arial"/>
        <a:buChar char="–"/>
        <a:defRPr sz="1200" b="0" i="0" kern="1200">
          <a:solidFill>
            <a:schemeClr val="tx1"/>
          </a:solidFill>
          <a:latin typeface="Trebuchet MS" panose="020B0703020202090204" pitchFamily="34" charset="0"/>
          <a:ea typeface="+mn-ea"/>
          <a:cs typeface="+mn-cs"/>
        </a:defRPr>
      </a:lvl4pPr>
      <a:lvl5pPr marL="2057400" indent="-228600" algn="l" defTabSz="457200" rtl="0" eaLnBrk="1" latinLnBrk="0" hangingPunct="1">
        <a:spcBef>
          <a:spcPct val="20000"/>
        </a:spcBef>
        <a:buFont typeface="Arial"/>
        <a:buChar char="»"/>
        <a:defRPr sz="1200" b="0" i="0" kern="1200">
          <a:solidFill>
            <a:schemeClr val="tx1"/>
          </a:solidFill>
          <a:latin typeface="Trebuchet MS" panose="020B070302020209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hyperlink" Target="mailto:Ludvig.Lundstedt@kommunal.se" TargetMode="External"/><Relationship Id="rId2" Type="http://schemas.openxmlformats.org/officeDocument/2006/relationships/hyperlink" Target="mailto:Maria.Andersson@skr.se" TargetMode="External"/><Relationship Id="rId1" Type="http://schemas.openxmlformats.org/officeDocument/2006/relationships/slideLayout" Target="../slideLayouts/slideLayout2.xml"/><Relationship Id="rId4" Type="http://schemas.openxmlformats.org/officeDocument/2006/relationships/hyperlink" Target="mailto:Charlotta.Unden@skr.s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chart" Target="../charts/chart3.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chart" Target="../charts/chart4.xml"/><Relationship Id="rId5" Type="http://schemas.openxmlformats.org/officeDocument/2006/relationships/image" Target="../media/image4.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chart" Target="../charts/chart5.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chart" Target="../charts/chart11.xml"/><Relationship Id="rId2" Type="http://schemas.openxmlformats.org/officeDocument/2006/relationships/slideLayout" Target="../slideLayouts/slideLayout6.xml"/><Relationship Id="rId1" Type="http://schemas.openxmlformats.org/officeDocument/2006/relationships/themeOverride" Target="../theme/themeOverride2.xml"/><Relationship Id="rId6" Type="http://schemas.openxmlformats.org/officeDocument/2006/relationships/chart" Target="../charts/chart10.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7620"/>
            <a:ext cx="9144000" cy="6858000"/>
          </a:xfrm>
          <a:prstGeom prst="rect">
            <a:avLst/>
          </a:prstGeom>
          <a:solidFill>
            <a:srgbClr val="CAE5E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
        <p:nvSpPr>
          <p:cNvPr id="6" name="textruta 5"/>
          <p:cNvSpPr txBox="1"/>
          <p:nvPr/>
        </p:nvSpPr>
        <p:spPr>
          <a:xfrm>
            <a:off x="0" y="2493918"/>
            <a:ext cx="9144000" cy="707886"/>
          </a:xfrm>
          <a:prstGeom prst="rect">
            <a:avLst/>
          </a:prstGeom>
          <a:noFill/>
        </p:spPr>
        <p:txBody>
          <a:bodyPr wrap="square" rtlCol="0">
            <a:spAutoFit/>
          </a:bodyPr>
          <a:lstStyle/>
          <a:p>
            <a:pPr algn="ctr"/>
            <a:r>
              <a:rPr lang="sv-SE" sz="4000" b="1" dirty="0">
                <a:solidFill>
                  <a:srgbClr val="5AAFD7"/>
                </a:solidFill>
                <a:latin typeface="Trebuchet MS"/>
                <a:cs typeface="Trebuchet MS"/>
              </a:rPr>
              <a:t>Heltidsresan i </a:t>
            </a:r>
            <a:r>
              <a:rPr lang="sv-SE" sz="4000" b="1" dirty="0" smtClean="0">
                <a:solidFill>
                  <a:srgbClr val="5AAFD7"/>
                </a:solidFill>
                <a:latin typeface="Trebuchet MS"/>
                <a:cs typeface="Trebuchet MS"/>
              </a:rPr>
              <a:t>siffror, år 2010-2019</a:t>
            </a:r>
            <a:endParaRPr lang="sv-SE" sz="2800" b="1" dirty="0" smtClean="0">
              <a:solidFill>
                <a:srgbClr val="5AAFD7"/>
              </a:solidFill>
              <a:latin typeface="Trebuchet MS"/>
              <a:cs typeface="Trebuchet MS"/>
            </a:endParaRPr>
          </a:p>
        </p:txBody>
      </p:sp>
    </p:spTree>
    <p:extLst>
      <p:ext uri="{BB962C8B-B14F-4D97-AF65-F5344CB8AC3E}">
        <p14:creationId xmlns:p14="http://schemas.microsoft.com/office/powerpoint/2010/main" val="3808471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774901" y="871102"/>
            <a:ext cx="7207369" cy="651355"/>
          </a:xfrm>
        </p:spPr>
        <p:txBody>
          <a:bodyPr>
            <a:normAutofit/>
          </a:bodyPr>
          <a:lstStyle/>
          <a:p>
            <a:r>
              <a:rPr lang="sv-SE" sz="2700" b="1" dirty="0">
                <a:solidFill>
                  <a:srgbClr val="5AAFD7"/>
                </a:solidFill>
                <a:latin typeface="Trebuchet MS"/>
              </a:rPr>
              <a:t>Sysselsättningsgrad - Region</a:t>
            </a:r>
          </a:p>
        </p:txBody>
      </p:sp>
      <p:sp>
        <p:nvSpPr>
          <p:cNvPr id="7" name="Rektangel 6"/>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11"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12" name="Bildobjekt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graphicFrame>
        <p:nvGraphicFramePr>
          <p:cNvPr id="13" name="Diagram 12"/>
          <p:cNvGraphicFramePr>
            <a:graphicFrameLocks/>
          </p:cNvGraphicFramePr>
          <p:nvPr>
            <p:extLst>
              <p:ext uri="{D42A27DB-BD31-4B8C-83A1-F6EECF244321}">
                <p14:modId xmlns:p14="http://schemas.microsoft.com/office/powerpoint/2010/main" val="534501555"/>
              </p:ext>
            </p:extLst>
          </p:nvPr>
        </p:nvGraphicFramePr>
        <p:xfrm>
          <a:off x="0" y="2408568"/>
          <a:ext cx="4572000" cy="243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Diagram 13"/>
          <p:cNvGraphicFramePr>
            <a:graphicFrameLocks/>
          </p:cNvGraphicFramePr>
          <p:nvPr>
            <p:extLst>
              <p:ext uri="{D42A27DB-BD31-4B8C-83A1-F6EECF244321}">
                <p14:modId xmlns:p14="http://schemas.microsoft.com/office/powerpoint/2010/main" val="2759887136"/>
              </p:ext>
            </p:extLst>
          </p:nvPr>
        </p:nvGraphicFramePr>
        <p:xfrm>
          <a:off x="4591519" y="2408568"/>
          <a:ext cx="4572000" cy="243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78102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373492"/>
            <a:ext cx="8229600" cy="1143000"/>
          </a:xfrm>
        </p:spPr>
        <p:txBody>
          <a:bodyPr/>
          <a:lstStyle/>
          <a:p>
            <a:r>
              <a:rPr lang="sv-SE" sz="2700" b="1" dirty="0">
                <a:solidFill>
                  <a:srgbClr val="5AAFD7"/>
                </a:solidFill>
                <a:latin typeface="Trebuchet MS"/>
              </a:rPr>
              <a:t>Kontakt</a:t>
            </a:r>
          </a:p>
        </p:txBody>
      </p:sp>
      <p:sp>
        <p:nvSpPr>
          <p:cNvPr id="3" name="Platshållare för innehåll 2"/>
          <p:cNvSpPr>
            <a:spLocks noGrp="1"/>
          </p:cNvSpPr>
          <p:nvPr>
            <p:ph idx="1"/>
          </p:nvPr>
        </p:nvSpPr>
        <p:spPr>
          <a:xfrm>
            <a:off x="457200" y="1791730"/>
            <a:ext cx="8229600" cy="3420033"/>
          </a:xfrm>
        </p:spPr>
        <p:txBody>
          <a:bodyPr>
            <a:normAutofit/>
          </a:bodyPr>
          <a:lstStyle/>
          <a:p>
            <a:pPr marL="0" indent="0">
              <a:buNone/>
            </a:pPr>
            <a:r>
              <a:rPr lang="sv-SE" sz="2000" b="1" dirty="0" smtClean="0"/>
              <a:t>Maria Andersson</a:t>
            </a:r>
            <a:r>
              <a:rPr lang="sv-SE" sz="2000" dirty="0" smtClean="0"/>
              <a:t>, Analytiker</a:t>
            </a:r>
          </a:p>
          <a:p>
            <a:pPr marL="0" indent="0">
              <a:buNone/>
            </a:pPr>
            <a:r>
              <a:rPr lang="sv-SE" sz="2000" dirty="0" smtClean="0"/>
              <a:t>	</a:t>
            </a:r>
            <a:r>
              <a:rPr lang="sv-SE" sz="2000" dirty="0" smtClean="0">
                <a:hlinkClick r:id="rId2"/>
              </a:rPr>
              <a:t>Maria.Andersson@skr.se</a:t>
            </a:r>
            <a:endParaRPr lang="sv-SE" sz="2000" dirty="0" smtClean="0"/>
          </a:p>
          <a:p>
            <a:pPr marL="0" indent="0">
              <a:buNone/>
            </a:pPr>
            <a:endParaRPr lang="sv-SE" sz="2000" dirty="0" smtClean="0"/>
          </a:p>
          <a:p>
            <a:pPr marL="0" indent="0">
              <a:buNone/>
            </a:pPr>
            <a:r>
              <a:rPr lang="sv-SE" sz="2000" b="1" dirty="0" smtClean="0"/>
              <a:t>Ludvig Lundstedt</a:t>
            </a:r>
            <a:r>
              <a:rPr lang="sv-SE" sz="2000" dirty="0" smtClean="0"/>
              <a:t>, Utredare</a:t>
            </a:r>
            <a:endParaRPr lang="sv-SE" sz="2000" dirty="0"/>
          </a:p>
          <a:p>
            <a:pPr marL="0" indent="0">
              <a:buNone/>
            </a:pPr>
            <a:r>
              <a:rPr lang="sv-SE" sz="2000" dirty="0" smtClean="0"/>
              <a:t>	</a:t>
            </a:r>
            <a:r>
              <a:rPr lang="sv-SE" sz="2000" dirty="0" smtClean="0">
                <a:hlinkClick r:id="rId3"/>
              </a:rPr>
              <a:t>Ludvig.Lundstedt@kommunal.se</a:t>
            </a:r>
            <a:r>
              <a:rPr lang="sv-SE" sz="2000" dirty="0" smtClean="0"/>
              <a:t> </a:t>
            </a:r>
          </a:p>
          <a:p>
            <a:pPr marL="0" indent="0">
              <a:buNone/>
            </a:pPr>
            <a:endParaRPr lang="sv-SE" sz="2000" dirty="0" smtClean="0"/>
          </a:p>
          <a:p>
            <a:pPr marL="0" indent="0">
              <a:buNone/>
            </a:pPr>
            <a:r>
              <a:rPr lang="sv-SE" sz="2000" b="1" dirty="0" smtClean="0"/>
              <a:t>Charlotta Undén</a:t>
            </a:r>
            <a:r>
              <a:rPr lang="sv-SE" sz="2000" dirty="0" smtClean="0"/>
              <a:t>, Projektledare Heltidsresan</a:t>
            </a:r>
          </a:p>
          <a:p>
            <a:pPr marL="0" indent="0">
              <a:buNone/>
            </a:pPr>
            <a:r>
              <a:rPr lang="sv-SE" sz="2000" dirty="0" smtClean="0"/>
              <a:t>	</a:t>
            </a:r>
            <a:r>
              <a:rPr lang="sv-SE" sz="2000" dirty="0" smtClean="0">
                <a:hlinkClick r:id="rId4"/>
              </a:rPr>
              <a:t>Charlotta.Unden@skr.se</a:t>
            </a:r>
            <a:endParaRPr lang="sv-SE" sz="2000" dirty="0"/>
          </a:p>
        </p:txBody>
      </p:sp>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2049666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98175" y="1513201"/>
            <a:ext cx="7207369" cy="598691"/>
          </a:xfrm>
        </p:spPr>
        <p:txBody>
          <a:bodyPr>
            <a:normAutofit/>
          </a:bodyPr>
          <a:lstStyle/>
          <a:p>
            <a:pPr algn="l"/>
            <a:r>
              <a:rPr lang="sv-SE" sz="3000" b="1" dirty="0">
                <a:solidFill>
                  <a:srgbClr val="5AAFD7"/>
                </a:solidFill>
                <a:latin typeface="Trebuchet MS"/>
              </a:rPr>
              <a:t>Urval och definitioner</a:t>
            </a:r>
          </a:p>
        </p:txBody>
      </p:sp>
      <p:sp>
        <p:nvSpPr>
          <p:cNvPr id="3" name="Platshållare för innehåll 2"/>
          <p:cNvSpPr>
            <a:spLocks noGrp="1"/>
          </p:cNvSpPr>
          <p:nvPr>
            <p:ph idx="1"/>
          </p:nvPr>
        </p:nvSpPr>
        <p:spPr>
          <a:xfrm>
            <a:off x="498174" y="2335175"/>
            <a:ext cx="7207369" cy="3197426"/>
          </a:xfrm>
        </p:spPr>
        <p:txBody>
          <a:bodyPr>
            <a:normAutofit fontScale="62500" lnSpcReduction="20000"/>
          </a:bodyPr>
          <a:lstStyle/>
          <a:p>
            <a:pPr marL="22622" indent="0">
              <a:buNone/>
            </a:pPr>
            <a:r>
              <a:rPr lang="sv-SE" i="1" dirty="0" smtClean="0"/>
              <a:t>Urval</a:t>
            </a:r>
            <a:r>
              <a:rPr lang="sv-SE" dirty="0" smtClean="0"/>
              <a:t>:</a:t>
            </a:r>
          </a:p>
          <a:p>
            <a:pPr lvl="1"/>
            <a:r>
              <a:rPr lang="sv-SE" dirty="0" smtClean="0"/>
              <a:t>Bilderna baseras på </a:t>
            </a:r>
            <a:r>
              <a:rPr lang="sv-SE" i="1" dirty="0"/>
              <a:t>SKL:s Personal- och Lönestatistik</a:t>
            </a:r>
            <a:r>
              <a:rPr lang="sv-SE" dirty="0"/>
              <a:t> (Novemberstatistiken</a:t>
            </a:r>
            <a:r>
              <a:rPr lang="sv-SE" dirty="0" smtClean="0"/>
              <a:t>).</a:t>
            </a:r>
          </a:p>
          <a:p>
            <a:pPr lvl="1"/>
            <a:r>
              <a:rPr lang="sv-SE" dirty="0" smtClean="0"/>
              <a:t>Enbart månadsavlönade  och anställda på Huvudöverenskommelsen (HÖK) ingår.</a:t>
            </a:r>
          </a:p>
          <a:p>
            <a:pPr lvl="1"/>
            <a:r>
              <a:rPr lang="sv-SE" dirty="0" smtClean="0"/>
              <a:t>Enbart anställda inom Kommunals avtalsområde.</a:t>
            </a:r>
          </a:p>
          <a:p>
            <a:pPr marL="342900" lvl="1" indent="0">
              <a:buNone/>
            </a:pPr>
            <a:endParaRPr lang="sv-SE" dirty="0" smtClean="0"/>
          </a:p>
          <a:p>
            <a:pPr marL="22622" indent="0">
              <a:buNone/>
            </a:pPr>
            <a:r>
              <a:rPr lang="sv-SE" i="1" dirty="0" smtClean="0"/>
              <a:t>Definitioner</a:t>
            </a:r>
            <a:r>
              <a:rPr lang="sv-SE" dirty="0" smtClean="0"/>
              <a:t>:</a:t>
            </a:r>
          </a:p>
          <a:p>
            <a:pPr lvl="1"/>
            <a:r>
              <a:rPr lang="sv-SE" i="1" dirty="0" smtClean="0"/>
              <a:t>”Anställd på heltid”</a:t>
            </a:r>
            <a:r>
              <a:rPr lang="sv-SE" dirty="0" smtClean="0"/>
              <a:t>: Överenskommen (avtalad) sysselsättningsgrad = 100%</a:t>
            </a:r>
          </a:p>
          <a:p>
            <a:pPr lvl="1"/>
            <a:r>
              <a:rPr lang="sv-SE" i="1" dirty="0" smtClean="0"/>
              <a:t>”Arbetar heltid”</a:t>
            </a:r>
            <a:r>
              <a:rPr lang="sv-SE" dirty="0" smtClean="0"/>
              <a:t>: Faktisk sysselsättningsgrad = 100% och lediga exkluderade</a:t>
            </a:r>
          </a:p>
        </p:txBody>
      </p:sp>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5"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spTree>
    <p:extLst>
      <p:ext uri="{BB962C8B-B14F-4D97-AF65-F5344CB8AC3E}">
        <p14:creationId xmlns:p14="http://schemas.microsoft.com/office/powerpoint/2010/main" val="3719408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a:xfrm>
            <a:off x="498175" y="1513202"/>
            <a:ext cx="7207369" cy="565630"/>
          </a:xfrm>
        </p:spPr>
        <p:txBody>
          <a:bodyPr>
            <a:normAutofit fontScale="90000"/>
          </a:bodyPr>
          <a:lstStyle/>
          <a:p>
            <a:r>
              <a:rPr lang="sv-SE" sz="3000" b="1" dirty="0">
                <a:solidFill>
                  <a:srgbClr val="5AAFD7"/>
                </a:solidFill>
                <a:latin typeface="Trebuchet MS"/>
              </a:rPr>
              <a:t>Andel</a:t>
            </a:r>
            <a:r>
              <a:rPr lang="sv-SE" sz="2400" dirty="0"/>
              <a:t> </a:t>
            </a:r>
            <a:r>
              <a:rPr lang="sv-SE" sz="3000" b="1" i="1" dirty="0">
                <a:solidFill>
                  <a:srgbClr val="5AAFD7"/>
                </a:solidFill>
                <a:latin typeface="Trebuchet MS"/>
              </a:rPr>
              <a:t>anställd på heltid </a:t>
            </a:r>
            <a:r>
              <a:rPr lang="sv-SE" sz="3000" b="1" dirty="0">
                <a:solidFill>
                  <a:srgbClr val="5AAFD7"/>
                </a:solidFill>
                <a:latin typeface="Trebuchet MS"/>
              </a:rPr>
              <a:t>och </a:t>
            </a:r>
            <a:r>
              <a:rPr lang="sv-SE" sz="3000" b="1" i="1" dirty="0">
                <a:solidFill>
                  <a:srgbClr val="5AAFD7"/>
                </a:solidFill>
                <a:latin typeface="Trebuchet MS"/>
              </a:rPr>
              <a:t>andel som arbetar </a:t>
            </a:r>
            <a:r>
              <a:rPr lang="sv-SE" sz="3000" b="1" dirty="0">
                <a:solidFill>
                  <a:srgbClr val="5AAFD7"/>
                </a:solidFill>
                <a:latin typeface="Trebuchet MS"/>
              </a:rPr>
              <a:t>heltid</a:t>
            </a:r>
          </a:p>
        </p:txBody>
      </p:sp>
      <p:sp>
        <p:nvSpPr>
          <p:cNvPr id="6" name="Rektangel 5"/>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8"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10" name="Bildobjekt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graphicFrame>
        <p:nvGraphicFramePr>
          <p:cNvPr id="12" name="Diagram 11"/>
          <p:cNvGraphicFramePr>
            <a:graphicFrameLocks/>
          </p:cNvGraphicFramePr>
          <p:nvPr>
            <p:extLst>
              <p:ext uri="{D42A27DB-BD31-4B8C-83A1-F6EECF244321}">
                <p14:modId xmlns:p14="http://schemas.microsoft.com/office/powerpoint/2010/main" val="3503566807"/>
              </p:ext>
            </p:extLst>
          </p:nvPr>
        </p:nvGraphicFramePr>
        <p:xfrm>
          <a:off x="829243" y="2421731"/>
          <a:ext cx="3510000" cy="243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Diagram 12"/>
          <p:cNvGraphicFramePr>
            <a:graphicFrameLocks/>
          </p:cNvGraphicFramePr>
          <p:nvPr>
            <p:extLst>
              <p:ext uri="{D42A27DB-BD31-4B8C-83A1-F6EECF244321}">
                <p14:modId xmlns:p14="http://schemas.microsoft.com/office/powerpoint/2010/main" val="3346409403"/>
              </p:ext>
            </p:extLst>
          </p:nvPr>
        </p:nvGraphicFramePr>
        <p:xfrm>
          <a:off x="4815409" y="2421731"/>
          <a:ext cx="3510000" cy="243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889531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98175" y="1513202"/>
            <a:ext cx="7207369" cy="694384"/>
          </a:xfrm>
        </p:spPr>
        <p:txBody>
          <a:bodyPr>
            <a:noAutofit/>
          </a:bodyPr>
          <a:lstStyle/>
          <a:p>
            <a:r>
              <a:rPr lang="sv-SE" sz="2700" b="1" i="1" dirty="0">
                <a:solidFill>
                  <a:srgbClr val="5AAFD7"/>
                </a:solidFill>
                <a:latin typeface="Trebuchet MS"/>
              </a:rPr>
              <a:t>Andel anställd </a:t>
            </a:r>
            <a:r>
              <a:rPr lang="sv-SE" sz="2700" b="1" dirty="0">
                <a:solidFill>
                  <a:srgbClr val="5AAFD7"/>
                </a:solidFill>
                <a:latin typeface="Trebuchet MS"/>
              </a:rPr>
              <a:t>på heltid och </a:t>
            </a:r>
            <a:r>
              <a:rPr lang="sv-SE" sz="2700" b="1" i="1" dirty="0">
                <a:solidFill>
                  <a:srgbClr val="5AAFD7"/>
                </a:solidFill>
                <a:latin typeface="Trebuchet MS"/>
              </a:rPr>
              <a:t>andel som arbetar</a:t>
            </a:r>
            <a:r>
              <a:rPr lang="sv-SE" sz="2700" b="1" dirty="0">
                <a:solidFill>
                  <a:srgbClr val="5AAFD7"/>
                </a:solidFill>
                <a:latin typeface="Trebuchet MS"/>
              </a:rPr>
              <a:t> heltid - per verksamhetsområde</a:t>
            </a:r>
          </a:p>
        </p:txBody>
      </p:sp>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5"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graphicFrame>
        <p:nvGraphicFramePr>
          <p:cNvPr id="7" name="Diagram 6"/>
          <p:cNvGraphicFramePr>
            <a:graphicFrameLocks/>
          </p:cNvGraphicFramePr>
          <p:nvPr>
            <p:extLst>
              <p:ext uri="{D42A27DB-BD31-4B8C-83A1-F6EECF244321}">
                <p14:modId xmlns:p14="http://schemas.microsoft.com/office/powerpoint/2010/main" val="768154427"/>
              </p:ext>
            </p:extLst>
          </p:nvPr>
        </p:nvGraphicFramePr>
        <p:xfrm>
          <a:off x="2138362" y="2606597"/>
          <a:ext cx="4867275" cy="283368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91402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659648"/>
            <a:ext cx="8229600" cy="1143000"/>
          </a:xfrm>
        </p:spPr>
        <p:txBody>
          <a:bodyPr>
            <a:normAutofit/>
          </a:bodyPr>
          <a:lstStyle/>
          <a:p>
            <a:r>
              <a:rPr lang="sv-SE" sz="2700" b="1" dirty="0">
                <a:solidFill>
                  <a:srgbClr val="5AAFD7"/>
                </a:solidFill>
                <a:latin typeface="Trebuchet MS"/>
              </a:rPr>
              <a:t>Andel som anställs på heltid </a:t>
            </a:r>
          </a:p>
        </p:txBody>
      </p:sp>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5"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7" name="Bildobjekt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graphicFrame>
        <p:nvGraphicFramePr>
          <p:cNvPr id="8" name="Diagram 7"/>
          <p:cNvGraphicFramePr>
            <a:graphicFrameLocks/>
          </p:cNvGraphicFramePr>
          <p:nvPr>
            <p:extLst>
              <p:ext uri="{D42A27DB-BD31-4B8C-83A1-F6EECF244321}">
                <p14:modId xmlns:p14="http://schemas.microsoft.com/office/powerpoint/2010/main" val="17023152"/>
              </p:ext>
            </p:extLst>
          </p:nvPr>
        </p:nvGraphicFramePr>
        <p:xfrm>
          <a:off x="1531143" y="1868384"/>
          <a:ext cx="6081713" cy="341471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266925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746128"/>
            <a:ext cx="8229600" cy="1143000"/>
          </a:xfrm>
        </p:spPr>
        <p:txBody>
          <a:bodyPr>
            <a:normAutofit/>
          </a:bodyPr>
          <a:lstStyle/>
          <a:p>
            <a:r>
              <a:rPr lang="sv-SE" sz="2700" b="1" dirty="0">
                <a:solidFill>
                  <a:srgbClr val="5AAFD7"/>
                </a:solidFill>
                <a:latin typeface="Trebuchet MS"/>
              </a:rPr>
              <a:t>Hur stor andel anställs på heltid –</a:t>
            </a:r>
            <a:br>
              <a:rPr lang="sv-SE" sz="2700" b="1" dirty="0">
                <a:solidFill>
                  <a:srgbClr val="5AAFD7"/>
                </a:solidFill>
                <a:latin typeface="Trebuchet MS"/>
              </a:rPr>
            </a:br>
            <a:r>
              <a:rPr lang="sv-SE" sz="2700" b="1" dirty="0">
                <a:solidFill>
                  <a:srgbClr val="5AAFD7"/>
                </a:solidFill>
                <a:latin typeface="Trebuchet MS"/>
              </a:rPr>
              <a:t>per verksamhetsområde?</a:t>
            </a:r>
          </a:p>
        </p:txBody>
      </p:sp>
      <p:sp>
        <p:nvSpPr>
          <p:cNvPr id="4" name="Rektangel 3"/>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5"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6" name="Bildobjekt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graphicFrame>
        <p:nvGraphicFramePr>
          <p:cNvPr id="7" name="Diagram 6"/>
          <p:cNvGraphicFramePr>
            <a:graphicFrameLocks/>
          </p:cNvGraphicFramePr>
          <p:nvPr>
            <p:extLst>
              <p:ext uri="{D42A27DB-BD31-4B8C-83A1-F6EECF244321}">
                <p14:modId xmlns:p14="http://schemas.microsoft.com/office/powerpoint/2010/main" val="2192669090"/>
              </p:ext>
            </p:extLst>
          </p:nvPr>
        </p:nvGraphicFramePr>
        <p:xfrm>
          <a:off x="1169193" y="1889128"/>
          <a:ext cx="6805613" cy="39100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3713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804027"/>
            <a:ext cx="8229600" cy="1143000"/>
          </a:xfrm>
        </p:spPr>
        <p:txBody>
          <a:bodyPr>
            <a:normAutofit/>
          </a:bodyPr>
          <a:lstStyle/>
          <a:p>
            <a:r>
              <a:rPr lang="sv-SE" sz="2700" b="1" dirty="0">
                <a:solidFill>
                  <a:srgbClr val="5AAFD7"/>
                </a:solidFill>
                <a:latin typeface="Trebuchet MS"/>
              </a:rPr>
              <a:t>Faktisk och överenskommen sysselsättningsgrad </a:t>
            </a:r>
          </a:p>
        </p:txBody>
      </p:sp>
      <p:sp>
        <p:nvSpPr>
          <p:cNvPr id="5" name="Rektangel 4"/>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6"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7" name="Bildobjekt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graphicFrame>
        <p:nvGraphicFramePr>
          <p:cNvPr id="9" name="Diagram 8"/>
          <p:cNvGraphicFramePr>
            <a:graphicFrameLocks/>
          </p:cNvGraphicFramePr>
          <p:nvPr>
            <p:extLst>
              <p:ext uri="{D42A27DB-BD31-4B8C-83A1-F6EECF244321}">
                <p14:modId xmlns:p14="http://schemas.microsoft.com/office/powerpoint/2010/main" val="1219251834"/>
              </p:ext>
            </p:extLst>
          </p:nvPr>
        </p:nvGraphicFramePr>
        <p:xfrm>
          <a:off x="0" y="2087858"/>
          <a:ext cx="4572000" cy="243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Diagram 9"/>
          <p:cNvGraphicFramePr>
            <a:graphicFrameLocks/>
          </p:cNvGraphicFramePr>
          <p:nvPr>
            <p:extLst>
              <p:ext uri="{D42A27DB-BD31-4B8C-83A1-F6EECF244321}">
                <p14:modId xmlns:p14="http://schemas.microsoft.com/office/powerpoint/2010/main" val="802676541"/>
              </p:ext>
            </p:extLst>
          </p:nvPr>
        </p:nvGraphicFramePr>
        <p:xfrm>
          <a:off x="4572000" y="2087858"/>
          <a:ext cx="4572000" cy="243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534594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494446"/>
            <a:ext cx="8229600" cy="1143000"/>
          </a:xfrm>
        </p:spPr>
        <p:txBody>
          <a:bodyPr>
            <a:normAutofit/>
          </a:bodyPr>
          <a:lstStyle/>
          <a:p>
            <a:r>
              <a:rPr lang="sv-SE" sz="2700" b="1" dirty="0">
                <a:solidFill>
                  <a:srgbClr val="5AAFD7"/>
                </a:solidFill>
                <a:latin typeface="Trebuchet MS"/>
              </a:rPr>
              <a:t>Heltid ur ett jämställdhetsperspektiv</a:t>
            </a:r>
          </a:p>
        </p:txBody>
      </p:sp>
      <p:sp>
        <p:nvSpPr>
          <p:cNvPr id="6" name="Rektangel 5"/>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7" name="Platshållare för innehåll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8" name="Bildobjekt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graphicFrame>
        <p:nvGraphicFramePr>
          <p:cNvPr id="9" name="Diagram 8"/>
          <p:cNvGraphicFramePr>
            <a:graphicFrameLocks/>
          </p:cNvGraphicFramePr>
          <p:nvPr>
            <p:extLst>
              <p:ext uri="{D42A27DB-BD31-4B8C-83A1-F6EECF244321}">
                <p14:modId xmlns:p14="http://schemas.microsoft.com/office/powerpoint/2010/main" val="1795208259"/>
              </p:ext>
            </p:extLst>
          </p:nvPr>
        </p:nvGraphicFramePr>
        <p:xfrm>
          <a:off x="0" y="1637446"/>
          <a:ext cx="4572000" cy="4320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Diagram 9"/>
          <p:cNvGraphicFramePr>
            <a:graphicFrameLocks/>
          </p:cNvGraphicFramePr>
          <p:nvPr>
            <p:extLst>
              <p:ext uri="{D42A27DB-BD31-4B8C-83A1-F6EECF244321}">
                <p14:modId xmlns:p14="http://schemas.microsoft.com/office/powerpoint/2010/main" val="4041233308"/>
              </p:ext>
            </p:extLst>
          </p:nvPr>
        </p:nvGraphicFramePr>
        <p:xfrm>
          <a:off x="4572000" y="1637446"/>
          <a:ext cx="4572000" cy="43200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978278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546550"/>
            <a:ext cx="8229600" cy="1143000"/>
          </a:xfrm>
        </p:spPr>
        <p:txBody>
          <a:bodyPr>
            <a:normAutofit/>
          </a:bodyPr>
          <a:lstStyle/>
          <a:p>
            <a:r>
              <a:rPr lang="sv-SE" sz="2700" b="1" dirty="0">
                <a:solidFill>
                  <a:srgbClr val="5AAFD7"/>
                </a:solidFill>
                <a:latin typeface="Trebuchet MS"/>
              </a:rPr>
              <a:t>Sysselsättningsgrad - Kommun</a:t>
            </a:r>
          </a:p>
        </p:txBody>
      </p:sp>
      <p:sp>
        <p:nvSpPr>
          <p:cNvPr id="7" name="Rektangel 6"/>
          <p:cNvSpPr/>
          <p:nvPr/>
        </p:nvSpPr>
        <p:spPr>
          <a:xfrm>
            <a:off x="0" y="6259576"/>
            <a:ext cx="9144000" cy="598424"/>
          </a:xfrm>
          <a:prstGeom prst="rect">
            <a:avLst/>
          </a:prstGeom>
          <a:solidFill>
            <a:srgbClr val="CAE5E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9" name="Platshållare för innehåll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5809" y="147024"/>
            <a:ext cx="1219200" cy="459832"/>
          </a:xfrm>
          <a:prstGeom prst="rect">
            <a:avLst/>
          </a:prstGeom>
        </p:spPr>
      </p:pic>
      <p:pic>
        <p:nvPicPr>
          <p:cNvPr id="13" name="Bildobjekt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7935" y="148033"/>
            <a:ext cx="1319169" cy="445879"/>
          </a:xfrm>
          <a:prstGeom prst="rect">
            <a:avLst/>
          </a:prstGeom>
        </p:spPr>
      </p:pic>
      <p:graphicFrame>
        <p:nvGraphicFramePr>
          <p:cNvPr id="14" name="Diagram 13"/>
          <p:cNvGraphicFramePr>
            <a:graphicFrameLocks/>
          </p:cNvGraphicFramePr>
          <p:nvPr>
            <p:extLst>
              <p:ext uri="{D42A27DB-BD31-4B8C-83A1-F6EECF244321}">
                <p14:modId xmlns:p14="http://schemas.microsoft.com/office/powerpoint/2010/main" val="437116564"/>
              </p:ext>
            </p:extLst>
          </p:nvPr>
        </p:nvGraphicFramePr>
        <p:xfrm>
          <a:off x="0" y="2376530"/>
          <a:ext cx="4572000" cy="2430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5" name="Diagram 14"/>
          <p:cNvGraphicFramePr>
            <a:graphicFrameLocks/>
          </p:cNvGraphicFramePr>
          <p:nvPr>
            <p:extLst>
              <p:ext uri="{D42A27DB-BD31-4B8C-83A1-F6EECF244321}">
                <p14:modId xmlns:p14="http://schemas.microsoft.com/office/powerpoint/2010/main" val="1049311773"/>
              </p:ext>
            </p:extLst>
          </p:nvPr>
        </p:nvGraphicFramePr>
        <p:xfrm>
          <a:off x="4572000" y="2376530"/>
          <a:ext cx="4572000" cy="24300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14379790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ll Heltid [Skrivskyddad]" id="{B2787A8D-56CA-40DF-A1DA-755B3132F542}" vid="{6219B916-8C56-48D6-A98C-53B713AD99E2}"/>
    </a:ext>
  </a:extLst>
</a:theme>
</file>

<file path=ppt/theme/theme2.xml><?xml version="1.0" encoding="utf-8"?>
<a:theme xmlns:a="http://schemas.openxmlformats.org/drawingml/2006/main" name="1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ll Heltid [Skrivskyddad]" id="{B2787A8D-56CA-40DF-A1DA-755B3132F542}" vid="{14F212EC-357E-420A-BDEF-E2D5A1CD1D2D}"/>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4074E094F2B6E4FB620B1A897CF08F8" ma:contentTypeVersion="14" ma:contentTypeDescription="Skapa ett nytt dokument." ma:contentTypeScope="" ma:versionID="36274c75581469089864e20b793aa1c2">
  <xsd:schema xmlns:xsd="http://www.w3.org/2001/XMLSchema" xmlns:xs="http://www.w3.org/2001/XMLSchema" xmlns:p="http://schemas.microsoft.com/office/2006/metadata/properties" xmlns:ns3="f32ef343-f5a9-4b25-8c77-841a9c9ccf45" xmlns:ns4="d19e03eb-2614-4d49-a227-f263da984f8a" targetNamespace="http://schemas.microsoft.com/office/2006/metadata/properties" ma:root="true" ma:fieldsID="55727e96bb07634240552b2ac5fa2bb7" ns3:_="" ns4:_="">
    <xsd:import namespace="f32ef343-f5a9-4b25-8c77-841a9c9ccf45"/>
    <xsd:import namespace="d19e03eb-2614-4d49-a227-f263da984f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ef343-f5a9-4b25-8c77-841a9c9ccf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9e03eb-2614-4d49-a227-f263da984f8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CA16F0-1C11-44E9-8147-8C388E7F9F1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19e03eb-2614-4d49-a227-f263da984f8a"/>
    <ds:schemaRef ds:uri="f32ef343-f5a9-4b25-8c77-841a9c9ccf45"/>
    <ds:schemaRef ds:uri="http://www.w3.org/XML/1998/namespace"/>
    <ds:schemaRef ds:uri="http://purl.org/dc/dcmitype/"/>
  </ds:schemaRefs>
</ds:datastoreItem>
</file>

<file path=customXml/itemProps2.xml><?xml version="1.0" encoding="utf-8"?>
<ds:datastoreItem xmlns:ds="http://schemas.openxmlformats.org/officeDocument/2006/customXml" ds:itemID="{3FAE5BAE-09C8-440A-8649-C790D0A733E9}">
  <ds:schemaRefs>
    <ds:schemaRef ds:uri="http://schemas.microsoft.com/sharepoint/v3/contenttype/forms"/>
  </ds:schemaRefs>
</ds:datastoreItem>
</file>

<file path=customXml/itemProps3.xml><?xml version="1.0" encoding="utf-8"?>
<ds:datastoreItem xmlns:ds="http://schemas.openxmlformats.org/officeDocument/2006/customXml" ds:itemID="{1887B8BE-0895-43C7-B6E6-DCF626222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ef343-f5a9-4b25-8c77-841a9c9ccf45"/>
    <ds:schemaRef ds:uri="d19e03eb-2614-4d49-a227-f263da984f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Mall Heltid</Template>
  <TotalTime>482</TotalTime>
  <Words>1110</Words>
  <Application>Microsoft Office PowerPoint</Application>
  <PresentationFormat>Bildspel på skärmen (4:3)</PresentationFormat>
  <Paragraphs>102</Paragraphs>
  <Slides>11</Slides>
  <Notes>10</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11</vt:i4>
      </vt:variant>
    </vt:vector>
  </HeadingPairs>
  <TitlesOfParts>
    <vt:vector size="16" baseType="lpstr">
      <vt:lpstr>Arial</vt:lpstr>
      <vt:lpstr>Calibri</vt:lpstr>
      <vt:lpstr>Trebuchet MS</vt:lpstr>
      <vt:lpstr>Office-tema</vt:lpstr>
      <vt:lpstr>1_Office-tema</vt:lpstr>
      <vt:lpstr>PowerPoint-presentation</vt:lpstr>
      <vt:lpstr>Urval och definitioner</vt:lpstr>
      <vt:lpstr>Andel anställd på heltid och andel som arbetar heltid</vt:lpstr>
      <vt:lpstr>Andel anställd på heltid och andel som arbetar heltid - per verksamhetsområde</vt:lpstr>
      <vt:lpstr>Andel som anställs på heltid </vt:lpstr>
      <vt:lpstr>Hur stor andel anställs på heltid – per verksamhetsområde?</vt:lpstr>
      <vt:lpstr>Faktisk och överenskommen sysselsättningsgrad </vt:lpstr>
      <vt:lpstr>Heltid ur ett jämställdhetsperspektiv</vt:lpstr>
      <vt:lpstr>Sysselsättningsgrad - Kommun</vt:lpstr>
      <vt:lpstr>Sysselsättningsgrad - Region</vt:lpstr>
      <vt:lpstr>Kontakt</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Andersson Maria</dc:creator>
  <cp:lastModifiedBy>Karlsson Viktor</cp:lastModifiedBy>
  <cp:revision>23</cp:revision>
  <cp:lastPrinted>2018-10-10T13:29:39Z</cp:lastPrinted>
  <dcterms:created xsi:type="dcterms:W3CDTF">2020-01-29T09:38:57Z</dcterms:created>
  <dcterms:modified xsi:type="dcterms:W3CDTF">2020-09-16T06:40:04Z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0x01010054074E094F2B6E4FB620B1A897CF08F8</vt:lpwstr>
  </property>
</Properties>
</file>